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0" r:id="rId3"/>
    <p:sldId id="280" r:id="rId4"/>
    <p:sldId id="284" r:id="rId5"/>
    <p:sldId id="285" r:id="rId6"/>
    <p:sldId id="265" r:id="rId7"/>
    <p:sldId id="263" r:id="rId8"/>
    <p:sldId id="267" r:id="rId9"/>
    <p:sldId id="275" r:id="rId10"/>
    <p:sldId id="278" r:id="rId11"/>
    <p:sldId id="276" r:id="rId12"/>
    <p:sldId id="268" r:id="rId13"/>
    <p:sldId id="272" r:id="rId14"/>
    <p:sldId id="273" r:id="rId15"/>
    <p:sldId id="274" r:id="rId16"/>
    <p:sldId id="281" r:id="rId17"/>
    <p:sldId id="289" r:id="rId18"/>
    <p:sldId id="283" r:id="rId19"/>
    <p:sldId id="286" r:id="rId20"/>
    <p:sldId id="287" r:id="rId21"/>
    <p:sldId id="288" r:id="rId22"/>
  </p:sldIdLst>
  <p:sldSz cx="9144000" cy="6858000" type="screen4x3"/>
  <p:notesSz cx="6797675" cy="9928225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B141B"/>
    <a:srgbClr val="ACEB00"/>
    <a:srgbClr val="B6EB85"/>
    <a:srgbClr val="B6EB54"/>
    <a:srgbClr val="ACC800"/>
    <a:srgbClr val="76B4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3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931BD148-8D10-451E-9BB2-EA6860F1AF12}" type="datetime1">
              <a:rPr lang="fr-FR"/>
              <a:pPr>
                <a:defRPr/>
              </a:pPr>
              <a:t>07/03/2014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67253380-CEA5-4D85-B3AC-31082CBFD6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A248846C-4311-4C9B-91D7-0ECA4E06C70C}" type="datetime1">
              <a:rPr lang="fr-FR"/>
              <a:pPr>
                <a:defRPr/>
              </a:pPr>
              <a:t>07/03/2014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5DA5CB14-9FBF-49F1-965D-CBB1D37F3E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casdar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379913"/>
            <a:ext cx="13208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7" descr="gisR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3" y="5964238"/>
            <a:ext cx="2709862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3918" y="1471744"/>
            <a:ext cx="7772400" cy="1997075"/>
          </a:xfrm>
        </p:spPr>
        <p:txBody>
          <a:bodyPr>
            <a:normAutofit/>
          </a:bodyPr>
          <a:lstStyle>
            <a:lvl1pPr algn="l">
              <a:defRPr sz="5400" b="0" i="0">
                <a:solidFill>
                  <a:schemeClr val="bg2"/>
                </a:solidFill>
                <a:latin typeface="Tw Cen MT Condensed"/>
                <a:cs typeface="Tw Cen MT Condensed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12813" y="4061335"/>
            <a:ext cx="5571712" cy="1733628"/>
          </a:xfrm>
        </p:spPr>
        <p:txBody>
          <a:bodyPr>
            <a:normAutofit/>
          </a:bodyPr>
          <a:lstStyle>
            <a:lvl1pPr marL="0" indent="0" algn="r">
              <a:buNone/>
              <a:defRPr sz="2700" b="0" i="0">
                <a:solidFill>
                  <a:srgbClr val="9B141B"/>
                </a:solidFill>
                <a:latin typeface="Tw Cen MT"/>
                <a:cs typeface="Tw Cen M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752F2-D9F9-4B13-A52E-224E2782BE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D3B5D-D33C-4AAB-91C9-C6EF30BFCA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493C-B5BC-407F-9F41-5276E63B12D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75BD3-D6F2-42E0-9A33-A926C642BB17}" type="datetimeFigureOut">
              <a:rPr lang="fr-FR"/>
              <a:pPr>
                <a:defRPr/>
              </a:pPr>
              <a:t>07/03/2014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D8D5D-7703-45B9-91C2-705834137D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0" y="0"/>
            <a:ext cx="9267825" cy="1222375"/>
          </a:xfrm>
          <a:custGeom>
            <a:avLst/>
            <a:gdLst>
              <a:gd name="T0" fmla="*/ 9253344 w 5760"/>
              <a:gd name="T1" fmla="*/ 1089480 h 929"/>
              <a:gd name="T2" fmla="*/ 9253344 w 5760"/>
              <a:gd name="T3" fmla="*/ 1089480 h 929"/>
              <a:gd name="T4" fmla="*/ 9081181 w 5760"/>
              <a:gd name="T5" fmla="*/ 1047374 h 929"/>
              <a:gd name="T6" fmla="*/ 8912237 w 5760"/>
              <a:gd name="T7" fmla="*/ 1007900 h 929"/>
              <a:gd name="T8" fmla="*/ 8748119 w 5760"/>
              <a:gd name="T9" fmla="*/ 977637 h 929"/>
              <a:gd name="T10" fmla="*/ 8585610 w 5760"/>
              <a:gd name="T11" fmla="*/ 950005 h 929"/>
              <a:gd name="T12" fmla="*/ 8427928 w 5760"/>
              <a:gd name="T13" fmla="*/ 930268 h 929"/>
              <a:gd name="T14" fmla="*/ 8271856 w 5760"/>
              <a:gd name="T15" fmla="*/ 911847 h 929"/>
              <a:gd name="T16" fmla="*/ 8117392 w 5760"/>
              <a:gd name="T17" fmla="*/ 900005 h 929"/>
              <a:gd name="T18" fmla="*/ 7962928 w 5760"/>
              <a:gd name="T19" fmla="*/ 892110 h 929"/>
              <a:gd name="T20" fmla="*/ 7810073 w 5760"/>
              <a:gd name="T21" fmla="*/ 886847 h 929"/>
              <a:gd name="T22" fmla="*/ 7652392 w 5760"/>
              <a:gd name="T23" fmla="*/ 884215 h 929"/>
              <a:gd name="T24" fmla="*/ 7496319 w 5760"/>
              <a:gd name="T25" fmla="*/ 886847 h 929"/>
              <a:gd name="T26" fmla="*/ 7333810 w 5760"/>
              <a:gd name="T27" fmla="*/ 893426 h 929"/>
              <a:gd name="T28" fmla="*/ 7171301 w 5760"/>
              <a:gd name="T29" fmla="*/ 900005 h 929"/>
              <a:gd name="T30" fmla="*/ 7002357 w 5760"/>
              <a:gd name="T31" fmla="*/ 911847 h 929"/>
              <a:gd name="T32" fmla="*/ 6830194 w 5760"/>
              <a:gd name="T33" fmla="*/ 925005 h 929"/>
              <a:gd name="T34" fmla="*/ 6653204 w 5760"/>
              <a:gd name="T35" fmla="*/ 938163 h 929"/>
              <a:gd name="T36" fmla="*/ 6276699 w 5760"/>
              <a:gd name="T37" fmla="*/ 975005 h 929"/>
              <a:gd name="T38" fmla="*/ 5866405 w 5760"/>
              <a:gd name="T39" fmla="*/ 1013163 h 929"/>
              <a:gd name="T40" fmla="*/ 5420712 w 5760"/>
              <a:gd name="T41" fmla="*/ 1053953 h 929"/>
              <a:gd name="T42" fmla="*/ 4931577 w 5760"/>
              <a:gd name="T43" fmla="*/ 1096059 h 929"/>
              <a:gd name="T44" fmla="*/ 4667701 w 5760"/>
              <a:gd name="T45" fmla="*/ 1117111 h 929"/>
              <a:gd name="T46" fmla="*/ 4392563 w 5760"/>
              <a:gd name="T47" fmla="*/ 1136848 h 929"/>
              <a:gd name="T48" fmla="*/ 4099725 w 5760"/>
              <a:gd name="T49" fmla="*/ 1155269 h 929"/>
              <a:gd name="T50" fmla="*/ 3794016 w 5760"/>
              <a:gd name="T51" fmla="*/ 1171059 h 929"/>
              <a:gd name="T52" fmla="*/ 3472216 w 5760"/>
              <a:gd name="T53" fmla="*/ 1186848 h 929"/>
              <a:gd name="T54" fmla="*/ 3134327 w 5760"/>
              <a:gd name="T55" fmla="*/ 1202638 h 929"/>
              <a:gd name="T56" fmla="*/ 2778739 w 5760"/>
              <a:gd name="T57" fmla="*/ 1213164 h 929"/>
              <a:gd name="T58" fmla="*/ 2407060 w 5760"/>
              <a:gd name="T59" fmla="*/ 1222375 h 929"/>
              <a:gd name="T60" fmla="*/ 2407060 w 5760"/>
              <a:gd name="T61" fmla="*/ 1222375 h 929"/>
              <a:gd name="T62" fmla="*/ 2294430 w 5760"/>
              <a:gd name="T63" fmla="*/ 1222375 h 929"/>
              <a:gd name="T64" fmla="*/ 2181800 w 5760"/>
              <a:gd name="T65" fmla="*/ 1222375 h 929"/>
              <a:gd name="T66" fmla="*/ 2069171 w 5760"/>
              <a:gd name="T67" fmla="*/ 1218428 h 929"/>
              <a:gd name="T68" fmla="*/ 1956541 w 5760"/>
              <a:gd name="T69" fmla="*/ 1213164 h 929"/>
              <a:gd name="T70" fmla="*/ 1847129 w 5760"/>
              <a:gd name="T71" fmla="*/ 1206585 h 929"/>
              <a:gd name="T72" fmla="*/ 1736108 w 5760"/>
              <a:gd name="T73" fmla="*/ 1197375 h 929"/>
              <a:gd name="T74" fmla="*/ 1626696 w 5760"/>
              <a:gd name="T75" fmla="*/ 1186848 h 929"/>
              <a:gd name="T76" fmla="*/ 1522112 w 5760"/>
              <a:gd name="T77" fmla="*/ 1172375 h 929"/>
              <a:gd name="T78" fmla="*/ 1417527 w 5760"/>
              <a:gd name="T79" fmla="*/ 1159217 h 929"/>
              <a:gd name="T80" fmla="*/ 1312942 w 5760"/>
              <a:gd name="T81" fmla="*/ 1146059 h 929"/>
              <a:gd name="T82" fmla="*/ 1115035 w 5760"/>
              <a:gd name="T83" fmla="*/ 1114480 h 929"/>
              <a:gd name="T84" fmla="*/ 925174 w 5760"/>
              <a:gd name="T85" fmla="*/ 1078953 h 929"/>
              <a:gd name="T86" fmla="*/ 751402 w 5760"/>
              <a:gd name="T87" fmla="*/ 1042111 h 929"/>
              <a:gd name="T88" fmla="*/ 588893 w 5760"/>
              <a:gd name="T89" fmla="*/ 1006584 h 929"/>
              <a:gd name="T90" fmla="*/ 442474 w 5760"/>
              <a:gd name="T91" fmla="*/ 969742 h 929"/>
              <a:gd name="T92" fmla="*/ 313754 w 5760"/>
              <a:gd name="T93" fmla="*/ 936847 h 929"/>
              <a:gd name="T94" fmla="*/ 205952 w 5760"/>
              <a:gd name="T95" fmla="*/ 906584 h 929"/>
              <a:gd name="T96" fmla="*/ 54706 w 5760"/>
              <a:gd name="T97" fmla="*/ 861847 h 929"/>
              <a:gd name="T98" fmla="*/ 0 w 5760"/>
              <a:gd name="T99" fmla="*/ 844741 h 929"/>
              <a:gd name="T100" fmla="*/ 0 w 5760"/>
              <a:gd name="T101" fmla="*/ 2632 h 929"/>
              <a:gd name="T102" fmla="*/ 9267825 w 5760"/>
              <a:gd name="T103" fmla="*/ 0 h 929"/>
              <a:gd name="T104" fmla="*/ 9253344 w 5760"/>
              <a:gd name="T105" fmla="*/ 1089480 h 92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760" h="929">
                <a:moveTo>
                  <a:pt x="5751" y="828"/>
                </a:moveTo>
                <a:lnTo>
                  <a:pt x="5751" y="828"/>
                </a:lnTo>
                <a:lnTo>
                  <a:pt x="5644" y="796"/>
                </a:lnTo>
                <a:lnTo>
                  <a:pt x="5539" y="766"/>
                </a:lnTo>
                <a:lnTo>
                  <a:pt x="5437" y="743"/>
                </a:lnTo>
                <a:lnTo>
                  <a:pt x="5336" y="722"/>
                </a:lnTo>
                <a:lnTo>
                  <a:pt x="5238" y="707"/>
                </a:lnTo>
                <a:lnTo>
                  <a:pt x="5141" y="693"/>
                </a:lnTo>
                <a:lnTo>
                  <a:pt x="5045" y="684"/>
                </a:lnTo>
                <a:lnTo>
                  <a:pt x="4949" y="678"/>
                </a:lnTo>
                <a:lnTo>
                  <a:pt x="4854" y="674"/>
                </a:lnTo>
                <a:lnTo>
                  <a:pt x="4756" y="672"/>
                </a:lnTo>
                <a:lnTo>
                  <a:pt x="4659" y="674"/>
                </a:lnTo>
                <a:lnTo>
                  <a:pt x="4558" y="679"/>
                </a:lnTo>
                <a:lnTo>
                  <a:pt x="4457" y="684"/>
                </a:lnTo>
                <a:lnTo>
                  <a:pt x="4352" y="693"/>
                </a:lnTo>
                <a:lnTo>
                  <a:pt x="4245" y="703"/>
                </a:lnTo>
                <a:lnTo>
                  <a:pt x="4135" y="713"/>
                </a:lnTo>
                <a:lnTo>
                  <a:pt x="3901" y="741"/>
                </a:lnTo>
                <a:lnTo>
                  <a:pt x="3646" y="770"/>
                </a:lnTo>
                <a:lnTo>
                  <a:pt x="3369" y="801"/>
                </a:lnTo>
                <a:lnTo>
                  <a:pt x="3065" y="833"/>
                </a:lnTo>
                <a:lnTo>
                  <a:pt x="2901" y="849"/>
                </a:lnTo>
                <a:lnTo>
                  <a:pt x="2730" y="864"/>
                </a:lnTo>
                <a:lnTo>
                  <a:pt x="2548" y="878"/>
                </a:lnTo>
                <a:lnTo>
                  <a:pt x="2358" y="890"/>
                </a:lnTo>
                <a:lnTo>
                  <a:pt x="2158" y="902"/>
                </a:lnTo>
                <a:lnTo>
                  <a:pt x="1948" y="914"/>
                </a:lnTo>
                <a:lnTo>
                  <a:pt x="1727" y="922"/>
                </a:lnTo>
                <a:lnTo>
                  <a:pt x="1496" y="929"/>
                </a:lnTo>
                <a:lnTo>
                  <a:pt x="1426" y="929"/>
                </a:lnTo>
                <a:lnTo>
                  <a:pt x="1356" y="929"/>
                </a:lnTo>
                <a:lnTo>
                  <a:pt x="1286" y="926"/>
                </a:lnTo>
                <a:lnTo>
                  <a:pt x="1216" y="922"/>
                </a:lnTo>
                <a:lnTo>
                  <a:pt x="1148" y="917"/>
                </a:lnTo>
                <a:lnTo>
                  <a:pt x="1079" y="910"/>
                </a:lnTo>
                <a:lnTo>
                  <a:pt x="1011" y="902"/>
                </a:lnTo>
                <a:lnTo>
                  <a:pt x="946" y="891"/>
                </a:lnTo>
                <a:lnTo>
                  <a:pt x="881" y="881"/>
                </a:lnTo>
                <a:lnTo>
                  <a:pt x="816" y="871"/>
                </a:lnTo>
                <a:lnTo>
                  <a:pt x="693" y="847"/>
                </a:lnTo>
                <a:lnTo>
                  <a:pt x="575" y="820"/>
                </a:lnTo>
                <a:lnTo>
                  <a:pt x="467" y="792"/>
                </a:lnTo>
                <a:lnTo>
                  <a:pt x="366" y="765"/>
                </a:lnTo>
                <a:lnTo>
                  <a:pt x="275" y="737"/>
                </a:lnTo>
                <a:lnTo>
                  <a:pt x="195" y="712"/>
                </a:lnTo>
                <a:lnTo>
                  <a:pt x="128" y="689"/>
                </a:lnTo>
                <a:lnTo>
                  <a:pt x="34" y="655"/>
                </a:lnTo>
                <a:lnTo>
                  <a:pt x="0" y="642"/>
                </a:lnTo>
                <a:lnTo>
                  <a:pt x="0" y="2"/>
                </a:lnTo>
                <a:lnTo>
                  <a:pt x="5760" y="0"/>
                </a:lnTo>
                <a:lnTo>
                  <a:pt x="5751" y="828"/>
                </a:lnTo>
                <a:close/>
              </a:path>
            </a:pathLst>
          </a:custGeom>
          <a:solidFill>
            <a:srgbClr val="9B141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6926263" y="1150938"/>
            <a:ext cx="1949450" cy="247650"/>
          </a:xfrm>
          <a:custGeom>
            <a:avLst/>
            <a:gdLst>
              <a:gd name="T0" fmla="*/ 1343025 w 1228"/>
              <a:gd name="T1" fmla="*/ 187325 h 156"/>
              <a:gd name="T2" fmla="*/ 1343025 w 1228"/>
              <a:gd name="T3" fmla="*/ 187325 h 156"/>
              <a:gd name="T4" fmla="*/ 1250950 w 1228"/>
              <a:gd name="T5" fmla="*/ 179388 h 156"/>
              <a:gd name="T6" fmla="*/ 1150938 w 1228"/>
              <a:gd name="T7" fmla="*/ 177800 h 156"/>
              <a:gd name="T8" fmla="*/ 1044575 w 1228"/>
              <a:gd name="T9" fmla="*/ 174625 h 156"/>
              <a:gd name="T10" fmla="*/ 933450 w 1228"/>
              <a:gd name="T11" fmla="*/ 174625 h 156"/>
              <a:gd name="T12" fmla="*/ 711200 w 1228"/>
              <a:gd name="T13" fmla="*/ 179388 h 156"/>
              <a:gd name="T14" fmla="*/ 493713 w 1228"/>
              <a:gd name="T15" fmla="*/ 187325 h 156"/>
              <a:gd name="T16" fmla="*/ 301625 w 1228"/>
              <a:gd name="T17" fmla="*/ 198438 h 156"/>
              <a:gd name="T18" fmla="*/ 142875 w 1228"/>
              <a:gd name="T19" fmla="*/ 206375 h 156"/>
              <a:gd name="T20" fmla="*/ 0 w 1228"/>
              <a:gd name="T21" fmla="*/ 217488 h 156"/>
              <a:gd name="T22" fmla="*/ 0 w 1228"/>
              <a:gd name="T23" fmla="*/ 217488 h 156"/>
              <a:gd name="T24" fmla="*/ 7938 w 1228"/>
              <a:gd name="T25" fmla="*/ 206375 h 156"/>
              <a:gd name="T26" fmla="*/ 20638 w 1228"/>
              <a:gd name="T27" fmla="*/ 190500 h 156"/>
              <a:gd name="T28" fmla="*/ 39688 w 1228"/>
              <a:gd name="T29" fmla="*/ 174625 h 156"/>
              <a:gd name="T30" fmla="*/ 68263 w 1228"/>
              <a:gd name="T31" fmla="*/ 152400 h 156"/>
              <a:gd name="T32" fmla="*/ 103188 w 1228"/>
              <a:gd name="T33" fmla="*/ 131763 h 156"/>
              <a:gd name="T34" fmla="*/ 149225 w 1228"/>
              <a:gd name="T35" fmla="*/ 106363 h 156"/>
              <a:gd name="T36" fmla="*/ 203200 w 1228"/>
              <a:gd name="T37" fmla="*/ 82550 h 156"/>
              <a:gd name="T38" fmla="*/ 265113 w 1228"/>
              <a:gd name="T39" fmla="*/ 60325 h 156"/>
              <a:gd name="T40" fmla="*/ 341313 w 1228"/>
              <a:gd name="T41" fmla="*/ 41275 h 156"/>
              <a:gd name="T42" fmla="*/ 431800 w 1228"/>
              <a:gd name="T43" fmla="*/ 22225 h 156"/>
              <a:gd name="T44" fmla="*/ 531813 w 1228"/>
              <a:gd name="T45" fmla="*/ 11113 h 156"/>
              <a:gd name="T46" fmla="*/ 588963 w 1228"/>
              <a:gd name="T47" fmla="*/ 6350 h 156"/>
              <a:gd name="T48" fmla="*/ 646113 w 1228"/>
              <a:gd name="T49" fmla="*/ 3175 h 156"/>
              <a:gd name="T50" fmla="*/ 711200 w 1228"/>
              <a:gd name="T51" fmla="*/ 0 h 156"/>
              <a:gd name="T52" fmla="*/ 776288 w 1228"/>
              <a:gd name="T53" fmla="*/ 0 h 156"/>
              <a:gd name="T54" fmla="*/ 846138 w 1228"/>
              <a:gd name="T55" fmla="*/ 3175 h 156"/>
              <a:gd name="T56" fmla="*/ 920750 w 1228"/>
              <a:gd name="T57" fmla="*/ 6350 h 156"/>
              <a:gd name="T58" fmla="*/ 998538 w 1228"/>
              <a:gd name="T59" fmla="*/ 11113 h 156"/>
              <a:gd name="T60" fmla="*/ 1082675 w 1228"/>
              <a:gd name="T61" fmla="*/ 19050 h 156"/>
              <a:gd name="T62" fmla="*/ 1082675 w 1228"/>
              <a:gd name="T63" fmla="*/ 19050 h 156"/>
              <a:gd name="T64" fmla="*/ 1135063 w 1228"/>
              <a:gd name="T65" fmla="*/ 28575 h 156"/>
              <a:gd name="T66" fmla="*/ 1193800 w 1228"/>
              <a:gd name="T67" fmla="*/ 36513 h 156"/>
              <a:gd name="T68" fmla="*/ 1330325 w 1228"/>
              <a:gd name="T69" fmla="*/ 65088 h 156"/>
              <a:gd name="T70" fmla="*/ 1473200 w 1228"/>
              <a:gd name="T71" fmla="*/ 103188 h 156"/>
              <a:gd name="T72" fmla="*/ 1614488 w 1228"/>
              <a:gd name="T73" fmla="*/ 144463 h 156"/>
              <a:gd name="T74" fmla="*/ 1744663 w 1228"/>
              <a:gd name="T75" fmla="*/ 182563 h 156"/>
              <a:gd name="T76" fmla="*/ 1851025 w 1228"/>
              <a:gd name="T77" fmla="*/ 215900 h 156"/>
              <a:gd name="T78" fmla="*/ 1949450 w 1228"/>
              <a:gd name="T79" fmla="*/ 247650 h 156"/>
              <a:gd name="T80" fmla="*/ 1949450 w 1228"/>
              <a:gd name="T81" fmla="*/ 247650 h 156"/>
              <a:gd name="T82" fmla="*/ 1824038 w 1228"/>
              <a:gd name="T83" fmla="*/ 231775 h 156"/>
              <a:gd name="T84" fmla="*/ 1636713 w 1228"/>
              <a:gd name="T85" fmla="*/ 212725 h 156"/>
              <a:gd name="T86" fmla="*/ 1343025 w 1228"/>
              <a:gd name="T87" fmla="*/ 187325 h 15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228" h="156">
                <a:moveTo>
                  <a:pt x="846" y="118"/>
                </a:moveTo>
                <a:lnTo>
                  <a:pt x="846" y="118"/>
                </a:lnTo>
                <a:lnTo>
                  <a:pt x="788" y="113"/>
                </a:lnTo>
                <a:lnTo>
                  <a:pt x="725" y="112"/>
                </a:lnTo>
                <a:lnTo>
                  <a:pt x="658" y="110"/>
                </a:lnTo>
                <a:lnTo>
                  <a:pt x="588" y="110"/>
                </a:lnTo>
                <a:lnTo>
                  <a:pt x="448" y="113"/>
                </a:lnTo>
                <a:lnTo>
                  <a:pt x="311" y="118"/>
                </a:lnTo>
                <a:lnTo>
                  <a:pt x="190" y="125"/>
                </a:lnTo>
                <a:lnTo>
                  <a:pt x="90" y="130"/>
                </a:lnTo>
                <a:lnTo>
                  <a:pt x="0" y="137"/>
                </a:lnTo>
                <a:lnTo>
                  <a:pt x="5" y="130"/>
                </a:lnTo>
                <a:lnTo>
                  <a:pt x="13" y="120"/>
                </a:lnTo>
                <a:lnTo>
                  <a:pt x="25" y="110"/>
                </a:lnTo>
                <a:lnTo>
                  <a:pt x="43" y="96"/>
                </a:lnTo>
                <a:lnTo>
                  <a:pt x="65" y="83"/>
                </a:lnTo>
                <a:lnTo>
                  <a:pt x="94" y="67"/>
                </a:lnTo>
                <a:lnTo>
                  <a:pt x="128" y="52"/>
                </a:lnTo>
                <a:lnTo>
                  <a:pt x="167" y="38"/>
                </a:lnTo>
                <a:lnTo>
                  <a:pt x="215" y="26"/>
                </a:lnTo>
                <a:lnTo>
                  <a:pt x="272" y="14"/>
                </a:lnTo>
                <a:lnTo>
                  <a:pt x="335" y="7"/>
                </a:lnTo>
                <a:lnTo>
                  <a:pt x="371" y="4"/>
                </a:lnTo>
                <a:lnTo>
                  <a:pt x="407" y="2"/>
                </a:lnTo>
                <a:lnTo>
                  <a:pt x="448" y="0"/>
                </a:lnTo>
                <a:lnTo>
                  <a:pt x="489" y="0"/>
                </a:lnTo>
                <a:lnTo>
                  <a:pt x="533" y="2"/>
                </a:lnTo>
                <a:lnTo>
                  <a:pt x="580" y="4"/>
                </a:lnTo>
                <a:lnTo>
                  <a:pt x="629" y="7"/>
                </a:lnTo>
                <a:lnTo>
                  <a:pt x="682" y="12"/>
                </a:lnTo>
                <a:lnTo>
                  <a:pt x="715" y="18"/>
                </a:lnTo>
                <a:lnTo>
                  <a:pt x="752" y="23"/>
                </a:lnTo>
                <a:lnTo>
                  <a:pt x="838" y="41"/>
                </a:lnTo>
                <a:lnTo>
                  <a:pt x="928" y="65"/>
                </a:lnTo>
                <a:lnTo>
                  <a:pt x="1017" y="91"/>
                </a:lnTo>
                <a:lnTo>
                  <a:pt x="1099" y="115"/>
                </a:lnTo>
                <a:lnTo>
                  <a:pt x="1166" y="136"/>
                </a:lnTo>
                <a:lnTo>
                  <a:pt x="1228" y="156"/>
                </a:lnTo>
                <a:lnTo>
                  <a:pt x="1149" y="146"/>
                </a:lnTo>
                <a:lnTo>
                  <a:pt x="1031" y="134"/>
                </a:lnTo>
                <a:lnTo>
                  <a:pt x="846" y="118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pic>
        <p:nvPicPr>
          <p:cNvPr id="7" name="Image 10" descr="gisR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" y="6356350"/>
            <a:ext cx="1595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130" y="49462"/>
            <a:ext cx="8229600" cy="925263"/>
          </a:xfrm>
        </p:spPr>
        <p:txBody>
          <a:bodyPr>
            <a:noAutofit/>
          </a:bodyPr>
          <a:lstStyle>
            <a:lvl1pPr algn="l">
              <a:lnSpc>
                <a:spcPts val="3500"/>
              </a:lnSpc>
              <a:defRPr sz="5000" b="0" i="0" baseline="0">
                <a:solidFill>
                  <a:schemeClr val="bg1"/>
                </a:solidFill>
                <a:latin typeface="Tw Cen MT Condensed"/>
                <a:cs typeface="Tw Cen MT Condensed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7130" y="1222375"/>
            <a:ext cx="8319671" cy="5133975"/>
          </a:xfrm>
        </p:spPr>
        <p:txBody>
          <a:bodyPr/>
          <a:lstStyle>
            <a:lvl1pPr marL="449263" indent="-449263">
              <a:buSzPct val="50000"/>
              <a:buFontTx/>
              <a:buBlip>
                <a:blip r:embed="rId3"/>
              </a:buBlip>
              <a:defRPr sz="2800">
                <a:solidFill>
                  <a:srgbClr val="9B141B"/>
                </a:solidFill>
                <a:latin typeface="Tw Cen MT"/>
                <a:cs typeface="Tw Cen MT"/>
              </a:defRPr>
            </a:lvl1pPr>
            <a:lvl2pPr marL="627063" indent="-266700">
              <a:buClr>
                <a:srgbClr val="9B141B"/>
              </a:buClr>
              <a:buSzPct val="50000"/>
              <a:buFontTx/>
              <a:buBlip>
                <a:blip r:embed="rId4"/>
              </a:buBlip>
              <a:defRPr sz="23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720725" indent="-180975">
              <a:buClr>
                <a:srgbClr val="76B41F"/>
              </a:buClr>
              <a:buSzPct val="50000"/>
              <a:buFontTx/>
              <a:buBlip>
                <a:blip r:embed="rId5"/>
              </a:buBlip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5791200" y="6356350"/>
            <a:ext cx="2895600" cy="365125"/>
          </a:xfrm>
        </p:spPr>
        <p:txBody>
          <a:bodyPr lIns="0" rIns="0"/>
          <a:lstStyle>
            <a:lvl1pPr algn="r">
              <a:defRPr sz="1400"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147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0" y="0"/>
            <a:ext cx="9267825" cy="1222375"/>
          </a:xfrm>
          <a:custGeom>
            <a:avLst/>
            <a:gdLst>
              <a:gd name="T0" fmla="*/ 9253344 w 5760"/>
              <a:gd name="T1" fmla="*/ 1089480 h 929"/>
              <a:gd name="T2" fmla="*/ 9253344 w 5760"/>
              <a:gd name="T3" fmla="*/ 1089480 h 929"/>
              <a:gd name="T4" fmla="*/ 9081181 w 5760"/>
              <a:gd name="T5" fmla="*/ 1047374 h 929"/>
              <a:gd name="T6" fmla="*/ 8912237 w 5760"/>
              <a:gd name="T7" fmla="*/ 1007900 h 929"/>
              <a:gd name="T8" fmla="*/ 8748119 w 5760"/>
              <a:gd name="T9" fmla="*/ 977637 h 929"/>
              <a:gd name="T10" fmla="*/ 8585610 w 5760"/>
              <a:gd name="T11" fmla="*/ 950005 h 929"/>
              <a:gd name="T12" fmla="*/ 8427928 w 5760"/>
              <a:gd name="T13" fmla="*/ 930268 h 929"/>
              <a:gd name="T14" fmla="*/ 8271856 w 5760"/>
              <a:gd name="T15" fmla="*/ 911847 h 929"/>
              <a:gd name="T16" fmla="*/ 8117392 w 5760"/>
              <a:gd name="T17" fmla="*/ 900005 h 929"/>
              <a:gd name="T18" fmla="*/ 7962928 w 5760"/>
              <a:gd name="T19" fmla="*/ 892110 h 929"/>
              <a:gd name="T20" fmla="*/ 7810073 w 5760"/>
              <a:gd name="T21" fmla="*/ 886847 h 929"/>
              <a:gd name="T22" fmla="*/ 7652392 w 5760"/>
              <a:gd name="T23" fmla="*/ 884215 h 929"/>
              <a:gd name="T24" fmla="*/ 7496319 w 5760"/>
              <a:gd name="T25" fmla="*/ 886847 h 929"/>
              <a:gd name="T26" fmla="*/ 7333810 w 5760"/>
              <a:gd name="T27" fmla="*/ 893426 h 929"/>
              <a:gd name="T28" fmla="*/ 7171301 w 5760"/>
              <a:gd name="T29" fmla="*/ 900005 h 929"/>
              <a:gd name="T30" fmla="*/ 7002357 w 5760"/>
              <a:gd name="T31" fmla="*/ 911847 h 929"/>
              <a:gd name="T32" fmla="*/ 6830194 w 5760"/>
              <a:gd name="T33" fmla="*/ 925005 h 929"/>
              <a:gd name="T34" fmla="*/ 6653204 w 5760"/>
              <a:gd name="T35" fmla="*/ 938163 h 929"/>
              <a:gd name="T36" fmla="*/ 6276699 w 5760"/>
              <a:gd name="T37" fmla="*/ 975005 h 929"/>
              <a:gd name="T38" fmla="*/ 5866405 w 5760"/>
              <a:gd name="T39" fmla="*/ 1013163 h 929"/>
              <a:gd name="T40" fmla="*/ 5420712 w 5760"/>
              <a:gd name="T41" fmla="*/ 1053953 h 929"/>
              <a:gd name="T42" fmla="*/ 4931577 w 5760"/>
              <a:gd name="T43" fmla="*/ 1096059 h 929"/>
              <a:gd name="T44" fmla="*/ 4667701 w 5760"/>
              <a:gd name="T45" fmla="*/ 1117111 h 929"/>
              <a:gd name="T46" fmla="*/ 4392563 w 5760"/>
              <a:gd name="T47" fmla="*/ 1136848 h 929"/>
              <a:gd name="T48" fmla="*/ 4099725 w 5760"/>
              <a:gd name="T49" fmla="*/ 1155269 h 929"/>
              <a:gd name="T50" fmla="*/ 3794016 w 5760"/>
              <a:gd name="T51" fmla="*/ 1171059 h 929"/>
              <a:gd name="T52" fmla="*/ 3472216 w 5760"/>
              <a:gd name="T53" fmla="*/ 1186848 h 929"/>
              <a:gd name="T54" fmla="*/ 3134327 w 5760"/>
              <a:gd name="T55" fmla="*/ 1202638 h 929"/>
              <a:gd name="T56" fmla="*/ 2778739 w 5760"/>
              <a:gd name="T57" fmla="*/ 1213164 h 929"/>
              <a:gd name="T58" fmla="*/ 2407060 w 5760"/>
              <a:gd name="T59" fmla="*/ 1222375 h 929"/>
              <a:gd name="T60" fmla="*/ 2407060 w 5760"/>
              <a:gd name="T61" fmla="*/ 1222375 h 929"/>
              <a:gd name="T62" fmla="*/ 2294430 w 5760"/>
              <a:gd name="T63" fmla="*/ 1222375 h 929"/>
              <a:gd name="T64" fmla="*/ 2181800 w 5760"/>
              <a:gd name="T65" fmla="*/ 1222375 h 929"/>
              <a:gd name="T66" fmla="*/ 2069171 w 5760"/>
              <a:gd name="T67" fmla="*/ 1218428 h 929"/>
              <a:gd name="T68" fmla="*/ 1956541 w 5760"/>
              <a:gd name="T69" fmla="*/ 1213164 h 929"/>
              <a:gd name="T70" fmla="*/ 1847129 w 5760"/>
              <a:gd name="T71" fmla="*/ 1206585 h 929"/>
              <a:gd name="T72" fmla="*/ 1736108 w 5760"/>
              <a:gd name="T73" fmla="*/ 1197375 h 929"/>
              <a:gd name="T74" fmla="*/ 1626696 w 5760"/>
              <a:gd name="T75" fmla="*/ 1186848 h 929"/>
              <a:gd name="T76" fmla="*/ 1522112 w 5760"/>
              <a:gd name="T77" fmla="*/ 1172375 h 929"/>
              <a:gd name="T78" fmla="*/ 1417527 w 5760"/>
              <a:gd name="T79" fmla="*/ 1159217 h 929"/>
              <a:gd name="T80" fmla="*/ 1312942 w 5760"/>
              <a:gd name="T81" fmla="*/ 1146059 h 929"/>
              <a:gd name="T82" fmla="*/ 1115035 w 5760"/>
              <a:gd name="T83" fmla="*/ 1114480 h 929"/>
              <a:gd name="T84" fmla="*/ 925174 w 5760"/>
              <a:gd name="T85" fmla="*/ 1078953 h 929"/>
              <a:gd name="T86" fmla="*/ 751402 w 5760"/>
              <a:gd name="T87" fmla="*/ 1042111 h 929"/>
              <a:gd name="T88" fmla="*/ 588893 w 5760"/>
              <a:gd name="T89" fmla="*/ 1006584 h 929"/>
              <a:gd name="T90" fmla="*/ 442474 w 5760"/>
              <a:gd name="T91" fmla="*/ 969742 h 929"/>
              <a:gd name="T92" fmla="*/ 313754 w 5760"/>
              <a:gd name="T93" fmla="*/ 936847 h 929"/>
              <a:gd name="T94" fmla="*/ 205952 w 5760"/>
              <a:gd name="T95" fmla="*/ 906584 h 929"/>
              <a:gd name="T96" fmla="*/ 54706 w 5760"/>
              <a:gd name="T97" fmla="*/ 861847 h 929"/>
              <a:gd name="T98" fmla="*/ 0 w 5760"/>
              <a:gd name="T99" fmla="*/ 844741 h 929"/>
              <a:gd name="T100" fmla="*/ 0 w 5760"/>
              <a:gd name="T101" fmla="*/ 2632 h 929"/>
              <a:gd name="T102" fmla="*/ 9267825 w 5760"/>
              <a:gd name="T103" fmla="*/ 0 h 929"/>
              <a:gd name="T104" fmla="*/ 9253344 w 5760"/>
              <a:gd name="T105" fmla="*/ 1089480 h 92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760" h="929">
                <a:moveTo>
                  <a:pt x="5751" y="828"/>
                </a:moveTo>
                <a:lnTo>
                  <a:pt x="5751" y="828"/>
                </a:lnTo>
                <a:lnTo>
                  <a:pt x="5644" y="796"/>
                </a:lnTo>
                <a:lnTo>
                  <a:pt x="5539" y="766"/>
                </a:lnTo>
                <a:lnTo>
                  <a:pt x="5437" y="743"/>
                </a:lnTo>
                <a:lnTo>
                  <a:pt x="5336" y="722"/>
                </a:lnTo>
                <a:lnTo>
                  <a:pt x="5238" y="707"/>
                </a:lnTo>
                <a:lnTo>
                  <a:pt x="5141" y="693"/>
                </a:lnTo>
                <a:lnTo>
                  <a:pt x="5045" y="684"/>
                </a:lnTo>
                <a:lnTo>
                  <a:pt x="4949" y="678"/>
                </a:lnTo>
                <a:lnTo>
                  <a:pt x="4854" y="674"/>
                </a:lnTo>
                <a:lnTo>
                  <a:pt x="4756" y="672"/>
                </a:lnTo>
                <a:lnTo>
                  <a:pt x="4659" y="674"/>
                </a:lnTo>
                <a:lnTo>
                  <a:pt x="4558" y="679"/>
                </a:lnTo>
                <a:lnTo>
                  <a:pt x="4457" y="684"/>
                </a:lnTo>
                <a:lnTo>
                  <a:pt x="4352" y="693"/>
                </a:lnTo>
                <a:lnTo>
                  <a:pt x="4245" y="703"/>
                </a:lnTo>
                <a:lnTo>
                  <a:pt x="4135" y="713"/>
                </a:lnTo>
                <a:lnTo>
                  <a:pt x="3901" y="741"/>
                </a:lnTo>
                <a:lnTo>
                  <a:pt x="3646" y="770"/>
                </a:lnTo>
                <a:lnTo>
                  <a:pt x="3369" y="801"/>
                </a:lnTo>
                <a:lnTo>
                  <a:pt x="3065" y="833"/>
                </a:lnTo>
                <a:lnTo>
                  <a:pt x="2901" y="849"/>
                </a:lnTo>
                <a:lnTo>
                  <a:pt x="2730" y="864"/>
                </a:lnTo>
                <a:lnTo>
                  <a:pt x="2548" y="878"/>
                </a:lnTo>
                <a:lnTo>
                  <a:pt x="2358" y="890"/>
                </a:lnTo>
                <a:lnTo>
                  <a:pt x="2158" y="902"/>
                </a:lnTo>
                <a:lnTo>
                  <a:pt x="1948" y="914"/>
                </a:lnTo>
                <a:lnTo>
                  <a:pt x="1727" y="922"/>
                </a:lnTo>
                <a:lnTo>
                  <a:pt x="1496" y="929"/>
                </a:lnTo>
                <a:lnTo>
                  <a:pt x="1426" y="929"/>
                </a:lnTo>
                <a:lnTo>
                  <a:pt x="1356" y="929"/>
                </a:lnTo>
                <a:lnTo>
                  <a:pt x="1286" y="926"/>
                </a:lnTo>
                <a:lnTo>
                  <a:pt x="1216" y="922"/>
                </a:lnTo>
                <a:lnTo>
                  <a:pt x="1148" y="917"/>
                </a:lnTo>
                <a:lnTo>
                  <a:pt x="1079" y="910"/>
                </a:lnTo>
                <a:lnTo>
                  <a:pt x="1011" y="902"/>
                </a:lnTo>
                <a:lnTo>
                  <a:pt x="946" y="891"/>
                </a:lnTo>
                <a:lnTo>
                  <a:pt x="881" y="881"/>
                </a:lnTo>
                <a:lnTo>
                  <a:pt x="816" y="871"/>
                </a:lnTo>
                <a:lnTo>
                  <a:pt x="693" y="847"/>
                </a:lnTo>
                <a:lnTo>
                  <a:pt x="575" y="820"/>
                </a:lnTo>
                <a:lnTo>
                  <a:pt x="467" y="792"/>
                </a:lnTo>
                <a:lnTo>
                  <a:pt x="366" y="765"/>
                </a:lnTo>
                <a:lnTo>
                  <a:pt x="275" y="737"/>
                </a:lnTo>
                <a:lnTo>
                  <a:pt x="195" y="712"/>
                </a:lnTo>
                <a:lnTo>
                  <a:pt x="128" y="689"/>
                </a:lnTo>
                <a:lnTo>
                  <a:pt x="34" y="655"/>
                </a:lnTo>
                <a:lnTo>
                  <a:pt x="0" y="642"/>
                </a:lnTo>
                <a:lnTo>
                  <a:pt x="0" y="2"/>
                </a:lnTo>
                <a:lnTo>
                  <a:pt x="5760" y="0"/>
                </a:lnTo>
                <a:lnTo>
                  <a:pt x="5751" y="828"/>
                </a:lnTo>
                <a:close/>
              </a:path>
            </a:pathLst>
          </a:custGeom>
          <a:solidFill>
            <a:srgbClr val="9B141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6926263" y="1150938"/>
            <a:ext cx="1949450" cy="247650"/>
          </a:xfrm>
          <a:custGeom>
            <a:avLst/>
            <a:gdLst>
              <a:gd name="T0" fmla="*/ 1343025 w 1228"/>
              <a:gd name="T1" fmla="*/ 187325 h 156"/>
              <a:gd name="T2" fmla="*/ 1343025 w 1228"/>
              <a:gd name="T3" fmla="*/ 187325 h 156"/>
              <a:gd name="T4" fmla="*/ 1250950 w 1228"/>
              <a:gd name="T5" fmla="*/ 179388 h 156"/>
              <a:gd name="T6" fmla="*/ 1150938 w 1228"/>
              <a:gd name="T7" fmla="*/ 177800 h 156"/>
              <a:gd name="T8" fmla="*/ 1044575 w 1228"/>
              <a:gd name="T9" fmla="*/ 174625 h 156"/>
              <a:gd name="T10" fmla="*/ 933450 w 1228"/>
              <a:gd name="T11" fmla="*/ 174625 h 156"/>
              <a:gd name="T12" fmla="*/ 711200 w 1228"/>
              <a:gd name="T13" fmla="*/ 179388 h 156"/>
              <a:gd name="T14" fmla="*/ 493713 w 1228"/>
              <a:gd name="T15" fmla="*/ 187325 h 156"/>
              <a:gd name="T16" fmla="*/ 301625 w 1228"/>
              <a:gd name="T17" fmla="*/ 198438 h 156"/>
              <a:gd name="T18" fmla="*/ 142875 w 1228"/>
              <a:gd name="T19" fmla="*/ 206375 h 156"/>
              <a:gd name="T20" fmla="*/ 0 w 1228"/>
              <a:gd name="T21" fmla="*/ 217488 h 156"/>
              <a:gd name="T22" fmla="*/ 0 w 1228"/>
              <a:gd name="T23" fmla="*/ 217488 h 156"/>
              <a:gd name="T24" fmla="*/ 7938 w 1228"/>
              <a:gd name="T25" fmla="*/ 206375 h 156"/>
              <a:gd name="T26" fmla="*/ 20638 w 1228"/>
              <a:gd name="T27" fmla="*/ 190500 h 156"/>
              <a:gd name="T28" fmla="*/ 39688 w 1228"/>
              <a:gd name="T29" fmla="*/ 174625 h 156"/>
              <a:gd name="T30" fmla="*/ 68263 w 1228"/>
              <a:gd name="T31" fmla="*/ 152400 h 156"/>
              <a:gd name="T32" fmla="*/ 103188 w 1228"/>
              <a:gd name="T33" fmla="*/ 131763 h 156"/>
              <a:gd name="T34" fmla="*/ 149225 w 1228"/>
              <a:gd name="T35" fmla="*/ 106363 h 156"/>
              <a:gd name="T36" fmla="*/ 203200 w 1228"/>
              <a:gd name="T37" fmla="*/ 82550 h 156"/>
              <a:gd name="T38" fmla="*/ 265113 w 1228"/>
              <a:gd name="T39" fmla="*/ 60325 h 156"/>
              <a:gd name="T40" fmla="*/ 341313 w 1228"/>
              <a:gd name="T41" fmla="*/ 41275 h 156"/>
              <a:gd name="T42" fmla="*/ 431800 w 1228"/>
              <a:gd name="T43" fmla="*/ 22225 h 156"/>
              <a:gd name="T44" fmla="*/ 531813 w 1228"/>
              <a:gd name="T45" fmla="*/ 11113 h 156"/>
              <a:gd name="T46" fmla="*/ 588963 w 1228"/>
              <a:gd name="T47" fmla="*/ 6350 h 156"/>
              <a:gd name="T48" fmla="*/ 646113 w 1228"/>
              <a:gd name="T49" fmla="*/ 3175 h 156"/>
              <a:gd name="T50" fmla="*/ 711200 w 1228"/>
              <a:gd name="T51" fmla="*/ 0 h 156"/>
              <a:gd name="T52" fmla="*/ 776288 w 1228"/>
              <a:gd name="T53" fmla="*/ 0 h 156"/>
              <a:gd name="T54" fmla="*/ 846138 w 1228"/>
              <a:gd name="T55" fmla="*/ 3175 h 156"/>
              <a:gd name="T56" fmla="*/ 920750 w 1228"/>
              <a:gd name="T57" fmla="*/ 6350 h 156"/>
              <a:gd name="T58" fmla="*/ 998538 w 1228"/>
              <a:gd name="T59" fmla="*/ 11113 h 156"/>
              <a:gd name="T60" fmla="*/ 1082675 w 1228"/>
              <a:gd name="T61" fmla="*/ 19050 h 156"/>
              <a:gd name="T62" fmla="*/ 1082675 w 1228"/>
              <a:gd name="T63" fmla="*/ 19050 h 156"/>
              <a:gd name="T64" fmla="*/ 1135063 w 1228"/>
              <a:gd name="T65" fmla="*/ 28575 h 156"/>
              <a:gd name="T66" fmla="*/ 1193800 w 1228"/>
              <a:gd name="T67" fmla="*/ 36513 h 156"/>
              <a:gd name="T68" fmla="*/ 1330325 w 1228"/>
              <a:gd name="T69" fmla="*/ 65088 h 156"/>
              <a:gd name="T70" fmla="*/ 1473200 w 1228"/>
              <a:gd name="T71" fmla="*/ 103188 h 156"/>
              <a:gd name="T72" fmla="*/ 1614488 w 1228"/>
              <a:gd name="T73" fmla="*/ 144463 h 156"/>
              <a:gd name="T74" fmla="*/ 1744663 w 1228"/>
              <a:gd name="T75" fmla="*/ 182563 h 156"/>
              <a:gd name="T76" fmla="*/ 1851025 w 1228"/>
              <a:gd name="T77" fmla="*/ 215900 h 156"/>
              <a:gd name="T78" fmla="*/ 1949450 w 1228"/>
              <a:gd name="T79" fmla="*/ 247650 h 156"/>
              <a:gd name="T80" fmla="*/ 1949450 w 1228"/>
              <a:gd name="T81" fmla="*/ 247650 h 156"/>
              <a:gd name="T82" fmla="*/ 1824038 w 1228"/>
              <a:gd name="T83" fmla="*/ 231775 h 156"/>
              <a:gd name="T84" fmla="*/ 1636713 w 1228"/>
              <a:gd name="T85" fmla="*/ 212725 h 156"/>
              <a:gd name="T86" fmla="*/ 1343025 w 1228"/>
              <a:gd name="T87" fmla="*/ 187325 h 15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228" h="156">
                <a:moveTo>
                  <a:pt x="846" y="118"/>
                </a:moveTo>
                <a:lnTo>
                  <a:pt x="846" y="118"/>
                </a:lnTo>
                <a:lnTo>
                  <a:pt x="788" y="113"/>
                </a:lnTo>
                <a:lnTo>
                  <a:pt x="725" y="112"/>
                </a:lnTo>
                <a:lnTo>
                  <a:pt x="658" y="110"/>
                </a:lnTo>
                <a:lnTo>
                  <a:pt x="588" y="110"/>
                </a:lnTo>
                <a:lnTo>
                  <a:pt x="448" y="113"/>
                </a:lnTo>
                <a:lnTo>
                  <a:pt x="311" y="118"/>
                </a:lnTo>
                <a:lnTo>
                  <a:pt x="190" y="125"/>
                </a:lnTo>
                <a:lnTo>
                  <a:pt x="90" y="130"/>
                </a:lnTo>
                <a:lnTo>
                  <a:pt x="0" y="137"/>
                </a:lnTo>
                <a:lnTo>
                  <a:pt x="5" y="130"/>
                </a:lnTo>
                <a:lnTo>
                  <a:pt x="13" y="120"/>
                </a:lnTo>
                <a:lnTo>
                  <a:pt x="25" y="110"/>
                </a:lnTo>
                <a:lnTo>
                  <a:pt x="43" y="96"/>
                </a:lnTo>
                <a:lnTo>
                  <a:pt x="65" y="83"/>
                </a:lnTo>
                <a:lnTo>
                  <a:pt x="94" y="67"/>
                </a:lnTo>
                <a:lnTo>
                  <a:pt x="128" y="52"/>
                </a:lnTo>
                <a:lnTo>
                  <a:pt x="167" y="38"/>
                </a:lnTo>
                <a:lnTo>
                  <a:pt x="215" y="26"/>
                </a:lnTo>
                <a:lnTo>
                  <a:pt x="272" y="14"/>
                </a:lnTo>
                <a:lnTo>
                  <a:pt x="335" y="7"/>
                </a:lnTo>
                <a:lnTo>
                  <a:pt x="371" y="4"/>
                </a:lnTo>
                <a:lnTo>
                  <a:pt x="407" y="2"/>
                </a:lnTo>
                <a:lnTo>
                  <a:pt x="448" y="0"/>
                </a:lnTo>
                <a:lnTo>
                  <a:pt x="489" y="0"/>
                </a:lnTo>
                <a:lnTo>
                  <a:pt x="533" y="2"/>
                </a:lnTo>
                <a:lnTo>
                  <a:pt x="580" y="4"/>
                </a:lnTo>
                <a:lnTo>
                  <a:pt x="629" y="7"/>
                </a:lnTo>
                <a:lnTo>
                  <a:pt x="682" y="12"/>
                </a:lnTo>
                <a:lnTo>
                  <a:pt x="715" y="18"/>
                </a:lnTo>
                <a:lnTo>
                  <a:pt x="752" y="23"/>
                </a:lnTo>
                <a:lnTo>
                  <a:pt x="838" y="41"/>
                </a:lnTo>
                <a:lnTo>
                  <a:pt x="928" y="65"/>
                </a:lnTo>
                <a:lnTo>
                  <a:pt x="1017" y="91"/>
                </a:lnTo>
                <a:lnTo>
                  <a:pt x="1099" y="115"/>
                </a:lnTo>
                <a:lnTo>
                  <a:pt x="1166" y="136"/>
                </a:lnTo>
                <a:lnTo>
                  <a:pt x="1228" y="156"/>
                </a:lnTo>
                <a:lnTo>
                  <a:pt x="1149" y="146"/>
                </a:lnTo>
                <a:lnTo>
                  <a:pt x="1031" y="134"/>
                </a:lnTo>
                <a:lnTo>
                  <a:pt x="846" y="118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pic>
        <p:nvPicPr>
          <p:cNvPr id="7" name="Image 10" descr="gisR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5900" y="6356350"/>
            <a:ext cx="1595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7130" y="49462"/>
            <a:ext cx="8229600" cy="925263"/>
          </a:xfrm>
        </p:spPr>
        <p:txBody>
          <a:bodyPr>
            <a:noAutofit/>
          </a:bodyPr>
          <a:lstStyle>
            <a:lvl1pPr algn="l">
              <a:lnSpc>
                <a:spcPts val="3500"/>
              </a:lnSpc>
              <a:defRPr sz="5000" b="0" i="0" baseline="0">
                <a:solidFill>
                  <a:schemeClr val="bg1"/>
                </a:solidFill>
                <a:latin typeface="Tw Cen MT Condensed"/>
                <a:cs typeface="Tw Cen MT Condensed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7130" y="1222375"/>
            <a:ext cx="8319671" cy="5133975"/>
          </a:xfrm>
        </p:spPr>
        <p:txBody>
          <a:bodyPr/>
          <a:lstStyle>
            <a:lvl1pPr marL="449263" indent="-449263">
              <a:buSzPct val="50000"/>
              <a:buFontTx/>
              <a:buBlip>
                <a:blip r:embed="rId3"/>
              </a:buBlip>
              <a:defRPr sz="2800">
                <a:solidFill>
                  <a:srgbClr val="76B41F"/>
                </a:solidFill>
                <a:latin typeface="Tw Cen MT"/>
                <a:cs typeface="Tw Cen MT"/>
              </a:defRPr>
            </a:lvl1pPr>
            <a:lvl2pPr marL="627063" indent="-266700">
              <a:buClr>
                <a:srgbClr val="9B141B"/>
              </a:buClr>
              <a:buSzPct val="50000"/>
              <a:buFontTx/>
              <a:buBlip>
                <a:blip r:embed="rId4"/>
              </a:buBlip>
              <a:defRPr sz="23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720725" indent="-180975">
              <a:buClr>
                <a:srgbClr val="76B41F"/>
              </a:buClr>
              <a:buSzPct val="50000"/>
              <a:buFontTx/>
              <a:buBlip>
                <a:blip r:embed="rId5"/>
              </a:buBlip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5791200" y="6356350"/>
            <a:ext cx="2895600" cy="365125"/>
          </a:xfrm>
        </p:spPr>
        <p:txBody>
          <a:bodyPr lIns="0" rIns="0"/>
          <a:lstStyle>
            <a:lvl1pPr algn="r">
              <a:defRPr sz="1400"/>
            </a:lvl1pPr>
          </a:lstStyle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828B7-4239-41D0-B0A5-B1B819BEAA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D2E74-9191-4919-BCFF-8C084AE58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7DFAD-1842-4A32-80F5-B0150A7D83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9D9A6-33EE-4C22-A8BA-1019E2C174B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CD169-A5FC-4694-9312-A70100F206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640B8-F8E0-4A30-99A0-D38F7415C0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Titre intervention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06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766B7ED7-6190-437E-8066-2C8B8AC997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30" r:id="rId13"/>
  </p:sldLayoutIdLst>
  <p:hf sldNum="0"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 13" descr="fond_image200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8263" y="-3175"/>
            <a:ext cx="6161088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Freeform 5"/>
          <p:cNvSpPr>
            <a:spLocks noChangeAspect="1"/>
          </p:cNvSpPr>
          <p:nvPr/>
        </p:nvSpPr>
        <p:spPr bwMode="auto">
          <a:xfrm>
            <a:off x="-76200" y="919163"/>
            <a:ext cx="8456613" cy="3568700"/>
          </a:xfrm>
          <a:custGeom>
            <a:avLst/>
            <a:gdLst>
              <a:gd name="T0" fmla="*/ 0 w 5700"/>
              <a:gd name="T1" fmla="*/ 2147483647 h 2180"/>
              <a:gd name="T2" fmla="*/ 2147483647 w 5700"/>
              <a:gd name="T3" fmla="*/ 2147483647 h 2180"/>
              <a:gd name="T4" fmla="*/ 2147483647 w 5700"/>
              <a:gd name="T5" fmla="*/ 2147483647 h 2180"/>
              <a:gd name="T6" fmla="*/ 2147483647 w 5700"/>
              <a:gd name="T7" fmla="*/ 2147483647 h 2180"/>
              <a:gd name="T8" fmla="*/ 2147483647 w 5700"/>
              <a:gd name="T9" fmla="*/ 2147483647 h 2180"/>
              <a:gd name="T10" fmla="*/ 2147483647 w 5700"/>
              <a:gd name="T11" fmla="*/ 2147483647 h 2180"/>
              <a:gd name="T12" fmla="*/ 2147483647 w 5700"/>
              <a:gd name="T13" fmla="*/ 2147483647 h 2180"/>
              <a:gd name="T14" fmla="*/ 2147483647 w 5700"/>
              <a:gd name="T15" fmla="*/ 2147483647 h 2180"/>
              <a:gd name="T16" fmla="*/ 2147483647 w 5700"/>
              <a:gd name="T17" fmla="*/ 2147483647 h 2180"/>
              <a:gd name="T18" fmla="*/ 2147483647 w 5700"/>
              <a:gd name="T19" fmla="*/ 2147483647 h 2180"/>
              <a:gd name="T20" fmla="*/ 2147483647 w 5700"/>
              <a:gd name="T21" fmla="*/ 2147483647 h 2180"/>
              <a:gd name="T22" fmla="*/ 2147483647 w 5700"/>
              <a:gd name="T23" fmla="*/ 2147483647 h 2180"/>
              <a:gd name="T24" fmla="*/ 2147483647 w 5700"/>
              <a:gd name="T25" fmla="*/ 2147483647 h 2180"/>
              <a:gd name="T26" fmla="*/ 2147483647 w 5700"/>
              <a:gd name="T27" fmla="*/ 2147483647 h 2180"/>
              <a:gd name="T28" fmla="*/ 2147483647 w 5700"/>
              <a:gd name="T29" fmla="*/ 2147483647 h 2180"/>
              <a:gd name="T30" fmla="*/ 2147483647 w 5700"/>
              <a:gd name="T31" fmla="*/ 2147483647 h 2180"/>
              <a:gd name="T32" fmla="*/ 2147483647 w 5700"/>
              <a:gd name="T33" fmla="*/ 2147483647 h 2180"/>
              <a:gd name="T34" fmla="*/ 2147483647 w 5700"/>
              <a:gd name="T35" fmla="*/ 2147483647 h 2180"/>
              <a:gd name="T36" fmla="*/ 2147483647 w 5700"/>
              <a:gd name="T37" fmla="*/ 2147483647 h 2180"/>
              <a:gd name="T38" fmla="*/ 2147483647 w 5700"/>
              <a:gd name="T39" fmla="*/ 2147483647 h 2180"/>
              <a:gd name="T40" fmla="*/ 2147483647 w 5700"/>
              <a:gd name="T41" fmla="*/ 2147483647 h 2180"/>
              <a:gd name="T42" fmla="*/ 2147483647 w 5700"/>
              <a:gd name="T43" fmla="*/ 2147483647 h 2180"/>
              <a:gd name="T44" fmla="*/ 2147483647 w 5700"/>
              <a:gd name="T45" fmla="*/ 2147483647 h 2180"/>
              <a:gd name="T46" fmla="*/ 2147483647 w 5700"/>
              <a:gd name="T47" fmla="*/ 2147483647 h 2180"/>
              <a:gd name="T48" fmla="*/ 2147483647 w 5700"/>
              <a:gd name="T49" fmla="*/ 2147483647 h 2180"/>
              <a:gd name="T50" fmla="*/ 2147483647 w 5700"/>
              <a:gd name="T51" fmla="*/ 2147483647 h 2180"/>
              <a:gd name="T52" fmla="*/ 2147483647 w 5700"/>
              <a:gd name="T53" fmla="*/ 2147483647 h 2180"/>
              <a:gd name="T54" fmla="*/ 2147483647 w 5700"/>
              <a:gd name="T55" fmla="*/ 2147483647 h 2180"/>
              <a:gd name="T56" fmla="*/ 2147483647 w 5700"/>
              <a:gd name="T57" fmla="*/ 2147483647 h 2180"/>
              <a:gd name="T58" fmla="*/ 2147483647 w 5700"/>
              <a:gd name="T59" fmla="*/ 2147483647 h 2180"/>
              <a:gd name="T60" fmla="*/ 2147483647 w 5700"/>
              <a:gd name="T61" fmla="*/ 2147483647 h 2180"/>
              <a:gd name="T62" fmla="*/ 2147483647 w 5700"/>
              <a:gd name="T63" fmla="*/ 2147483647 h 2180"/>
              <a:gd name="T64" fmla="*/ 2147483647 w 5700"/>
              <a:gd name="T65" fmla="*/ 2147483647 h 2180"/>
              <a:gd name="T66" fmla="*/ 2147483647 w 5700"/>
              <a:gd name="T67" fmla="*/ 2147483647 h 2180"/>
              <a:gd name="T68" fmla="*/ 2147483647 w 5700"/>
              <a:gd name="T69" fmla="*/ 2147483647 h 2180"/>
              <a:gd name="T70" fmla="*/ 2147483647 w 5700"/>
              <a:gd name="T71" fmla="*/ 2147483647 h 2180"/>
              <a:gd name="T72" fmla="*/ 2147483647 w 5700"/>
              <a:gd name="T73" fmla="*/ 2147483647 h 2180"/>
              <a:gd name="T74" fmla="*/ 2147483647 w 5700"/>
              <a:gd name="T75" fmla="*/ 2147483647 h 2180"/>
              <a:gd name="T76" fmla="*/ 2147483647 w 5700"/>
              <a:gd name="T77" fmla="*/ 2147483647 h 2180"/>
              <a:gd name="T78" fmla="*/ 2147483647 w 5700"/>
              <a:gd name="T79" fmla="*/ 2147483647 h 2180"/>
              <a:gd name="T80" fmla="*/ 2147483647 w 5700"/>
              <a:gd name="T81" fmla="*/ 2147483647 h 2180"/>
              <a:gd name="T82" fmla="*/ 2147483647 w 5700"/>
              <a:gd name="T83" fmla="*/ 2147483647 h 2180"/>
              <a:gd name="T84" fmla="*/ 2147483647 w 5700"/>
              <a:gd name="T85" fmla="*/ 2147483647 h 2180"/>
              <a:gd name="T86" fmla="*/ 2147483647 w 5700"/>
              <a:gd name="T87" fmla="*/ 2147483647 h 2180"/>
              <a:gd name="T88" fmla="*/ 2147483647 w 5700"/>
              <a:gd name="T89" fmla="*/ 2147483647 h 2180"/>
              <a:gd name="T90" fmla="*/ 2147483647 w 5700"/>
              <a:gd name="T91" fmla="*/ 2147483647 h 2180"/>
              <a:gd name="T92" fmla="*/ 2147483647 w 5700"/>
              <a:gd name="T93" fmla="*/ 2147483647 h 2180"/>
              <a:gd name="T94" fmla="*/ 2147483647 w 5700"/>
              <a:gd name="T95" fmla="*/ 2147483647 h 2180"/>
              <a:gd name="T96" fmla="*/ 2147483647 w 5700"/>
              <a:gd name="T97" fmla="*/ 2147483647 h 2180"/>
              <a:gd name="T98" fmla="*/ 2147483647 w 5700"/>
              <a:gd name="T99" fmla="*/ 2147483647 h 2180"/>
              <a:gd name="T100" fmla="*/ 2147483647 w 5700"/>
              <a:gd name="T101" fmla="*/ 2147483647 h 2180"/>
              <a:gd name="T102" fmla="*/ 2147483647 w 5700"/>
              <a:gd name="T103" fmla="*/ 2147483647 h 2180"/>
              <a:gd name="T104" fmla="*/ 2147483647 w 5700"/>
              <a:gd name="T105" fmla="*/ 2147483647 h 2180"/>
              <a:gd name="T106" fmla="*/ 2147483647 w 5700"/>
              <a:gd name="T107" fmla="*/ 2147483647 h 2180"/>
              <a:gd name="T108" fmla="*/ 2147483647 w 5700"/>
              <a:gd name="T109" fmla="*/ 2147483647 h 2180"/>
              <a:gd name="T110" fmla="*/ 2147483647 w 5700"/>
              <a:gd name="T111" fmla="*/ 2147483647 h 2180"/>
              <a:gd name="T112" fmla="*/ 2147483647 w 5700"/>
              <a:gd name="T113" fmla="*/ 2147483647 h 2180"/>
              <a:gd name="T114" fmla="*/ 2147483647 w 5700"/>
              <a:gd name="T115" fmla="*/ 2147483647 h 2180"/>
              <a:gd name="T116" fmla="*/ 0 w 5700"/>
              <a:gd name="T117" fmla="*/ 2147483647 h 218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700"/>
              <a:gd name="T178" fmla="*/ 0 h 2180"/>
              <a:gd name="T179" fmla="*/ 5700 w 5700"/>
              <a:gd name="T180" fmla="*/ 2180 h 218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700" h="2180">
                <a:moveTo>
                  <a:pt x="0" y="380"/>
                </a:moveTo>
                <a:lnTo>
                  <a:pt x="0" y="380"/>
                </a:lnTo>
                <a:lnTo>
                  <a:pt x="174" y="352"/>
                </a:lnTo>
                <a:lnTo>
                  <a:pt x="362" y="322"/>
                </a:lnTo>
                <a:lnTo>
                  <a:pt x="594" y="288"/>
                </a:lnTo>
                <a:lnTo>
                  <a:pt x="848" y="252"/>
                </a:lnTo>
                <a:lnTo>
                  <a:pt x="980" y="236"/>
                </a:lnTo>
                <a:lnTo>
                  <a:pt x="1110" y="220"/>
                </a:lnTo>
                <a:lnTo>
                  <a:pt x="1236" y="206"/>
                </a:lnTo>
                <a:lnTo>
                  <a:pt x="1358" y="194"/>
                </a:lnTo>
                <a:lnTo>
                  <a:pt x="1472" y="186"/>
                </a:lnTo>
                <a:lnTo>
                  <a:pt x="1574" y="180"/>
                </a:lnTo>
                <a:lnTo>
                  <a:pt x="1682" y="176"/>
                </a:lnTo>
                <a:lnTo>
                  <a:pt x="1788" y="174"/>
                </a:lnTo>
                <a:lnTo>
                  <a:pt x="1888" y="174"/>
                </a:lnTo>
                <a:lnTo>
                  <a:pt x="1986" y="176"/>
                </a:lnTo>
                <a:lnTo>
                  <a:pt x="2082" y="178"/>
                </a:lnTo>
                <a:lnTo>
                  <a:pt x="2174" y="182"/>
                </a:lnTo>
                <a:lnTo>
                  <a:pt x="2266" y="188"/>
                </a:lnTo>
                <a:lnTo>
                  <a:pt x="2358" y="196"/>
                </a:lnTo>
                <a:lnTo>
                  <a:pt x="2448" y="206"/>
                </a:lnTo>
                <a:lnTo>
                  <a:pt x="2538" y="216"/>
                </a:lnTo>
                <a:lnTo>
                  <a:pt x="2630" y="230"/>
                </a:lnTo>
                <a:lnTo>
                  <a:pt x="2724" y="246"/>
                </a:lnTo>
                <a:lnTo>
                  <a:pt x="2818" y="262"/>
                </a:lnTo>
                <a:lnTo>
                  <a:pt x="2916" y="280"/>
                </a:lnTo>
                <a:lnTo>
                  <a:pt x="3016" y="302"/>
                </a:lnTo>
                <a:lnTo>
                  <a:pt x="3120" y="324"/>
                </a:lnTo>
                <a:lnTo>
                  <a:pt x="3490" y="410"/>
                </a:lnTo>
                <a:lnTo>
                  <a:pt x="3634" y="440"/>
                </a:lnTo>
                <a:lnTo>
                  <a:pt x="3698" y="452"/>
                </a:lnTo>
                <a:lnTo>
                  <a:pt x="3760" y="462"/>
                </a:lnTo>
                <a:lnTo>
                  <a:pt x="3820" y="470"/>
                </a:lnTo>
                <a:lnTo>
                  <a:pt x="3878" y="476"/>
                </a:lnTo>
                <a:lnTo>
                  <a:pt x="3936" y="480"/>
                </a:lnTo>
                <a:lnTo>
                  <a:pt x="3994" y="480"/>
                </a:lnTo>
                <a:lnTo>
                  <a:pt x="4054" y="480"/>
                </a:lnTo>
                <a:lnTo>
                  <a:pt x="4116" y="476"/>
                </a:lnTo>
                <a:lnTo>
                  <a:pt x="4182" y="472"/>
                </a:lnTo>
                <a:lnTo>
                  <a:pt x="4252" y="464"/>
                </a:lnTo>
                <a:lnTo>
                  <a:pt x="4300" y="456"/>
                </a:lnTo>
                <a:lnTo>
                  <a:pt x="4352" y="448"/>
                </a:lnTo>
                <a:lnTo>
                  <a:pt x="4404" y="438"/>
                </a:lnTo>
                <a:lnTo>
                  <a:pt x="4458" y="426"/>
                </a:lnTo>
                <a:lnTo>
                  <a:pt x="4572" y="398"/>
                </a:lnTo>
                <a:lnTo>
                  <a:pt x="4690" y="366"/>
                </a:lnTo>
                <a:lnTo>
                  <a:pt x="4810" y="330"/>
                </a:lnTo>
                <a:lnTo>
                  <a:pt x="4930" y="290"/>
                </a:lnTo>
                <a:lnTo>
                  <a:pt x="5048" y="250"/>
                </a:lnTo>
                <a:lnTo>
                  <a:pt x="5164" y="210"/>
                </a:lnTo>
                <a:lnTo>
                  <a:pt x="5374" y="130"/>
                </a:lnTo>
                <a:lnTo>
                  <a:pt x="5544" y="64"/>
                </a:lnTo>
                <a:lnTo>
                  <a:pt x="5658" y="18"/>
                </a:lnTo>
                <a:lnTo>
                  <a:pt x="5700" y="0"/>
                </a:lnTo>
                <a:lnTo>
                  <a:pt x="5670" y="1086"/>
                </a:lnTo>
                <a:lnTo>
                  <a:pt x="5630" y="1112"/>
                </a:lnTo>
                <a:lnTo>
                  <a:pt x="5584" y="1144"/>
                </a:lnTo>
                <a:lnTo>
                  <a:pt x="5518" y="1184"/>
                </a:lnTo>
                <a:lnTo>
                  <a:pt x="5438" y="1232"/>
                </a:lnTo>
                <a:lnTo>
                  <a:pt x="5342" y="1284"/>
                </a:lnTo>
                <a:lnTo>
                  <a:pt x="5232" y="1338"/>
                </a:lnTo>
                <a:lnTo>
                  <a:pt x="5172" y="1366"/>
                </a:lnTo>
                <a:lnTo>
                  <a:pt x="5108" y="1394"/>
                </a:lnTo>
                <a:lnTo>
                  <a:pt x="5042" y="1422"/>
                </a:lnTo>
                <a:lnTo>
                  <a:pt x="4972" y="1450"/>
                </a:lnTo>
                <a:lnTo>
                  <a:pt x="4900" y="1476"/>
                </a:lnTo>
                <a:lnTo>
                  <a:pt x="4826" y="1500"/>
                </a:lnTo>
                <a:lnTo>
                  <a:pt x="4748" y="1524"/>
                </a:lnTo>
                <a:lnTo>
                  <a:pt x="4670" y="1546"/>
                </a:lnTo>
                <a:lnTo>
                  <a:pt x="4588" y="1568"/>
                </a:lnTo>
                <a:lnTo>
                  <a:pt x="4504" y="1586"/>
                </a:lnTo>
                <a:lnTo>
                  <a:pt x="4418" y="1602"/>
                </a:lnTo>
                <a:lnTo>
                  <a:pt x="4330" y="1614"/>
                </a:lnTo>
                <a:lnTo>
                  <a:pt x="4242" y="1626"/>
                </a:lnTo>
                <a:lnTo>
                  <a:pt x="4150" y="1634"/>
                </a:lnTo>
                <a:lnTo>
                  <a:pt x="4058" y="1638"/>
                </a:lnTo>
                <a:lnTo>
                  <a:pt x="3964" y="1638"/>
                </a:lnTo>
                <a:lnTo>
                  <a:pt x="3868" y="1634"/>
                </a:lnTo>
                <a:lnTo>
                  <a:pt x="3772" y="1628"/>
                </a:lnTo>
                <a:lnTo>
                  <a:pt x="3642" y="1612"/>
                </a:lnTo>
                <a:lnTo>
                  <a:pt x="3512" y="1596"/>
                </a:lnTo>
                <a:lnTo>
                  <a:pt x="3256" y="1562"/>
                </a:lnTo>
                <a:lnTo>
                  <a:pt x="3004" y="1528"/>
                </a:lnTo>
                <a:lnTo>
                  <a:pt x="2878" y="1514"/>
                </a:lnTo>
                <a:lnTo>
                  <a:pt x="2752" y="1502"/>
                </a:lnTo>
                <a:lnTo>
                  <a:pt x="2626" y="1494"/>
                </a:lnTo>
                <a:lnTo>
                  <a:pt x="2498" y="1488"/>
                </a:lnTo>
                <a:lnTo>
                  <a:pt x="2434" y="1488"/>
                </a:lnTo>
                <a:lnTo>
                  <a:pt x="2370" y="1488"/>
                </a:lnTo>
                <a:lnTo>
                  <a:pt x="2306" y="1490"/>
                </a:lnTo>
                <a:lnTo>
                  <a:pt x="2240" y="1492"/>
                </a:lnTo>
                <a:lnTo>
                  <a:pt x="2176" y="1496"/>
                </a:lnTo>
                <a:lnTo>
                  <a:pt x="2110" y="1502"/>
                </a:lnTo>
                <a:lnTo>
                  <a:pt x="2044" y="1510"/>
                </a:lnTo>
                <a:lnTo>
                  <a:pt x="1976" y="1520"/>
                </a:lnTo>
                <a:lnTo>
                  <a:pt x="1908" y="1532"/>
                </a:lnTo>
                <a:lnTo>
                  <a:pt x="1840" y="1544"/>
                </a:lnTo>
                <a:lnTo>
                  <a:pt x="1772" y="1560"/>
                </a:lnTo>
                <a:lnTo>
                  <a:pt x="1702" y="1576"/>
                </a:lnTo>
                <a:lnTo>
                  <a:pt x="1532" y="1624"/>
                </a:lnTo>
                <a:lnTo>
                  <a:pt x="1366" y="1672"/>
                </a:lnTo>
                <a:lnTo>
                  <a:pt x="1204" y="1722"/>
                </a:lnTo>
                <a:lnTo>
                  <a:pt x="1050" y="1772"/>
                </a:lnTo>
                <a:lnTo>
                  <a:pt x="902" y="1824"/>
                </a:lnTo>
                <a:lnTo>
                  <a:pt x="762" y="1874"/>
                </a:lnTo>
                <a:lnTo>
                  <a:pt x="630" y="1922"/>
                </a:lnTo>
                <a:lnTo>
                  <a:pt x="508" y="1970"/>
                </a:lnTo>
                <a:lnTo>
                  <a:pt x="298" y="2054"/>
                </a:lnTo>
                <a:lnTo>
                  <a:pt x="138" y="2120"/>
                </a:lnTo>
                <a:lnTo>
                  <a:pt x="36" y="2164"/>
                </a:lnTo>
                <a:lnTo>
                  <a:pt x="0" y="2180"/>
                </a:lnTo>
                <a:lnTo>
                  <a:pt x="0" y="38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24" name="Freeform 5"/>
          <p:cNvSpPr>
            <a:spLocks/>
          </p:cNvSpPr>
          <p:nvPr/>
        </p:nvSpPr>
        <p:spPr bwMode="auto">
          <a:xfrm>
            <a:off x="-76200" y="1114425"/>
            <a:ext cx="9332913" cy="3568700"/>
          </a:xfrm>
          <a:custGeom>
            <a:avLst/>
            <a:gdLst>
              <a:gd name="T0" fmla="*/ 0 w 5700"/>
              <a:gd name="T1" fmla="*/ 2147483647 h 2180"/>
              <a:gd name="T2" fmla="*/ 2147483647 w 5700"/>
              <a:gd name="T3" fmla="*/ 2147483647 h 2180"/>
              <a:gd name="T4" fmla="*/ 2147483647 w 5700"/>
              <a:gd name="T5" fmla="*/ 2147483647 h 2180"/>
              <a:gd name="T6" fmla="*/ 2147483647 w 5700"/>
              <a:gd name="T7" fmla="*/ 2147483647 h 2180"/>
              <a:gd name="T8" fmla="*/ 2147483647 w 5700"/>
              <a:gd name="T9" fmla="*/ 2147483647 h 2180"/>
              <a:gd name="T10" fmla="*/ 2147483647 w 5700"/>
              <a:gd name="T11" fmla="*/ 2147483647 h 2180"/>
              <a:gd name="T12" fmla="*/ 2147483647 w 5700"/>
              <a:gd name="T13" fmla="*/ 2147483647 h 2180"/>
              <a:gd name="T14" fmla="*/ 2147483647 w 5700"/>
              <a:gd name="T15" fmla="*/ 2147483647 h 2180"/>
              <a:gd name="T16" fmla="*/ 2147483647 w 5700"/>
              <a:gd name="T17" fmla="*/ 2147483647 h 2180"/>
              <a:gd name="T18" fmla="*/ 2147483647 w 5700"/>
              <a:gd name="T19" fmla="*/ 2147483647 h 2180"/>
              <a:gd name="T20" fmla="*/ 2147483647 w 5700"/>
              <a:gd name="T21" fmla="*/ 2147483647 h 2180"/>
              <a:gd name="T22" fmla="*/ 2147483647 w 5700"/>
              <a:gd name="T23" fmla="*/ 2147483647 h 2180"/>
              <a:gd name="T24" fmla="*/ 2147483647 w 5700"/>
              <a:gd name="T25" fmla="*/ 2147483647 h 2180"/>
              <a:gd name="T26" fmla="*/ 2147483647 w 5700"/>
              <a:gd name="T27" fmla="*/ 2147483647 h 2180"/>
              <a:gd name="T28" fmla="*/ 2147483647 w 5700"/>
              <a:gd name="T29" fmla="*/ 2147483647 h 2180"/>
              <a:gd name="T30" fmla="*/ 2147483647 w 5700"/>
              <a:gd name="T31" fmla="*/ 2147483647 h 2180"/>
              <a:gd name="T32" fmla="*/ 2147483647 w 5700"/>
              <a:gd name="T33" fmla="*/ 2147483647 h 2180"/>
              <a:gd name="T34" fmla="*/ 2147483647 w 5700"/>
              <a:gd name="T35" fmla="*/ 2147483647 h 2180"/>
              <a:gd name="T36" fmla="*/ 2147483647 w 5700"/>
              <a:gd name="T37" fmla="*/ 2147483647 h 2180"/>
              <a:gd name="T38" fmla="*/ 2147483647 w 5700"/>
              <a:gd name="T39" fmla="*/ 2147483647 h 2180"/>
              <a:gd name="T40" fmla="*/ 2147483647 w 5700"/>
              <a:gd name="T41" fmla="*/ 2147483647 h 2180"/>
              <a:gd name="T42" fmla="*/ 2147483647 w 5700"/>
              <a:gd name="T43" fmla="*/ 2147483647 h 2180"/>
              <a:gd name="T44" fmla="*/ 2147483647 w 5700"/>
              <a:gd name="T45" fmla="*/ 2147483647 h 2180"/>
              <a:gd name="T46" fmla="*/ 2147483647 w 5700"/>
              <a:gd name="T47" fmla="*/ 2147483647 h 2180"/>
              <a:gd name="T48" fmla="*/ 2147483647 w 5700"/>
              <a:gd name="T49" fmla="*/ 2147483647 h 2180"/>
              <a:gd name="T50" fmla="*/ 2147483647 w 5700"/>
              <a:gd name="T51" fmla="*/ 2147483647 h 2180"/>
              <a:gd name="T52" fmla="*/ 2147483647 w 5700"/>
              <a:gd name="T53" fmla="*/ 2147483647 h 2180"/>
              <a:gd name="T54" fmla="*/ 2147483647 w 5700"/>
              <a:gd name="T55" fmla="*/ 2147483647 h 2180"/>
              <a:gd name="T56" fmla="*/ 2147483647 w 5700"/>
              <a:gd name="T57" fmla="*/ 2147483647 h 2180"/>
              <a:gd name="T58" fmla="*/ 2147483647 w 5700"/>
              <a:gd name="T59" fmla="*/ 2147483647 h 2180"/>
              <a:gd name="T60" fmla="*/ 2147483647 w 5700"/>
              <a:gd name="T61" fmla="*/ 2147483647 h 2180"/>
              <a:gd name="T62" fmla="*/ 2147483647 w 5700"/>
              <a:gd name="T63" fmla="*/ 2147483647 h 2180"/>
              <a:gd name="T64" fmla="*/ 2147483647 w 5700"/>
              <a:gd name="T65" fmla="*/ 2147483647 h 2180"/>
              <a:gd name="T66" fmla="*/ 2147483647 w 5700"/>
              <a:gd name="T67" fmla="*/ 2147483647 h 2180"/>
              <a:gd name="T68" fmla="*/ 2147483647 w 5700"/>
              <a:gd name="T69" fmla="*/ 2147483647 h 2180"/>
              <a:gd name="T70" fmla="*/ 2147483647 w 5700"/>
              <a:gd name="T71" fmla="*/ 2147483647 h 2180"/>
              <a:gd name="T72" fmla="*/ 2147483647 w 5700"/>
              <a:gd name="T73" fmla="*/ 2147483647 h 2180"/>
              <a:gd name="T74" fmla="*/ 2147483647 w 5700"/>
              <a:gd name="T75" fmla="*/ 2147483647 h 2180"/>
              <a:gd name="T76" fmla="*/ 2147483647 w 5700"/>
              <a:gd name="T77" fmla="*/ 2147483647 h 2180"/>
              <a:gd name="T78" fmla="*/ 2147483647 w 5700"/>
              <a:gd name="T79" fmla="*/ 2147483647 h 2180"/>
              <a:gd name="T80" fmla="*/ 2147483647 w 5700"/>
              <a:gd name="T81" fmla="*/ 2147483647 h 2180"/>
              <a:gd name="T82" fmla="*/ 2147483647 w 5700"/>
              <a:gd name="T83" fmla="*/ 2147483647 h 2180"/>
              <a:gd name="T84" fmla="*/ 2147483647 w 5700"/>
              <a:gd name="T85" fmla="*/ 2147483647 h 2180"/>
              <a:gd name="T86" fmla="*/ 2147483647 w 5700"/>
              <a:gd name="T87" fmla="*/ 2147483647 h 2180"/>
              <a:gd name="T88" fmla="*/ 2147483647 w 5700"/>
              <a:gd name="T89" fmla="*/ 2147483647 h 2180"/>
              <a:gd name="T90" fmla="*/ 2147483647 w 5700"/>
              <a:gd name="T91" fmla="*/ 2147483647 h 2180"/>
              <a:gd name="T92" fmla="*/ 2147483647 w 5700"/>
              <a:gd name="T93" fmla="*/ 2147483647 h 2180"/>
              <a:gd name="T94" fmla="*/ 2147483647 w 5700"/>
              <a:gd name="T95" fmla="*/ 2147483647 h 2180"/>
              <a:gd name="T96" fmla="*/ 2147483647 w 5700"/>
              <a:gd name="T97" fmla="*/ 2147483647 h 2180"/>
              <a:gd name="T98" fmla="*/ 2147483647 w 5700"/>
              <a:gd name="T99" fmla="*/ 2147483647 h 2180"/>
              <a:gd name="T100" fmla="*/ 2147483647 w 5700"/>
              <a:gd name="T101" fmla="*/ 2147483647 h 2180"/>
              <a:gd name="T102" fmla="*/ 2147483647 w 5700"/>
              <a:gd name="T103" fmla="*/ 2147483647 h 2180"/>
              <a:gd name="T104" fmla="*/ 2147483647 w 5700"/>
              <a:gd name="T105" fmla="*/ 2147483647 h 2180"/>
              <a:gd name="T106" fmla="*/ 2147483647 w 5700"/>
              <a:gd name="T107" fmla="*/ 2147483647 h 2180"/>
              <a:gd name="T108" fmla="*/ 2147483647 w 5700"/>
              <a:gd name="T109" fmla="*/ 2147483647 h 2180"/>
              <a:gd name="T110" fmla="*/ 2147483647 w 5700"/>
              <a:gd name="T111" fmla="*/ 2147483647 h 2180"/>
              <a:gd name="T112" fmla="*/ 2147483647 w 5700"/>
              <a:gd name="T113" fmla="*/ 2147483647 h 2180"/>
              <a:gd name="T114" fmla="*/ 2147483647 w 5700"/>
              <a:gd name="T115" fmla="*/ 2147483647 h 2180"/>
              <a:gd name="T116" fmla="*/ 0 w 5700"/>
              <a:gd name="T117" fmla="*/ 2147483647 h 218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700"/>
              <a:gd name="T178" fmla="*/ 0 h 2180"/>
              <a:gd name="T179" fmla="*/ 5700 w 5700"/>
              <a:gd name="T180" fmla="*/ 2180 h 218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700" h="2180">
                <a:moveTo>
                  <a:pt x="0" y="380"/>
                </a:moveTo>
                <a:lnTo>
                  <a:pt x="0" y="380"/>
                </a:lnTo>
                <a:lnTo>
                  <a:pt x="174" y="352"/>
                </a:lnTo>
                <a:lnTo>
                  <a:pt x="362" y="322"/>
                </a:lnTo>
                <a:lnTo>
                  <a:pt x="594" y="288"/>
                </a:lnTo>
                <a:lnTo>
                  <a:pt x="848" y="252"/>
                </a:lnTo>
                <a:lnTo>
                  <a:pt x="980" y="236"/>
                </a:lnTo>
                <a:lnTo>
                  <a:pt x="1110" y="220"/>
                </a:lnTo>
                <a:lnTo>
                  <a:pt x="1236" y="206"/>
                </a:lnTo>
                <a:lnTo>
                  <a:pt x="1358" y="194"/>
                </a:lnTo>
                <a:lnTo>
                  <a:pt x="1472" y="186"/>
                </a:lnTo>
                <a:lnTo>
                  <a:pt x="1574" y="180"/>
                </a:lnTo>
                <a:lnTo>
                  <a:pt x="1682" y="176"/>
                </a:lnTo>
                <a:lnTo>
                  <a:pt x="1788" y="174"/>
                </a:lnTo>
                <a:lnTo>
                  <a:pt x="1888" y="174"/>
                </a:lnTo>
                <a:lnTo>
                  <a:pt x="1986" y="176"/>
                </a:lnTo>
                <a:lnTo>
                  <a:pt x="2082" y="178"/>
                </a:lnTo>
                <a:lnTo>
                  <a:pt x="2174" y="182"/>
                </a:lnTo>
                <a:lnTo>
                  <a:pt x="2266" y="188"/>
                </a:lnTo>
                <a:lnTo>
                  <a:pt x="2358" y="196"/>
                </a:lnTo>
                <a:lnTo>
                  <a:pt x="2448" y="206"/>
                </a:lnTo>
                <a:lnTo>
                  <a:pt x="2538" y="216"/>
                </a:lnTo>
                <a:lnTo>
                  <a:pt x="2630" y="230"/>
                </a:lnTo>
                <a:lnTo>
                  <a:pt x="2724" y="246"/>
                </a:lnTo>
                <a:lnTo>
                  <a:pt x="2818" y="262"/>
                </a:lnTo>
                <a:lnTo>
                  <a:pt x="2916" y="280"/>
                </a:lnTo>
                <a:lnTo>
                  <a:pt x="3016" y="302"/>
                </a:lnTo>
                <a:lnTo>
                  <a:pt x="3120" y="324"/>
                </a:lnTo>
                <a:lnTo>
                  <a:pt x="3490" y="410"/>
                </a:lnTo>
                <a:lnTo>
                  <a:pt x="3634" y="440"/>
                </a:lnTo>
                <a:lnTo>
                  <a:pt x="3698" y="452"/>
                </a:lnTo>
                <a:lnTo>
                  <a:pt x="3760" y="462"/>
                </a:lnTo>
                <a:lnTo>
                  <a:pt x="3820" y="470"/>
                </a:lnTo>
                <a:lnTo>
                  <a:pt x="3878" y="476"/>
                </a:lnTo>
                <a:lnTo>
                  <a:pt x="3936" y="480"/>
                </a:lnTo>
                <a:lnTo>
                  <a:pt x="3994" y="480"/>
                </a:lnTo>
                <a:lnTo>
                  <a:pt x="4054" y="480"/>
                </a:lnTo>
                <a:lnTo>
                  <a:pt x="4116" y="476"/>
                </a:lnTo>
                <a:lnTo>
                  <a:pt x="4182" y="472"/>
                </a:lnTo>
                <a:lnTo>
                  <a:pt x="4252" y="464"/>
                </a:lnTo>
                <a:lnTo>
                  <a:pt x="4300" y="456"/>
                </a:lnTo>
                <a:lnTo>
                  <a:pt x="4352" y="448"/>
                </a:lnTo>
                <a:lnTo>
                  <a:pt x="4404" y="438"/>
                </a:lnTo>
                <a:lnTo>
                  <a:pt x="4458" y="426"/>
                </a:lnTo>
                <a:lnTo>
                  <a:pt x="4572" y="398"/>
                </a:lnTo>
                <a:lnTo>
                  <a:pt x="4690" y="366"/>
                </a:lnTo>
                <a:lnTo>
                  <a:pt x="4810" y="330"/>
                </a:lnTo>
                <a:lnTo>
                  <a:pt x="4930" y="290"/>
                </a:lnTo>
                <a:lnTo>
                  <a:pt x="5048" y="250"/>
                </a:lnTo>
                <a:lnTo>
                  <a:pt x="5164" y="210"/>
                </a:lnTo>
                <a:lnTo>
                  <a:pt x="5374" y="130"/>
                </a:lnTo>
                <a:lnTo>
                  <a:pt x="5544" y="64"/>
                </a:lnTo>
                <a:lnTo>
                  <a:pt x="5658" y="18"/>
                </a:lnTo>
                <a:lnTo>
                  <a:pt x="5700" y="0"/>
                </a:lnTo>
                <a:lnTo>
                  <a:pt x="5670" y="1086"/>
                </a:lnTo>
                <a:lnTo>
                  <a:pt x="5630" y="1112"/>
                </a:lnTo>
                <a:lnTo>
                  <a:pt x="5584" y="1144"/>
                </a:lnTo>
                <a:lnTo>
                  <a:pt x="5518" y="1184"/>
                </a:lnTo>
                <a:lnTo>
                  <a:pt x="5438" y="1232"/>
                </a:lnTo>
                <a:lnTo>
                  <a:pt x="5342" y="1284"/>
                </a:lnTo>
                <a:lnTo>
                  <a:pt x="5232" y="1338"/>
                </a:lnTo>
                <a:lnTo>
                  <a:pt x="5172" y="1366"/>
                </a:lnTo>
                <a:lnTo>
                  <a:pt x="5108" y="1394"/>
                </a:lnTo>
                <a:lnTo>
                  <a:pt x="5042" y="1422"/>
                </a:lnTo>
                <a:lnTo>
                  <a:pt x="4972" y="1450"/>
                </a:lnTo>
                <a:lnTo>
                  <a:pt x="4900" y="1476"/>
                </a:lnTo>
                <a:lnTo>
                  <a:pt x="4826" y="1500"/>
                </a:lnTo>
                <a:lnTo>
                  <a:pt x="4748" y="1524"/>
                </a:lnTo>
                <a:lnTo>
                  <a:pt x="4670" y="1546"/>
                </a:lnTo>
                <a:lnTo>
                  <a:pt x="4588" y="1568"/>
                </a:lnTo>
                <a:lnTo>
                  <a:pt x="4504" y="1586"/>
                </a:lnTo>
                <a:lnTo>
                  <a:pt x="4418" y="1602"/>
                </a:lnTo>
                <a:lnTo>
                  <a:pt x="4330" y="1614"/>
                </a:lnTo>
                <a:lnTo>
                  <a:pt x="4242" y="1626"/>
                </a:lnTo>
                <a:lnTo>
                  <a:pt x="4150" y="1634"/>
                </a:lnTo>
                <a:lnTo>
                  <a:pt x="4058" y="1638"/>
                </a:lnTo>
                <a:lnTo>
                  <a:pt x="3964" y="1638"/>
                </a:lnTo>
                <a:lnTo>
                  <a:pt x="3868" y="1634"/>
                </a:lnTo>
                <a:lnTo>
                  <a:pt x="3772" y="1628"/>
                </a:lnTo>
                <a:lnTo>
                  <a:pt x="3642" y="1612"/>
                </a:lnTo>
                <a:lnTo>
                  <a:pt x="3512" y="1596"/>
                </a:lnTo>
                <a:lnTo>
                  <a:pt x="3256" y="1562"/>
                </a:lnTo>
                <a:lnTo>
                  <a:pt x="3004" y="1528"/>
                </a:lnTo>
                <a:lnTo>
                  <a:pt x="2878" y="1514"/>
                </a:lnTo>
                <a:lnTo>
                  <a:pt x="2752" y="1502"/>
                </a:lnTo>
                <a:lnTo>
                  <a:pt x="2626" y="1494"/>
                </a:lnTo>
                <a:lnTo>
                  <a:pt x="2498" y="1488"/>
                </a:lnTo>
                <a:lnTo>
                  <a:pt x="2434" y="1488"/>
                </a:lnTo>
                <a:lnTo>
                  <a:pt x="2370" y="1488"/>
                </a:lnTo>
                <a:lnTo>
                  <a:pt x="2306" y="1490"/>
                </a:lnTo>
                <a:lnTo>
                  <a:pt x="2240" y="1492"/>
                </a:lnTo>
                <a:lnTo>
                  <a:pt x="2176" y="1496"/>
                </a:lnTo>
                <a:lnTo>
                  <a:pt x="2110" y="1502"/>
                </a:lnTo>
                <a:lnTo>
                  <a:pt x="2044" y="1510"/>
                </a:lnTo>
                <a:lnTo>
                  <a:pt x="1976" y="1520"/>
                </a:lnTo>
                <a:lnTo>
                  <a:pt x="1908" y="1532"/>
                </a:lnTo>
                <a:lnTo>
                  <a:pt x="1840" y="1544"/>
                </a:lnTo>
                <a:lnTo>
                  <a:pt x="1772" y="1560"/>
                </a:lnTo>
                <a:lnTo>
                  <a:pt x="1702" y="1576"/>
                </a:lnTo>
                <a:lnTo>
                  <a:pt x="1532" y="1624"/>
                </a:lnTo>
                <a:lnTo>
                  <a:pt x="1366" y="1672"/>
                </a:lnTo>
                <a:lnTo>
                  <a:pt x="1204" y="1722"/>
                </a:lnTo>
                <a:lnTo>
                  <a:pt x="1050" y="1772"/>
                </a:lnTo>
                <a:lnTo>
                  <a:pt x="902" y="1824"/>
                </a:lnTo>
                <a:lnTo>
                  <a:pt x="762" y="1874"/>
                </a:lnTo>
                <a:lnTo>
                  <a:pt x="630" y="1922"/>
                </a:lnTo>
                <a:lnTo>
                  <a:pt x="508" y="1970"/>
                </a:lnTo>
                <a:lnTo>
                  <a:pt x="298" y="2054"/>
                </a:lnTo>
                <a:lnTo>
                  <a:pt x="138" y="2120"/>
                </a:lnTo>
                <a:lnTo>
                  <a:pt x="36" y="2164"/>
                </a:lnTo>
                <a:lnTo>
                  <a:pt x="0" y="2180"/>
                </a:lnTo>
                <a:lnTo>
                  <a:pt x="0" y="380"/>
                </a:lnTo>
                <a:close/>
              </a:path>
            </a:pathLst>
          </a:custGeom>
          <a:solidFill>
            <a:srgbClr val="76B41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25" name="Titre 1"/>
          <p:cNvSpPr>
            <a:spLocks noGrp="1"/>
          </p:cNvSpPr>
          <p:nvPr>
            <p:ph type="ctrTitle"/>
          </p:nvPr>
        </p:nvSpPr>
        <p:spPr>
          <a:xfrm>
            <a:off x="241160" y="1863485"/>
            <a:ext cx="8807589" cy="1722437"/>
          </a:xfrm>
        </p:spPr>
        <p:txBody>
          <a:bodyPr>
            <a:noAutofit/>
          </a:bodyPr>
          <a:lstStyle/>
          <a:p>
            <a:pPr eaLnBrk="1" hangingPunct="1"/>
            <a:r>
              <a:rPr lang="fr-FR" altLang="fr-FR" sz="3600" dirty="0" smtClean="0">
                <a:latin typeface="Tw Cen MT Condensed" pitchFamily="34" charset="0"/>
                <a:ea typeface="ＭＳ Ｐゴシック" pitchFamily="34" charset="-128"/>
              </a:rPr>
              <a:t>Méthodes d’évaluation du bien-être animal en élevage, pendant le transport et à l’abattoir</a:t>
            </a:r>
          </a:p>
        </p:txBody>
      </p:sp>
      <p:sp>
        <p:nvSpPr>
          <p:cNvPr id="5126" name="Sous-titre 2"/>
          <p:cNvSpPr>
            <a:spLocks noGrp="1"/>
          </p:cNvSpPr>
          <p:nvPr>
            <p:ph type="subTitle" idx="1"/>
          </p:nvPr>
        </p:nvSpPr>
        <p:spPr>
          <a:xfrm>
            <a:off x="1490663" y="4060825"/>
            <a:ext cx="5786437" cy="1733550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dirty="0" smtClean="0">
                <a:latin typeface="Tw Cen MT" pitchFamily="34" charset="0"/>
                <a:ea typeface="ＭＳ Ｐゴシック" pitchFamily="34" charset="-128"/>
              </a:rPr>
              <a:t> </a:t>
            </a:r>
          </a:p>
          <a:p>
            <a:pPr eaLnBrk="1" hangingPunct="1">
              <a:defRPr/>
            </a:pPr>
            <a:r>
              <a:rPr lang="fr-FR" altLang="fr-FR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w Cen MT" pitchFamily="34" charset="0"/>
                <a:ea typeface="ＭＳ Ｐゴシック" pitchFamily="34" charset="-128"/>
              </a:rPr>
              <a:t>Valérie Courboulay, IFIP-institut du porc</a:t>
            </a:r>
          </a:p>
          <a:p>
            <a:pPr eaLnBrk="1" hangingPunct="1">
              <a:defRPr/>
            </a:pPr>
            <a:endParaRPr lang="fr-FR" altLang="fr-FR" dirty="0" smtClean="0">
              <a:latin typeface="Tw Cen MT" pitchFamily="34" charset="0"/>
              <a:ea typeface="ＭＳ Ｐゴシック" pitchFamily="34" charset="-128"/>
            </a:endParaRPr>
          </a:p>
        </p:txBody>
      </p:sp>
      <p:sp>
        <p:nvSpPr>
          <p:cNvPr id="5127" name="AutoShape 3"/>
          <p:cNvSpPr>
            <a:spLocks noChangeAspect="1" noChangeArrowheads="1" noTextEdit="1"/>
          </p:cNvSpPr>
          <p:nvPr/>
        </p:nvSpPr>
        <p:spPr bwMode="auto">
          <a:xfrm>
            <a:off x="0" y="1582738"/>
            <a:ext cx="9048750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28" name="Freeform 6"/>
          <p:cNvSpPr>
            <a:spLocks/>
          </p:cNvSpPr>
          <p:nvPr/>
        </p:nvSpPr>
        <p:spPr bwMode="auto">
          <a:xfrm>
            <a:off x="0" y="1582738"/>
            <a:ext cx="9048750" cy="3460750"/>
          </a:xfrm>
          <a:custGeom>
            <a:avLst/>
            <a:gdLst>
              <a:gd name="T0" fmla="*/ 0 w 5700"/>
              <a:gd name="T1" fmla="*/ 2147483647 h 2180"/>
              <a:gd name="T2" fmla="*/ 2147483647 w 5700"/>
              <a:gd name="T3" fmla="*/ 2147483647 h 2180"/>
              <a:gd name="T4" fmla="*/ 2147483647 w 5700"/>
              <a:gd name="T5" fmla="*/ 2147483647 h 2180"/>
              <a:gd name="T6" fmla="*/ 2147483647 w 5700"/>
              <a:gd name="T7" fmla="*/ 2147483647 h 2180"/>
              <a:gd name="T8" fmla="*/ 2147483647 w 5700"/>
              <a:gd name="T9" fmla="*/ 2147483647 h 2180"/>
              <a:gd name="T10" fmla="*/ 2147483647 w 5700"/>
              <a:gd name="T11" fmla="*/ 2147483647 h 2180"/>
              <a:gd name="T12" fmla="*/ 2147483647 w 5700"/>
              <a:gd name="T13" fmla="*/ 2147483647 h 2180"/>
              <a:gd name="T14" fmla="*/ 2147483647 w 5700"/>
              <a:gd name="T15" fmla="*/ 2147483647 h 2180"/>
              <a:gd name="T16" fmla="*/ 2147483647 w 5700"/>
              <a:gd name="T17" fmla="*/ 2147483647 h 2180"/>
              <a:gd name="T18" fmla="*/ 2147483647 w 5700"/>
              <a:gd name="T19" fmla="*/ 2147483647 h 2180"/>
              <a:gd name="T20" fmla="*/ 2147483647 w 5700"/>
              <a:gd name="T21" fmla="*/ 2147483647 h 2180"/>
              <a:gd name="T22" fmla="*/ 2147483647 w 5700"/>
              <a:gd name="T23" fmla="*/ 2147483647 h 2180"/>
              <a:gd name="T24" fmla="*/ 2147483647 w 5700"/>
              <a:gd name="T25" fmla="*/ 2147483647 h 2180"/>
              <a:gd name="T26" fmla="*/ 2147483647 w 5700"/>
              <a:gd name="T27" fmla="*/ 2147483647 h 2180"/>
              <a:gd name="T28" fmla="*/ 2147483647 w 5700"/>
              <a:gd name="T29" fmla="*/ 2147483647 h 2180"/>
              <a:gd name="T30" fmla="*/ 2147483647 w 5700"/>
              <a:gd name="T31" fmla="*/ 2147483647 h 2180"/>
              <a:gd name="T32" fmla="*/ 2147483647 w 5700"/>
              <a:gd name="T33" fmla="*/ 2147483647 h 2180"/>
              <a:gd name="T34" fmla="*/ 2147483647 w 5700"/>
              <a:gd name="T35" fmla="*/ 2147483647 h 2180"/>
              <a:gd name="T36" fmla="*/ 2147483647 w 5700"/>
              <a:gd name="T37" fmla="*/ 2147483647 h 2180"/>
              <a:gd name="T38" fmla="*/ 2147483647 w 5700"/>
              <a:gd name="T39" fmla="*/ 2147483647 h 2180"/>
              <a:gd name="T40" fmla="*/ 2147483647 w 5700"/>
              <a:gd name="T41" fmla="*/ 2147483647 h 2180"/>
              <a:gd name="T42" fmla="*/ 2147483647 w 5700"/>
              <a:gd name="T43" fmla="*/ 2147483647 h 2180"/>
              <a:gd name="T44" fmla="*/ 2147483647 w 5700"/>
              <a:gd name="T45" fmla="*/ 2147483647 h 2180"/>
              <a:gd name="T46" fmla="*/ 2147483647 w 5700"/>
              <a:gd name="T47" fmla="*/ 2147483647 h 2180"/>
              <a:gd name="T48" fmla="*/ 2147483647 w 5700"/>
              <a:gd name="T49" fmla="*/ 2147483647 h 2180"/>
              <a:gd name="T50" fmla="*/ 2147483647 w 5700"/>
              <a:gd name="T51" fmla="*/ 2147483647 h 2180"/>
              <a:gd name="T52" fmla="*/ 2147483647 w 5700"/>
              <a:gd name="T53" fmla="*/ 2147483647 h 2180"/>
              <a:gd name="T54" fmla="*/ 2147483647 w 5700"/>
              <a:gd name="T55" fmla="*/ 2147483647 h 2180"/>
              <a:gd name="T56" fmla="*/ 2147483647 w 5700"/>
              <a:gd name="T57" fmla="*/ 2147483647 h 2180"/>
              <a:gd name="T58" fmla="*/ 2147483647 w 5700"/>
              <a:gd name="T59" fmla="*/ 2147483647 h 2180"/>
              <a:gd name="T60" fmla="*/ 2147483647 w 5700"/>
              <a:gd name="T61" fmla="*/ 2147483647 h 2180"/>
              <a:gd name="T62" fmla="*/ 2147483647 w 5700"/>
              <a:gd name="T63" fmla="*/ 2147483647 h 2180"/>
              <a:gd name="T64" fmla="*/ 2147483647 w 5700"/>
              <a:gd name="T65" fmla="*/ 2147483647 h 2180"/>
              <a:gd name="T66" fmla="*/ 2147483647 w 5700"/>
              <a:gd name="T67" fmla="*/ 2147483647 h 2180"/>
              <a:gd name="T68" fmla="*/ 2147483647 w 5700"/>
              <a:gd name="T69" fmla="*/ 2147483647 h 2180"/>
              <a:gd name="T70" fmla="*/ 2147483647 w 5700"/>
              <a:gd name="T71" fmla="*/ 2147483647 h 2180"/>
              <a:gd name="T72" fmla="*/ 2147483647 w 5700"/>
              <a:gd name="T73" fmla="*/ 2147483647 h 2180"/>
              <a:gd name="T74" fmla="*/ 2147483647 w 5700"/>
              <a:gd name="T75" fmla="*/ 2147483647 h 2180"/>
              <a:gd name="T76" fmla="*/ 2147483647 w 5700"/>
              <a:gd name="T77" fmla="*/ 2147483647 h 2180"/>
              <a:gd name="T78" fmla="*/ 2147483647 w 5700"/>
              <a:gd name="T79" fmla="*/ 2147483647 h 2180"/>
              <a:gd name="T80" fmla="*/ 2147483647 w 5700"/>
              <a:gd name="T81" fmla="*/ 2147483647 h 2180"/>
              <a:gd name="T82" fmla="*/ 2147483647 w 5700"/>
              <a:gd name="T83" fmla="*/ 2147483647 h 2180"/>
              <a:gd name="T84" fmla="*/ 2147483647 w 5700"/>
              <a:gd name="T85" fmla="*/ 2147483647 h 2180"/>
              <a:gd name="T86" fmla="*/ 2147483647 w 5700"/>
              <a:gd name="T87" fmla="*/ 2147483647 h 2180"/>
              <a:gd name="T88" fmla="*/ 2147483647 w 5700"/>
              <a:gd name="T89" fmla="*/ 2147483647 h 2180"/>
              <a:gd name="T90" fmla="*/ 2147483647 w 5700"/>
              <a:gd name="T91" fmla="*/ 2147483647 h 2180"/>
              <a:gd name="T92" fmla="*/ 2147483647 w 5700"/>
              <a:gd name="T93" fmla="*/ 2147483647 h 2180"/>
              <a:gd name="T94" fmla="*/ 2147483647 w 5700"/>
              <a:gd name="T95" fmla="*/ 2147483647 h 2180"/>
              <a:gd name="T96" fmla="*/ 2147483647 w 5700"/>
              <a:gd name="T97" fmla="*/ 2147483647 h 2180"/>
              <a:gd name="T98" fmla="*/ 2147483647 w 5700"/>
              <a:gd name="T99" fmla="*/ 2147483647 h 2180"/>
              <a:gd name="T100" fmla="*/ 2147483647 w 5700"/>
              <a:gd name="T101" fmla="*/ 2147483647 h 2180"/>
              <a:gd name="T102" fmla="*/ 2147483647 w 5700"/>
              <a:gd name="T103" fmla="*/ 2147483647 h 2180"/>
              <a:gd name="T104" fmla="*/ 2147483647 w 5700"/>
              <a:gd name="T105" fmla="*/ 2147483647 h 2180"/>
              <a:gd name="T106" fmla="*/ 2147483647 w 5700"/>
              <a:gd name="T107" fmla="*/ 2147483647 h 2180"/>
              <a:gd name="T108" fmla="*/ 2147483647 w 5700"/>
              <a:gd name="T109" fmla="*/ 2147483647 h 2180"/>
              <a:gd name="T110" fmla="*/ 2147483647 w 5700"/>
              <a:gd name="T111" fmla="*/ 2147483647 h 2180"/>
              <a:gd name="T112" fmla="*/ 2147483647 w 5700"/>
              <a:gd name="T113" fmla="*/ 2147483647 h 2180"/>
              <a:gd name="T114" fmla="*/ 2147483647 w 5700"/>
              <a:gd name="T115" fmla="*/ 2147483647 h 218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700"/>
              <a:gd name="T175" fmla="*/ 0 h 2180"/>
              <a:gd name="T176" fmla="*/ 5700 w 5700"/>
              <a:gd name="T177" fmla="*/ 2180 h 218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700" h="2180">
                <a:moveTo>
                  <a:pt x="0" y="380"/>
                </a:moveTo>
                <a:lnTo>
                  <a:pt x="0" y="380"/>
                </a:lnTo>
                <a:lnTo>
                  <a:pt x="174" y="352"/>
                </a:lnTo>
                <a:lnTo>
                  <a:pt x="362" y="322"/>
                </a:lnTo>
                <a:lnTo>
                  <a:pt x="594" y="288"/>
                </a:lnTo>
                <a:lnTo>
                  <a:pt x="848" y="252"/>
                </a:lnTo>
                <a:lnTo>
                  <a:pt x="980" y="236"/>
                </a:lnTo>
                <a:lnTo>
                  <a:pt x="1110" y="220"/>
                </a:lnTo>
                <a:lnTo>
                  <a:pt x="1236" y="206"/>
                </a:lnTo>
                <a:lnTo>
                  <a:pt x="1358" y="194"/>
                </a:lnTo>
                <a:lnTo>
                  <a:pt x="1472" y="186"/>
                </a:lnTo>
                <a:lnTo>
                  <a:pt x="1574" y="180"/>
                </a:lnTo>
                <a:lnTo>
                  <a:pt x="1682" y="176"/>
                </a:lnTo>
                <a:lnTo>
                  <a:pt x="1788" y="174"/>
                </a:lnTo>
                <a:lnTo>
                  <a:pt x="1888" y="174"/>
                </a:lnTo>
                <a:lnTo>
                  <a:pt x="1986" y="176"/>
                </a:lnTo>
                <a:lnTo>
                  <a:pt x="2082" y="178"/>
                </a:lnTo>
                <a:lnTo>
                  <a:pt x="2174" y="182"/>
                </a:lnTo>
                <a:lnTo>
                  <a:pt x="2266" y="188"/>
                </a:lnTo>
                <a:lnTo>
                  <a:pt x="2358" y="196"/>
                </a:lnTo>
                <a:lnTo>
                  <a:pt x="2448" y="206"/>
                </a:lnTo>
                <a:lnTo>
                  <a:pt x="2538" y="216"/>
                </a:lnTo>
                <a:lnTo>
                  <a:pt x="2630" y="230"/>
                </a:lnTo>
                <a:lnTo>
                  <a:pt x="2724" y="246"/>
                </a:lnTo>
                <a:lnTo>
                  <a:pt x="2818" y="262"/>
                </a:lnTo>
                <a:lnTo>
                  <a:pt x="2916" y="280"/>
                </a:lnTo>
                <a:lnTo>
                  <a:pt x="3016" y="302"/>
                </a:lnTo>
                <a:lnTo>
                  <a:pt x="3120" y="324"/>
                </a:lnTo>
                <a:lnTo>
                  <a:pt x="3490" y="410"/>
                </a:lnTo>
                <a:lnTo>
                  <a:pt x="3634" y="440"/>
                </a:lnTo>
                <a:lnTo>
                  <a:pt x="3698" y="452"/>
                </a:lnTo>
                <a:lnTo>
                  <a:pt x="3760" y="462"/>
                </a:lnTo>
                <a:lnTo>
                  <a:pt x="3820" y="470"/>
                </a:lnTo>
                <a:lnTo>
                  <a:pt x="3878" y="476"/>
                </a:lnTo>
                <a:lnTo>
                  <a:pt x="3936" y="480"/>
                </a:lnTo>
                <a:lnTo>
                  <a:pt x="3994" y="480"/>
                </a:lnTo>
                <a:lnTo>
                  <a:pt x="4054" y="480"/>
                </a:lnTo>
                <a:lnTo>
                  <a:pt x="4116" y="476"/>
                </a:lnTo>
                <a:lnTo>
                  <a:pt x="4182" y="472"/>
                </a:lnTo>
                <a:lnTo>
                  <a:pt x="4252" y="464"/>
                </a:lnTo>
                <a:lnTo>
                  <a:pt x="4300" y="456"/>
                </a:lnTo>
                <a:lnTo>
                  <a:pt x="4352" y="448"/>
                </a:lnTo>
                <a:lnTo>
                  <a:pt x="4404" y="438"/>
                </a:lnTo>
                <a:lnTo>
                  <a:pt x="4458" y="426"/>
                </a:lnTo>
                <a:lnTo>
                  <a:pt x="4572" y="398"/>
                </a:lnTo>
                <a:lnTo>
                  <a:pt x="4690" y="366"/>
                </a:lnTo>
                <a:lnTo>
                  <a:pt x="4810" y="330"/>
                </a:lnTo>
                <a:lnTo>
                  <a:pt x="4930" y="290"/>
                </a:lnTo>
                <a:lnTo>
                  <a:pt x="5048" y="250"/>
                </a:lnTo>
                <a:lnTo>
                  <a:pt x="5164" y="210"/>
                </a:lnTo>
                <a:lnTo>
                  <a:pt x="5374" y="130"/>
                </a:lnTo>
                <a:lnTo>
                  <a:pt x="5544" y="64"/>
                </a:lnTo>
                <a:lnTo>
                  <a:pt x="5658" y="18"/>
                </a:lnTo>
                <a:lnTo>
                  <a:pt x="5700" y="0"/>
                </a:lnTo>
                <a:lnTo>
                  <a:pt x="5670" y="1086"/>
                </a:lnTo>
                <a:lnTo>
                  <a:pt x="5630" y="1112"/>
                </a:lnTo>
                <a:lnTo>
                  <a:pt x="5584" y="1144"/>
                </a:lnTo>
                <a:lnTo>
                  <a:pt x="5518" y="1184"/>
                </a:lnTo>
                <a:lnTo>
                  <a:pt x="5438" y="1232"/>
                </a:lnTo>
                <a:lnTo>
                  <a:pt x="5342" y="1284"/>
                </a:lnTo>
                <a:lnTo>
                  <a:pt x="5232" y="1338"/>
                </a:lnTo>
                <a:lnTo>
                  <a:pt x="5172" y="1366"/>
                </a:lnTo>
                <a:lnTo>
                  <a:pt x="5108" y="1394"/>
                </a:lnTo>
                <a:lnTo>
                  <a:pt x="5042" y="1422"/>
                </a:lnTo>
                <a:lnTo>
                  <a:pt x="4972" y="1450"/>
                </a:lnTo>
                <a:lnTo>
                  <a:pt x="4900" y="1476"/>
                </a:lnTo>
                <a:lnTo>
                  <a:pt x="4826" y="1500"/>
                </a:lnTo>
                <a:lnTo>
                  <a:pt x="4748" y="1524"/>
                </a:lnTo>
                <a:lnTo>
                  <a:pt x="4670" y="1546"/>
                </a:lnTo>
                <a:lnTo>
                  <a:pt x="4588" y="1568"/>
                </a:lnTo>
                <a:lnTo>
                  <a:pt x="4504" y="1586"/>
                </a:lnTo>
                <a:lnTo>
                  <a:pt x="4418" y="1602"/>
                </a:lnTo>
                <a:lnTo>
                  <a:pt x="4330" y="1614"/>
                </a:lnTo>
                <a:lnTo>
                  <a:pt x="4242" y="1626"/>
                </a:lnTo>
                <a:lnTo>
                  <a:pt x="4150" y="1634"/>
                </a:lnTo>
                <a:lnTo>
                  <a:pt x="4058" y="1638"/>
                </a:lnTo>
                <a:lnTo>
                  <a:pt x="3964" y="1638"/>
                </a:lnTo>
                <a:lnTo>
                  <a:pt x="3868" y="1634"/>
                </a:lnTo>
                <a:lnTo>
                  <a:pt x="3772" y="1628"/>
                </a:lnTo>
                <a:lnTo>
                  <a:pt x="3642" y="1612"/>
                </a:lnTo>
                <a:lnTo>
                  <a:pt x="3512" y="1596"/>
                </a:lnTo>
                <a:lnTo>
                  <a:pt x="3256" y="1562"/>
                </a:lnTo>
                <a:lnTo>
                  <a:pt x="3004" y="1528"/>
                </a:lnTo>
                <a:lnTo>
                  <a:pt x="2878" y="1514"/>
                </a:lnTo>
                <a:lnTo>
                  <a:pt x="2752" y="1502"/>
                </a:lnTo>
                <a:lnTo>
                  <a:pt x="2626" y="1494"/>
                </a:lnTo>
                <a:lnTo>
                  <a:pt x="2498" y="1488"/>
                </a:lnTo>
                <a:lnTo>
                  <a:pt x="2434" y="1488"/>
                </a:lnTo>
                <a:lnTo>
                  <a:pt x="2370" y="1488"/>
                </a:lnTo>
                <a:lnTo>
                  <a:pt x="2306" y="1490"/>
                </a:lnTo>
                <a:lnTo>
                  <a:pt x="2240" y="1492"/>
                </a:lnTo>
                <a:lnTo>
                  <a:pt x="2176" y="1496"/>
                </a:lnTo>
                <a:lnTo>
                  <a:pt x="2110" y="1502"/>
                </a:lnTo>
                <a:lnTo>
                  <a:pt x="2044" y="1510"/>
                </a:lnTo>
                <a:lnTo>
                  <a:pt x="1976" y="1520"/>
                </a:lnTo>
                <a:lnTo>
                  <a:pt x="1908" y="1532"/>
                </a:lnTo>
                <a:lnTo>
                  <a:pt x="1840" y="1544"/>
                </a:lnTo>
                <a:lnTo>
                  <a:pt x="1772" y="1560"/>
                </a:lnTo>
                <a:lnTo>
                  <a:pt x="1702" y="1576"/>
                </a:lnTo>
                <a:lnTo>
                  <a:pt x="1532" y="1624"/>
                </a:lnTo>
                <a:lnTo>
                  <a:pt x="1366" y="1672"/>
                </a:lnTo>
                <a:lnTo>
                  <a:pt x="1204" y="1722"/>
                </a:lnTo>
                <a:lnTo>
                  <a:pt x="1050" y="1772"/>
                </a:lnTo>
                <a:lnTo>
                  <a:pt x="902" y="1824"/>
                </a:lnTo>
                <a:lnTo>
                  <a:pt x="762" y="1874"/>
                </a:lnTo>
                <a:lnTo>
                  <a:pt x="630" y="1922"/>
                </a:lnTo>
                <a:lnTo>
                  <a:pt x="508" y="1970"/>
                </a:lnTo>
                <a:lnTo>
                  <a:pt x="298" y="2054"/>
                </a:lnTo>
                <a:lnTo>
                  <a:pt x="138" y="2120"/>
                </a:lnTo>
                <a:lnTo>
                  <a:pt x="36" y="2164"/>
                </a:lnTo>
                <a:lnTo>
                  <a:pt x="0" y="218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29" name="Freeform 10"/>
          <p:cNvSpPr>
            <a:spLocks/>
          </p:cNvSpPr>
          <p:nvPr/>
        </p:nvSpPr>
        <p:spPr bwMode="auto">
          <a:xfrm>
            <a:off x="3375025" y="4071938"/>
            <a:ext cx="1689100" cy="342900"/>
          </a:xfrm>
          <a:custGeom>
            <a:avLst/>
            <a:gdLst>
              <a:gd name="T0" fmla="*/ 2147483647 w 1064"/>
              <a:gd name="T1" fmla="*/ 2147483647 h 216"/>
              <a:gd name="T2" fmla="*/ 2147483647 w 1064"/>
              <a:gd name="T3" fmla="*/ 2147483647 h 216"/>
              <a:gd name="T4" fmla="*/ 2147483647 w 1064"/>
              <a:gd name="T5" fmla="*/ 2147483647 h 216"/>
              <a:gd name="T6" fmla="*/ 2147483647 w 1064"/>
              <a:gd name="T7" fmla="*/ 2147483647 h 216"/>
              <a:gd name="T8" fmla="*/ 2147483647 w 1064"/>
              <a:gd name="T9" fmla="*/ 2147483647 h 216"/>
              <a:gd name="T10" fmla="*/ 2147483647 w 1064"/>
              <a:gd name="T11" fmla="*/ 2147483647 h 216"/>
              <a:gd name="T12" fmla="*/ 2147483647 w 1064"/>
              <a:gd name="T13" fmla="*/ 2147483647 h 216"/>
              <a:gd name="T14" fmla="*/ 2147483647 w 1064"/>
              <a:gd name="T15" fmla="*/ 2147483647 h 216"/>
              <a:gd name="T16" fmla="*/ 2147483647 w 1064"/>
              <a:gd name="T17" fmla="*/ 2147483647 h 216"/>
              <a:gd name="T18" fmla="*/ 2147483647 w 1064"/>
              <a:gd name="T19" fmla="*/ 2147483647 h 216"/>
              <a:gd name="T20" fmla="*/ 2147483647 w 1064"/>
              <a:gd name="T21" fmla="*/ 2147483647 h 216"/>
              <a:gd name="T22" fmla="*/ 2147483647 w 1064"/>
              <a:gd name="T23" fmla="*/ 2147483647 h 216"/>
              <a:gd name="T24" fmla="*/ 2147483647 w 1064"/>
              <a:gd name="T25" fmla="*/ 2147483647 h 216"/>
              <a:gd name="T26" fmla="*/ 2147483647 w 1064"/>
              <a:gd name="T27" fmla="*/ 2147483647 h 216"/>
              <a:gd name="T28" fmla="*/ 2147483647 w 1064"/>
              <a:gd name="T29" fmla="*/ 2147483647 h 216"/>
              <a:gd name="T30" fmla="*/ 2147483647 w 1064"/>
              <a:gd name="T31" fmla="*/ 2147483647 h 216"/>
              <a:gd name="T32" fmla="*/ 2147483647 w 1064"/>
              <a:gd name="T33" fmla="*/ 2147483647 h 216"/>
              <a:gd name="T34" fmla="*/ 2147483647 w 1064"/>
              <a:gd name="T35" fmla="*/ 2147483647 h 216"/>
              <a:gd name="T36" fmla="*/ 2147483647 w 1064"/>
              <a:gd name="T37" fmla="*/ 2147483647 h 216"/>
              <a:gd name="T38" fmla="*/ 2147483647 w 1064"/>
              <a:gd name="T39" fmla="*/ 2147483647 h 216"/>
              <a:gd name="T40" fmla="*/ 2147483647 w 1064"/>
              <a:gd name="T41" fmla="*/ 2147483647 h 216"/>
              <a:gd name="T42" fmla="*/ 2147483647 w 1064"/>
              <a:gd name="T43" fmla="*/ 2147483647 h 216"/>
              <a:gd name="T44" fmla="*/ 2147483647 w 1064"/>
              <a:gd name="T45" fmla="*/ 2147483647 h 216"/>
              <a:gd name="T46" fmla="*/ 0 w 1064"/>
              <a:gd name="T47" fmla="*/ 2147483647 h 216"/>
              <a:gd name="T48" fmla="*/ 2147483647 w 1064"/>
              <a:gd name="T49" fmla="*/ 2147483647 h 216"/>
              <a:gd name="T50" fmla="*/ 2147483647 w 1064"/>
              <a:gd name="T51" fmla="*/ 2147483647 h 216"/>
              <a:gd name="T52" fmla="*/ 2147483647 w 1064"/>
              <a:gd name="T53" fmla="*/ 2147483647 h 216"/>
              <a:gd name="T54" fmla="*/ 2147483647 w 1064"/>
              <a:gd name="T55" fmla="*/ 2147483647 h 216"/>
              <a:gd name="T56" fmla="*/ 2147483647 w 1064"/>
              <a:gd name="T57" fmla="*/ 2147483647 h 216"/>
              <a:gd name="T58" fmla="*/ 2147483647 w 1064"/>
              <a:gd name="T59" fmla="*/ 2147483647 h 216"/>
              <a:gd name="T60" fmla="*/ 2147483647 w 1064"/>
              <a:gd name="T61" fmla="*/ 2147483647 h 216"/>
              <a:gd name="T62" fmla="*/ 2147483647 w 1064"/>
              <a:gd name="T63" fmla="*/ 2147483647 h 216"/>
              <a:gd name="T64" fmla="*/ 2147483647 w 1064"/>
              <a:gd name="T65" fmla="*/ 2147483647 h 216"/>
              <a:gd name="T66" fmla="*/ 2147483647 w 1064"/>
              <a:gd name="T67" fmla="*/ 2147483647 h 216"/>
              <a:gd name="T68" fmla="*/ 2147483647 w 1064"/>
              <a:gd name="T69" fmla="*/ 2147483647 h 216"/>
              <a:gd name="T70" fmla="*/ 2147483647 w 1064"/>
              <a:gd name="T71" fmla="*/ 0 h 216"/>
              <a:gd name="T72" fmla="*/ 2147483647 w 1064"/>
              <a:gd name="T73" fmla="*/ 0 h 216"/>
              <a:gd name="T74" fmla="*/ 2147483647 w 1064"/>
              <a:gd name="T75" fmla="*/ 2147483647 h 216"/>
              <a:gd name="T76" fmla="*/ 2147483647 w 1064"/>
              <a:gd name="T77" fmla="*/ 2147483647 h 216"/>
              <a:gd name="T78" fmla="*/ 2147483647 w 1064"/>
              <a:gd name="T79" fmla="*/ 2147483647 h 216"/>
              <a:gd name="T80" fmla="*/ 2147483647 w 1064"/>
              <a:gd name="T81" fmla="*/ 2147483647 h 216"/>
              <a:gd name="T82" fmla="*/ 2147483647 w 1064"/>
              <a:gd name="T83" fmla="*/ 2147483647 h 216"/>
              <a:gd name="T84" fmla="*/ 2147483647 w 1064"/>
              <a:gd name="T85" fmla="*/ 2147483647 h 216"/>
              <a:gd name="T86" fmla="*/ 2147483647 w 1064"/>
              <a:gd name="T87" fmla="*/ 2147483647 h 216"/>
              <a:gd name="T88" fmla="*/ 2147483647 w 1064"/>
              <a:gd name="T89" fmla="*/ 2147483647 h 216"/>
              <a:gd name="T90" fmla="*/ 2147483647 w 1064"/>
              <a:gd name="T91" fmla="*/ 2147483647 h 216"/>
              <a:gd name="T92" fmla="*/ 2147483647 w 1064"/>
              <a:gd name="T93" fmla="*/ 2147483647 h 216"/>
              <a:gd name="T94" fmla="*/ 2147483647 w 1064"/>
              <a:gd name="T95" fmla="*/ 2147483647 h 216"/>
              <a:gd name="T96" fmla="*/ 2147483647 w 1064"/>
              <a:gd name="T97" fmla="*/ 2147483647 h 216"/>
              <a:gd name="T98" fmla="*/ 2147483647 w 1064"/>
              <a:gd name="T99" fmla="*/ 2147483647 h 216"/>
              <a:gd name="T100" fmla="*/ 2147483647 w 1064"/>
              <a:gd name="T101" fmla="*/ 2147483647 h 21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064"/>
              <a:gd name="T154" fmla="*/ 0 h 216"/>
              <a:gd name="T155" fmla="*/ 1064 w 1064"/>
              <a:gd name="T156" fmla="*/ 216 h 21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064" h="216">
                <a:moveTo>
                  <a:pt x="714" y="102"/>
                </a:moveTo>
                <a:lnTo>
                  <a:pt x="714" y="102"/>
                </a:lnTo>
                <a:lnTo>
                  <a:pt x="688" y="100"/>
                </a:lnTo>
                <a:lnTo>
                  <a:pt x="662" y="100"/>
                </a:lnTo>
                <a:lnTo>
                  <a:pt x="608" y="104"/>
                </a:lnTo>
                <a:lnTo>
                  <a:pt x="556" y="110"/>
                </a:lnTo>
                <a:lnTo>
                  <a:pt x="502" y="120"/>
                </a:lnTo>
                <a:lnTo>
                  <a:pt x="448" y="132"/>
                </a:lnTo>
                <a:lnTo>
                  <a:pt x="396" y="146"/>
                </a:lnTo>
                <a:lnTo>
                  <a:pt x="296" y="174"/>
                </a:lnTo>
                <a:lnTo>
                  <a:pt x="202" y="200"/>
                </a:lnTo>
                <a:lnTo>
                  <a:pt x="162" y="208"/>
                </a:lnTo>
                <a:lnTo>
                  <a:pt x="124" y="214"/>
                </a:lnTo>
                <a:lnTo>
                  <a:pt x="90" y="216"/>
                </a:lnTo>
                <a:lnTo>
                  <a:pt x="74" y="214"/>
                </a:lnTo>
                <a:lnTo>
                  <a:pt x="60" y="212"/>
                </a:lnTo>
                <a:lnTo>
                  <a:pt x="46" y="208"/>
                </a:lnTo>
                <a:lnTo>
                  <a:pt x="36" y="204"/>
                </a:lnTo>
                <a:lnTo>
                  <a:pt x="24" y="198"/>
                </a:lnTo>
                <a:lnTo>
                  <a:pt x="16" y="188"/>
                </a:lnTo>
                <a:lnTo>
                  <a:pt x="6" y="174"/>
                </a:lnTo>
                <a:lnTo>
                  <a:pt x="2" y="160"/>
                </a:lnTo>
                <a:lnTo>
                  <a:pt x="0" y="142"/>
                </a:lnTo>
                <a:lnTo>
                  <a:pt x="4" y="124"/>
                </a:lnTo>
                <a:lnTo>
                  <a:pt x="6" y="116"/>
                </a:lnTo>
                <a:lnTo>
                  <a:pt x="12" y="106"/>
                </a:lnTo>
                <a:lnTo>
                  <a:pt x="18" y="98"/>
                </a:lnTo>
                <a:lnTo>
                  <a:pt x="26" y="88"/>
                </a:lnTo>
                <a:lnTo>
                  <a:pt x="46" y="70"/>
                </a:lnTo>
                <a:lnTo>
                  <a:pt x="72" y="54"/>
                </a:lnTo>
                <a:lnTo>
                  <a:pt x="106" y="38"/>
                </a:lnTo>
                <a:lnTo>
                  <a:pt x="146" y="26"/>
                </a:lnTo>
                <a:lnTo>
                  <a:pt x="194" y="14"/>
                </a:lnTo>
                <a:lnTo>
                  <a:pt x="250" y="6"/>
                </a:lnTo>
                <a:lnTo>
                  <a:pt x="314" y="0"/>
                </a:lnTo>
                <a:lnTo>
                  <a:pt x="388" y="0"/>
                </a:lnTo>
                <a:lnTo>
                  <a:pt x="470" y="2"/>
                </a:lnTo>
                <a:lnTo>
                  <a:pt x="562" y="10"/>
                </a:lnTo>
                <a:lnTo>
                  <a:pt x="594" y="14"/>
                </a:lnTo>
                <a:lnTo>
                  <a:pt x="628" y="20"/>
                </a:lnTo>
                <a:lnTo>
                  <a:pt x="706" y="36"/>
                </a:lnTo>
                <a:lnTo>
                  <a:pt x="788" y="56"/>
                </a:lnTo>
                <a:lnTo>
                  <a:pt x="870" y="78"/>
                </a:lnTo>
                <a:lnTo>
                  <a:pt x="1006" y="118"/>
                </a:lnTo>
                <a:lnTo>
                  <a:pt x="1064" y="134"/>
                </a:lnTo>
                <a:lnTo>
                  <a:pt x="990" y="126"/>
                </a:lnTo>
                <a:lnTo>
                  <a:pt x="882" y="116"/>
                </a:lnTo>
                <a:lnTo>
                  <a:pt x="714" y="10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131" name="Freeform 10"/>
          <p:cNvSpPr>
            <a:spLocks/>
          </p:cNvSpPr>
          <p:nvPr/>
        </p:nvSpPr>
        <p:spPr bwMode="auto">
          <a:xfrm rot="-300000">
            <a:off x="5886450" y="1630363"/>
            <a:ext cx="1524000" cy="215900"/>
          </a:xfrm>
          <a:custGeom>
            <a:avLst/>
            <a:gdLst>
              <a:gd name="T0" fmla="*/ 710684063 w 960"/>
              <a:gd name="T1" fmla="*/ 141128750 h 136"/>
              <a:gd name="T2" fmla="*/ 710684063 w 960"/>
              <a:gd name="T3" fmla="*/ 141128750 h 136"/>
              <a:gd name="T4" fmla="*/ 866933750 w 960"/>
              <a:gd name="T5" fmla="*/ 146169063 h 136"/>
              <a:gd name="T6" fmla="*/ 1023183438 w 960"/>
              <a:gd name="T7" fmla="*/ 146169063 h 136"/>
              <a:gd name="T8" fmla="*/ 1174392813 w 960"/>
              <a:gd name="T9" fmla="*/ 146169063 h 136"/>
              <a:gd name="T10" fmla="*/ 1330642500 w 960"/>
              <a:gd name="T11" fmla="*/ 141128750 h 136"/>
              <a:gd name="T12" fmla="*/ 1476811563 w 960"/>
              <a:gd name="T13" fmla="*/ 131048125 h 136"/>
              <a:gd name="T14" fmla="*/ 1617940313 w 960"/>
              <a:gd name="T15" fmla="*/ 120967500 h 136"/>
              <a:gd name="T16" fmla="*/ 1874996250 w 960"/>
              <a:gd name="T17" fmla="*/ 90725625 h 136"/>
              <a:gd name="T18" fmla="*/ 2096770000 w 960"/>
              <a:gd name="T19" fmla="*/ 55443438 h 136"/>
              <a:gd name="T20" fmla="*/ 2147483647 w 960"/>
              <a:gd name="T21" fmla="*/ 30241875 h 136"/>
              <a:gd name="T22" fmla="*/ 2147483647 w 960"/>
              <a:gd name="T23" fmla="*/ 0 h 136"/>
              <a:gd name="T24" fmla="*/ 2147483647 w 960"/>
              <a:gd name="T25" fmla="*/ 0 h 136"/>
              <a:gd name="T26" fmla="*/ 2147483647 w 960"/>
              <a:gd name="T27" fmla="*/ 15120938 h 136"/>
              <a:gd name="T28" fmla="*/ 2147483647 w 960"/>
              <a:gd name="T29" fmla="*/ 65524063 h 136"/>
              <a:gd name="T30" fmla="*/ 2147483647 w 960"/>
              <a:gd name="T31" fmla="*/ 95765938 h 136"/>
              <a:gd name="T32" fmla="*/ 2147483647 w 960"/>
              <a:gd name="T33" fmla="*/ 131048125 h 136"/>
              <a:gd name="T34" fmla="*/ 2147483647 w 960"/>
              <a:gd name="T35" fmla="*/ 166330313 h 136"/>
              <a:gd name="T36" fmla="*/ 2111890938 w 960"/>
              <a:gd name="T37" fmla="*/ 201612500 h 136"/>
              <a:gd name="T38" fmla="*/ 2026205625 w 960"/>
              <a:gd name="T39" fmla="*/ 236894688 h 136"/>
              <a:gd name="T40" fmla="*/ 1925399375 w 960"/>
              <a:gd name="T41" fmla="*/ 267136563 h 136"/>
              <a:gd name="T42" fmla="*/ 1809472188 w 960"/>
              <a:gd name="T43" fmla="*/ 297378438 h 136"/>
              <a:gd name="T44" fmla="*/ 1678424063 w 960"/>
              <a:gd name="T45" fmla="*/ 317539688 h 136"/>
              <a:gd name="T46" fmla="*/ 1537295313 w 960"/>
              <a:gd name="T47" fmla="*/ 332660625 h 136"/>
              <a:gd name="T48" fmla="*/ 1381045625 w 960"/>
              <a:gd name="T49" fmla="*/ 342741250 h 136"/>
              <a:gd name="T50" fmla="*/ 1204634688 w 960"/>
              <a:gd name="T51" fmla="*/ 337700938 h 136"/>
              <a:gd name="T52" fmla="*/ 1018143125 w 960"/>
              <a:gd name="T53" fmla="*/ 327620313 h 136"/>
              <a:gd name="T54" fmla="*/ 1018143125 w 960"/>
              <a:gd name="T55" fmla="*/ 327620313 h 136"/>
              <a:gd name="T56" fmla="*/ 882054688 w 960"/>
              <a:gd name="T57" fmla="*/ 307459063 h 136"/>
              <a:gd name="T58" fmla="*/ 725805000 w 960"/>
              <a:gd name="T59" fmla="*/ 272176875 h 136"/>
              <a:gd name="T60" fmla="*/ 559474688 w 960"/>
              <a:gd name="T61" fmla="*/ 231854375 h 136"/>
              <a:gd name="T62" fmla="*/ 393144375 w 960"/>
              <a:gd name="T63" fmla="*/ 186491563 h 136"/>
              <a:gd name="T64" fmla="*/ 115927188 w 960"/>
              <a:gd name="T65" fmla="*/ 105846563 h 136"/>
              <a:gd name="T66" fmla="*/ 0 w 960"/>
              <a:gd name="T67" fmla="*/ 70564375 h 136"/>
              <a:gd name="T68" fmla="*/ 0 w 960"/>
              <a:gd name="T69" fmla="*/ 70564375 h 136"/>
              <a:gd name="T70" fmla="*/ 35282188 w 960"/>
              <a:gd name="T71" fmla="*/ 75604688 h 136"/>
              <a:gd name="T72" fmla="*/ 146169063 w 960"/>
              <a:gd name="T73" fmla="*/ 90725625 h 136"/>
              <a:gd name="T74" fmla="*/ 367942813 w 960"/>
              <a:gd name="T75" fmla="*/ 110886875 h 136"/>
              <a:gd name="T76" fmla="*/ 710684063 w 960"/>
              <a:gd name="T77" fmla="*/ 141128750 h 1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960"/>
              <a:gd name="T118" fmla="*/ 0 h 136"/>
              <a:gd name="T119" fmla="*/ 960 w 960"/>
              <a:gd name="T120" fmla="*/ 136 h 1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960" h="136">
                <a:moveTo>
                  <a:pt x="282" y="56"/>
                </a:moveTo>
                <a:lnTo>
                  <a:pt x="282" y="56"/>
                </a:lnTo>
                <a:lnTo>
                  <a:pt x="344" y="58"/>
                </a:lnTo>
                <a:lnTo>
                  <a:pt x="406" y="58"/>
                </a:lnTo>
                <a:lnTo>
                  <a:pt x="466" y="58"/>
                </a:lnTo>
                <a:lnTo>
                  <a:pt x="528" y="56"/>
                </a:lnTo>
                <a:lnTo>
                  <a:pt x="586" y="52"/>
                </a:lnTo>
                <a:lnTo>
                  <a:pt x="642" y="48"/>
                </a:lnTo>
                <a:lnTo>
                  <a:pt x="744" y="36"/>
                </a:lnTo>
                <a:lnTo>
                  <a:pt x="832" y="22"/>
                </a:lnTo>
                <a:lnTo>
                  <a:pt x="902" y="12"/>
                </a:lnTo>
                <a:lnTo>
                  <a:pt x="960" y="0"/>
                </a:lnTo>
                <a:lnTo>
                  <a:pt x="954" y="6"/>
                </a:lnTo>
                <a:lnTo>
                  <a:pt x="932" y="26"/>
                </a:lnTo>
                <a:lnTo>
                  <a:pt x="916" y="38"/>
                </a:lnTo>
                <a:lnTo>
                  <a:pt x="894" y="52"/>
                </a:lnTo>
                <a:lnTo>
                  <a:pt x="870" y="66"/>
                </a:lnTo>
                <a:lnTo>
                  <a:pt x="838" y="80"/>
                </a:lnTo>
                <a:lnTo>
                  <a:pt x="804" y="94"/>
                </a:lnTo>
                <a:lnTo>
                  <a:pt x="764" y="106"/>
                </a:lnTo>
                <a:lnTo>
                  <a:pt x="718" y="118"/>
                </a:lnTo>
                <a:lnTo>
                  <a:pt x="666" y="126"/>
                </a:lnTo>
                <a:lnTo>
                  <a:pt x="610" y="132"/>
                </a:lnTo>
                <a:lnTo>
                  <a:pt x="548" y="136"/>
                </a:lnTo>
                <a:lnTo>
                  <a:pt x="478" y="134"/>
                </a:lnTo>
                <a:lnTo>
                  <a:pt x="404" y="130"/>
                </a:lnTo>
                <a:lnTo>
                  <a:pt x="350" y="122"/>
                </a:lnTo>
                <a:lnTo>
                  <a:pt x="288" y="108"/>
                </a:lnTo>
                <a:lnTo>
                  <a:pt x="222" y="92"/>
                </a:lnTo>
                <a:lnTo>
                  <a:pt x="156" y="74"/>
                </a:lnTo>
                <a:lnTo>
                  <a:pt x="46" y="42"/>
                </a:lnTo>
                <a:lnTo>
                  <a:pt x="0" y="28"/>
                </a:lnTo>
                <a:lnTo>
                  <a:pt x="14" y="30"/>
                </a:lnTo>
                <a:lnTo>
                  <a:pt x="58" y="36"/>
                </a:lnTo>
                <a:lnTo>
                  <a:pt x="146" y="44"/>
                </a:lnTo>
                <a:lnTo>
                  <a:pt x="282" y="56"/>
                </a:lnTo>
                <a:close/>
              </a:path>
            </a:pathLst>
          </a:custGeom>
          <a:solidFill>
            <a:srgbClr val="9B141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fr-FR" altLang="fr-FR" sz="1800">
                <a:cs typeface="Arial" charset="0"/>
              </a:rPr>
              <a:t> </a:t>
            </a:r>
          </a:p>
        </p:txBody>
      </p:sp>
      <p:pic>
        <p:nvPicPr>
          <p:cNvPr id="12" name="Image 11" descr="ifip_rvb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328" y="5640359"/>
            <a:ext cx="2354809" cy="1091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Étoile à 4 branches 5"/>
          <p:cNvSpPr/>
          <p:nvPr/>
        </p:nvSpPr>
        <p:spPr>
          <a:xfrm>
            <a:off x="3214688" y="2571750"/>
            <a:ext cx="2214562" cy="2214563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2428875" y="1165610"/>
            <a:ext cx="3929063" cy="1015663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2000" dirty="0" smtClean="0"/>
              <a:t>A : état </a:t>
            </a:r>
            <a:r>
              <a:rPr lang="fr-FR" sz="2000" dirty="0"/>
              <a:t>de l’animal, </a:t>
            </a:r>
            <a:r>
              <a:rPr lang="fr-FR" sz="2000" dirty="0" smtClean="0"/>
              <a:t>utilisent leurs </a:t>
            </a:r>
            <a:r>
              <a:rPr lang="fr-FR" sz="2000" dirty="0"/>
              <a:t>propres critères, à partir de leur expérience</a:t>
            </a: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85750" y="3071813"/>
            <a:ext cx="2571750" cy="1015663"/>
          </a:xfrm>
          <a:prstGeom prst="rect">
            <a:avLst/>
          </a:prstGeom>
          <a:solidFill>
            <a:srgbClr val="FFECD9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 dirty="0" smtClean="0"/>
              <a:t>C : Un </a:t>
            </a:r>
            <a:r>
              <a:rPr lang="fr-FR" sz="2000" dirty="0"/>
              <a:t>discours sur le produit, les critères des clients</a:t>
            </a:r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6143625" y="2928938"/>
            <a:ext cx="2571750" cy="1938992"/>
          </a:xfrm>
          <a:prstGeom prst="rect">
            <a:avLst/>
          </a:prstGeom>
          <a:solidFill>
            <a:srgbClr val="E7FFE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 dirty="0" smtClean="0"/>
              <a:t>B : Des </a:t>
            </a:r>
            <a:r>
              <a:rPr lang="fr-FR" sz="2000" dirty="0"/>
              <a:t>critères ou normes  </a:t>
            </a:r>
            <a:r>
              <a:rPr lang="fr-FR" sz="2000" dirty="0" smtClean="0"/>
              <a:t>extérieurs, sur l’animal ; regardent les </a:t>
            </a:r>
            <a:r>
              <a:rPr lang="fr-FR" sz="2000" dirty="0"/>
              <a:t>pratiques des opérateurs</a:t>
            </a: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2643188" y="5000625"/>
            <a:ext cx="3429000" cy="1323439"/>
          </a:xfrm>
          <a:prstGeom prst="rect">
            <a:avLst/>
          </a:prstGeom>
          <a:solidFill>
            <a:srgbClr val="DDFF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 dirty="0" smtClean="0"/>
              <a:t>D : Conformité </a:t>
            </a:r>
            <a:r>
              <a:rPr lang="fr-FR" sz="2000" dirty="0"/>
              <a:t>à des </a:t>
            </a:r>
            <a:r>
              <a:rPr lang="fr-FR" sz="2000" dirty="0" smtClean="0"/>
              <a:t>normes; utilisent des </a:t>
            </a:r>
            <a:r>
              <a:rPr lang="fr-FR" sz="2000" dirty="0"/>
              <a:t>supports formalisés, et leur expertise</a:t>
            </a:r>
          </a:p>
        </p:txBody>
      </p:sp>
      <p:sp>
        <p:nvSpPr>
          <p:cNvPr id="13" name="Légende encadrée 1 12"/>
          <p:cNvSpPr/>
          <p:nvPr/>
        </p:nvSpPr>
        <p:spPr>
          <a:xfrm>
            <a:off x="7072313" y="1311444"/>
            <a:ext cx="1857375" cy="1015663"/>
          </a:xfrm>
          <a:prstGeom prst="borderCallout1">
            <a:avLst>
              <a:gd name="adj1" fmla="val 18750"/>
              <a:gd name="adj2" fmla="val -8333"/>
              <a:gd name="adj3" fmla="val 19046"/>
              <a:gd name="adj4" fmla="val -38333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pAutoFit/>
          </a:bodyPr>
          <a:lstStyle/>
          <a:p>
            <a:pPr algn="ctr">
              <a:defRPr/>
            </a:pPr>
            <a:r>
              <a:rPr lang="fr-FR" sz="2000" i="1" dirty="0">
                <a:solidFill>
                  <a:schemeClr val="tx1"/>
                </a:solidFill>
              </a:rPr>
              <a:t>vétérinaires et contrôleurs DDPP </a:t>
            </a:r>
          </a:p>
        </p:txBody>
      </p:sp>
      <p:sp>
        <p:nvSpPr>
          <p:cNvPr id="14" name="Légende encadrée 1 13"/>
          <p:cNvSpPr>
            <a:spLocks/>
          </p:cNvSpPr>
          <p:nvPr/>
        </p:nvSpPr>
        <p:spPr bwMode="auto">
          <a:xfrm>
            <a:off x="6858000" y="5130986"/>
            <a:ext cx="1857375" cy="1323439"/>
          </a:xfrm>
          <a:prstGeom prst="borderCallout1">
            <a:avLst>
              <a:gd name="adj1" fmla="val 9398"/>
              <a:gd name="adj2" fmla="val -4102"/>
              <a:gd name="adj3" fmla="val -36556"/>
              <a:gd name="adj4" fmla="val -28375"/>
            </a:avLst>
          </a:prstGeom>
          <a:solidFill>
            <a:srgbClr val="E7FFE7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lIns="36000" rIns="36000" anchor="ctr">
            <a:spAutoFit/>
          </a:bodyPr>
          <a:lstStyle/>
          <a:p>
            <a:pPr algn="ctr"/>
            <a:r>
              <a:rPr lang="fr-FR" sz="2000" i="1" dirty="0"/>
              <a:t>responsables transport (et responsables abattoir)</a:t>
            </a:r>
          </a:p>
        </p:txBody>
      </p:sp>
      <p:sp>
        <p:nvSpPr>
          <p:cNvPr id="15" name="Légende encadrée 1 14"/>
          <p:cNvSpPr/>
          <p:nvPr/>
        </p:nvSpPr>
        <p:spPr>
          <a:xfrm>
            <a:off x="214313" y="1295669"/>
            <a:ext cx="1857375" cy="1323439"/>
          </a:xfrm>
          <a:prstGeom prst="borderCallout1">
            <a:avLst>
              <a:gd name="adj1" fmla="val 141066"/>
              <a:gd name="adj2" fmla="val 13162"/>
              <a:gd name="adj3" fmla="val 100697"/>
              <a:gd name="adj4" fmla="val 31699"/>
            </a:avLst>
          </a:prstGeom>
          <a:solidFill>
            <a:srgbClr val="FFEC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pAutoFit/>
          </a:bodyPr>
          <a:lstStyle/>
          <a:p>
            <a:pPr algn="ctr">
              <a:defRPr/>
            </a:pPr>
            <a:r>
              <a:rPr lang="fr-FR" sz="2000" i="1" dirty="0">
                <a:solidFill>
                  <a:schemeClr val="tx1"/>
                </a:solidFill>
              </a:rPr>
              <a:t>responsables qualité de groupes industriels</a:t>
            </a:r>
          </a:p>
        </p:txBody>
      </p:sp>
      <p:sp>
        <p:nvSpPr>
          <p:cNvPr id="16" name="Légende encadrée 1 15"/>
          <p:cNvSpPr/>
          <p:nvPr/>
        </p:nvSpPr>
        <p:spPr>
          <a:xfrm>
            <a:off x="323850" y="4582686"/>
            <a:ext cx="1857375" cy="1631216"/>
          </a:xfrm>
          <a:prstGeom prst="borderCallout1">
            <a:avLst>
              <a:gd name="adj1" fmla="val 103513"/>
              <a:gd name="adj2" fmla="val 46445"/>
              <a:gd name="adj3" fmla="val 112499"/>
              <a:gd name="adj4" fmla="val 125306"/>
            </a:avLst>
          </a:prstGeom>
          <a:solidFill>
            <a:srgbClr val="DD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pAutoFit/>
          </a:bodyPr>
          <a:lstStyle/>
          <a:p>
            <a:pPr algn="ctr">
              <a:defRPr/>
            </a:pPr>
            <a:r>
              <a:rPr lang="fr-FR" sz="2000" i="1" dirty="0">
                <a:solidFill>
                  <a:schemeClr val="tx1"/>
                </a:solidFill>
                <a:cs typeface="Arial" charset="0"/>
              </a:rPr>
              <a:t>contrôleurs DDPP (et auditeurs démarches qualité)</a:t>
            </a:r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367130" y="49462"/>
            <a:ext cx="8229600" cy="925263"/>
          </a:xfrm>
        </p:spPr>
        <p:txBody>
          <a:bodyPr/>
          <a:lstStyle/>
          <a:p>
            <a:r>
              <a:rPr lang="fr-FR" sz="3600" dirty="0" smtClean="0"/>
              <a:t>Quatre profils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Propositions pour la mise en place d’outils autour du bien-être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Sensibiliser / informer </a:t>
            </a:r>
          </a:p>
          <a:p>
            <a:pPr lvl="1"/>
            <a:r>
              <a:rPr lang="fr-FR" dirty="0" smtClean="0"/>
              <a:t>autour des enjeux du BEA et de son objectivation</a:t>
            </a:r>
          </a:p>
          <a:p>
            <a:r>
              <a:rPr lang="fr-FR" dirty="0" smtClean="0"/>
              <a:t>Former pour faire évoluer les représentations et les savoir faire</a:t>
            </a:r>
          </a:p>
          <a:p>
            <a:pPr lvl="1"/>
            <a:r>
              <a:rPr lang="fr-FR" dirty="0" smtClean="0"/>
              <a:t>Vers un socle commun de connaissances</a:t>
            </a:r>
          </a:p>
          <a:p>
            <a:r>
              <a:rPr lang="fr-FR" dirty="0" smtClean="0"/>
              <a:t>Proposer des outils et accompagner dans leur utilisation</a:t>
            </a:r>
          </a:p>
          <a:p>
            <a:r>
              <a:rPr lang="fr-FR" dirty="0" smtClean="0"/>
              <a:t>Proposer des principes de construction d’outils</a:t>
            </a:r>
          </a:p>
          <a:p>
            <a:pPr lvl="1"/>
            <a:r>
              <a:rPr lang="fr-FR" dirty="0" smtClean="0"/>
              <a:t>Définition des objectifs</a:t>
            </a:r>
          </a:p>
          <a:p>
            <a:pPr lvl="1"/>
            <a:r>
              <a:rPr lang="fr-FR" dirty="0" smtClean="0"/>
              <a:t>Co construction</a:t>
            </a:r>
          </a:p>
          <a:p>
            <a:pPr lvl="1"/>
            <a:r>
              <a:rPr lang="fr-FR" dirty="0" smtClean="0"/>
              <a:t>Proposition de critères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Informer sur les outils </a:t>
            </a:r>
            <a:br>
              <a:rPr lang="fr-FR" sz="3600" dirty="0" smtClean="0"/>
            </a:br>
            <a:r>
              <a:rPr lang="fr-FR" sz="3600" dirty="0" smtClean="0"/>
              <a:t>d’évaluation / gestion du BE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7130" y="1222375"/>
            <a:ext cx="8319671" cy="1761985"/>
          </a:xfrm>
        </p:spPr>
        <p:txBody>
          <a:bodyPr/>
          <a:lstStyle/>
          <a:p>
            <a:r>
              <a:rPr lang="fr-FR" dirty="0" smtClean="0"/>
              <a:t>Fiches synthétiques pour les principaux types d’outils</a:t>
            </a:r>
          </a:p>
          <a:p>
            <a:pPr lvl="1"/>
            <a:r>
              <a:rPr lang="fr-FR" dirty="0" smtClean="0"/>
              <a:t>Porc (18), Volaille/Lapin ( 11), Bovins + petits ruminants (28), Transport/abattage (5)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6239" y="1295930"/>
            <a:ext cx="8073169" cy="422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Pour chaque fiche</a:t>
            </a:r>
            <a:endParaRPr lang="fr-FR" sz="3600" dirty="0"/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431" y="1768501"/>
            <a:ext cx="4048125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38675" y="1768501"/>
            <a:ext cx="404812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8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5605" y="1205498"/>
            <a:ext cx="88931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Information des acteurs des filières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7130" y="1222375"/>
            <a:ext cx="8319671" cy="1761985"/>
          </a:xfrm>
        </p:spPr>
        <p:txBody>
          <a:bodyPr/>
          <a:lstStyle/>
          <a:p>
            <a:r>
              <a:rPr lang="fr-FR" dirty="0" smtClean="0"/>
              <a:t>Fiches synthétiques pour les principaux types d’outils</a:t>
            </a:r>
          </a:p>
          <a:p>
            <a:r>
              <a:rPr lang="fr-FR" dirty="0" smtClean="0"/>
              <a:t>Analyse des outils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205803" y="3064751"/>
            <a:ext cx="6295657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Séminaire (140 participants): </a:t>
            </a:r>
            <a:br>
              <a:rPr lang="fr-FR" dirty="0" smtClean="0"/>
            </a:br>
            <a:r>
              <a:rPr lang="fr-FR" dirty="0" smtClean="0"/>
              <a:t>Méthodes d’évaluation du bien-être animal en élevage, pendant le transport et à l’abattoir : pour qui ? pour quoi ?</a:t>
            </a:r>
          </a:p>
          <a:p>
            <a:pPr algn="ctr"/>
            <a:r>
              <a:rPr lang="fr-FR" dirty="0" smtClean="0"/>
              <a:t>Avril 2011   </a:t>
            </a:r>
            <a:endParaRPr lang="fr-FR" dirty="0"/>
          </a:p>
        </p:txBody>
      </p:sp>
      <p:sp>
        <p:nvSpPr>
          <p:cNvPr id="6" name="Flèche vers le bas 5"/>
          <p:cNvSpPr/>
          <p:nvPr/>
        </p:nvSpPr>
        <p:spPr>
          <a:xfrm>
            <a:off x="3959051" y="2371410"/>
            <a:ext cx="612949" cy="6129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67130" y="5074412"/>
            <a:ext cx="8692650" cy="1200329"/>
            <a:chOff x="367130" y="5074412"/>
            <a:chExt cx="8692650" cy="1200329"/>
          </a:xfrm>
        </p:grpSpPr>
        <p:sp>
          <p:nvSpPr>
            <p:cNvPr id="7" name="ZoneTexte 6"/>
            <p:cNvSpPr txBox="1"/>
            <p:nvPr/>
          </p:nvSpPr>
          <p:spPr>
            <a:xfrm>
              <a:off x="367130" y="5074412"/>
              <a:ext cx="221063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Présentation des types d’outils</a:t>
              </a:r>
              <a:endParaRPr lang="fr-FR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943139" y="5074412"/>
              <a:ext cx="31166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Perception et utilisation par les acteurs des filières</a:t>
              </a:r>
              <a:endParaRPr lang="fr-FR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2816856" y="5074412"/>
              <a:ext cx="297434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Etat des réflexions </a:t>
              </a:r>
              <a:br>
                <a:rPr lang="fr-FR" dirty="0" smtClean="0"/>
              </a:br>
              <a:r>
                <a:rPr lang="fr-FR" dirty="0" smtClean="0"/>
                <a:t>UE sur la façon d’aborder le BEA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Quels outils pour quels besoins ?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7130" y="1222376"/>
            <a:ext cx="4412902" cy="3821898"/>
          </a:xfrm>
        </p:spPr>
        <p:txBody>
          <a:bodyPr/>
          <a:lstStyle/>
          <a:p>
            <a:r>
              <a:rPr lang="fr-FR" dirty="0" smtClean="0"/>
              <a:t>Démarches de progrès</a:t>
            </a:r>
          </a:p>
          <a:p>
            <a:pPr lvl="1"/>
            <a:r>
              <a:rPr lang="fr-FR" dirty="0" smtClean="0"/>
              <a:t>Evaluer pour progresser</a:t>
            </a:r>
          </a:p>
          <a:p>
            <a:pPr lvl="1"/>
            <a:r>
              <a:rPr lang="fr-FR" dirty="0" smtClean="0"/>
              <a:t>Focaliser d’abord sur des points critiques</a:t>
            </a:r>
          </a:p>
          <a:p>
            <a:pPr lvl="1"/>
            <a:r>
              <a:rPr lang="fr-FR" dirty="0" smtClean="0"/>
              <a:t>Outils concrets, simples et rationnels</a:t>
            </a:r>
          </a:p>
          <a:p>
            <a:pPr lvl="1"/>
            <a:r>
              <a:rPr lang="fr-FR" dirty="0" smtClean="0"/>
              <a:t>Formation des auditeurs</a:t>
            </a:r>
          </a:p>
          <a:p>
            <a:pPr lvl="1"/>
            <a:r>
              <a:rPr lang="fr-FR" dirty="0" smtClean="0"/>
              <a:t>Favoriser l’auto évaluation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Méthodes d’évaluation du bien-être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4780032" y="1222375"/>
            <a:ext cx="4044095" cy="382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49263" marR="0" lvl="0" indent="-449263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50000"/>
              <a:buFontTx/>
              <a:buBlip>
                <a:blip r:embed="rId2"/>
              </a:buBlip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6B41F"/>
                </a:solidFill>
                <a:effectLst/>
                <a:uLnTx/>
                <a:uFillTx/>
                <a:latin typeface="Tw Cen MT"/>
                <a:ea typeface="ＭＳ Ｐゴシック" charset="-128"/>
                <a:cs typeface="Tw Cen MT"/>
              </a:rPr>
              <a:t>Certification/contrôle </a:t>
            </a:r>
          </a:p>
          <a:p>
            <a:pPr marL="627063" marR="0" lvl="1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B141B"/>
              </a:buClr>
              <a:buSzPct val="50000"/>
              <a:buFontTx/>
              <a:buBlip>
                <a:blip r:embed="rId3"/>
              </a:buBlip>
              <a:tabLst/>
              <a:defRPr/>
            </a:pPr>
            <a:r>
              <a:rPr kumimoji="0" lang="fr-FR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Standardiser</a:t>
            </a:r>
            <a:r>
              <a:rPr kumimoji="0" lang="fr-FR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les critères (au niveau européen)</a:t>
            </a:r>
          </a:p>
          <a:p>
            <a:pPr marL="627063" marR="0" lvl="1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B141B"/>
              </a:buClr>
              <a:buSzPct val="50000"/>
              <a:buFontTx/>
              <a:buBlip>
                <a:blip r:embed="rId3"/>
              </a:buBlip>
              <a:tabLst/>
              <a:defRPr/>
            </a:pPr>
            <a:r>
              <a:rPr lang="fr-FR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Formation des auditeurs</a:t>
            </a:r>
          </a:p>
          <a:p>
            <a:pPr marL="627063" marR="0" lvl="1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B141B"/>
              </a:buClr>
              <a:buSzPct val="50000"/>
              <a:buFontTx/>
              <a:buBlip>
                <a:blip r:embed="rId3"/>
              </a:buBlip>
              <a:tabLst/>
              <a:defRPr/>
            </a:pPr>
            <a:r>
              <a:rPr kumimoji="0" lang="fr-FR" sz="23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Associer des mesures sur l’animal et sur </a:t>
            </a:r>
            <a:r>
              <a:rPr lang="fr-FR" sz="2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rPr>
              <a:t>son environnement</a:t>
            </a:r>
            <a:endParaRPr kumimoji="0" lang="fr-FR" sz="23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195747" y="5044274"/>
            <a:ext cx="7197804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fr-FR" sz="3200" dirty="0" smtClean="0"/>
              <a:t>Co-construire et s’approprier les outils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Faire évoluer la prise en compte du BEA par les opérateurs</a:t>
            </a:r>
            <a:endParaRPr lang="fr-FR" sz="36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Faire évoluer la prise en compte du BEA par les opérateurs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7130" y="2146792"/>
            <a:ext cx="8319671" cy="4002768"/>
          </a:xfrm>
        </p:spPr>
        <p:txBody>
          <a:bodyPr/>
          <a:lstStyle/>
          <a:p>
            <a:r>
              <a:rPr lang="fr-FR" dirty="0" smtClean="0"/>
              <a:t>Constitution d’un groupe multidisciplinaire</a:t>
            </a:r>
          </a:p>
          <a:p>
            <a:pPr lvl="1"/>
            <a:r>
              <a:rPr lang="fr-FR" dirty="0" smtClean="0"/>
              <a:t>Sciences biotechniques / sciences humaines </a:t>
            </a:r>
          </a:p>
          <a:p>
            <a:r>
              <a:rPr lang="fr-FR" dirty="0" smtClean="0"/>
              <a:t>Une réflexion sur les pratiques relationnelles</a:t>
            </a:r>
          </a:p>
          <a:p>
            <a:pPr lvl="1"/>
            <a:r>
              <a:rPr lang="fr-FR" dirty="0" smtClean="0"/>
              <a:t>Pratiques visant à améliorer la manipulation et le BE des animaux</a:t>
            </a:r>
          </a:p>
          <a:p>
            <a:pPr lvl="2"/>
            <a:r>
              <a:rPr lang="fr-FR" dirty="0" smtClean="0"/>
              <a:t>Moins de stress pour l’animal</a:t>
            </a:r>
          </a:p>
          <a:p>
            <a:pPr lvl="2"/>
            <a:r>
              <a:rPr lang="fr-FR" dirty="0" smtClean="0"/>
              <a:t>Confort de l’éleveur et efficacité au travail</a:t>
            </a:r>
          </a:p>
          <a:p>
            <a:r>
              <a:rPr lang="fr-FR" dirty="0" smtClean="0"/>
              <a:t>Une synthèse bibliographique</a:t>
            </a:r>
          </a:p>
          <a:p>
            <a:pPr lvl="1"/>
            <a:r>
              <a:rPr lang="fr-FR" dirty="0" smtClean="0"/>
              <a:t>Des apports variés : éthologie, sociologie, ergonomie</a:t>
            </a:r>
          </a:p>
          <a:p>
            <a:pPr lvl="1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366594" y="1356807"/>
            <a:ext cx="71320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chemeClr val="accent2">
                    <a:lumMod val="75000"/>
                  </a:schemeClr>
                </a:solidFill>
              </a:rPr>
              <a:t>S’intéresser à l’animal et à l’homme</a:t>
            </a:r>
            <a:endParaRPr lang="fr-FR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Flèche droite 6"/>
          <p:cNvSpPr/>
          <p:nvPr/>
        </p:nvSpPr>
        <p:spPr>
          <a:xfrm>
            <a:off x="562708" y="1517300"/>
            <a:ext cx="673239" cy="311499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Facteurs d’influence de la relation homme - animal</a:t>
            </a:r>
            <a:endParaRPr lang="fr-FR" sz="3600" dirty="0"/>
          </a:p>
        </p:txBody>
      </p:sp>
      <p:grpSp>
        <p:nvGrpSpPr>
          <p:cNvPr id="33" name="Groupe 32"/>
          <p:cNvGrpSpPr/>
          <p:nvPr/>
        </p:nvGrpSpPr>
        <p:grpSpPr>
          <a:xfrm>
            <a:off x="0" y="1536217"/>
            <a:ext cx="4387229" cy="3609831"/>
            <a:chOff x="0" y="1787417"/>
            <a:chExt cx="4387229" cy="3609831"/>
          </a:xfrm>
        </p:grpSpPr>
        <p:sp>
          <p:nvSpPr>
            <p:cNvPr id="14" name="ZoneTexte 13"/>
            <p:cNvSpPr txBox="1"/>
            <p:nvPr/>
          </p:nvSpPr>
          <p:spPr>
            <a:xfrm>
              <a:off x="2387964" y="2341415"/>
              <a:ext cx="19992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B050"/>
                  </a:solidFill>
                </a:rPr>
                <a:t>tempérament</a:t>
              </a:r>
              <a:endParaRPr lang="fr-FR" dirty="0">
                <a:solidFill>
                  <a:srgbClr val="00B050"/>
                </a:solidFill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2008635" y="1787417"/>
              <a:ext cx="8354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B050"/>
                  </a:solidFill>
                </a:rPr>
                <a:t>sexe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24572" y="3873753"/>
              <a:ext cx="16173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B050"/>
                  </a:solidFill>
                </a:rPr>
                <a:t>env. social</a:t>
              </a:r>
              <a:endParaRPr lang="fr-FR" dirty="0">
                <a:solidFill>
                  <a:srgbClr val="00B050"/>
                </a:solidFill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0" y="2802849"/>
              <a:ext cx="156042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rgbClr val="00B050"/>
                  </a:solidFill>
                </a:rPr>
                <a:t>système d’élevage</a:t>
              </a:r>
              <a:endParaRPr lang="fr-FR" dirty="0">
                <a:solidFill>
                  <a:srgbClr val="00B050"/>
                </a:solidFill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1906334" y="4104585"/>
              <a:ext cx="20697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B050"/>
                  </a:solidFill>
                </a:rPr>
                <a:t>familiarisation</a:t>
              </a:r>
              <a:endParaRPr lang="fr-FR" dirty="0">
                <a:solidFill>
                  <a:srgbClr val="00B050"/>
                </a:solidFill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732888" y="4566251"/>
              <a:ext cx="16550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>
                  <a:solidFill>
                    <a:srgbClr val="00B050"/>
                  </a:solidFill>
                </a:rPr>
                <a:t>périodes sensibles</a:t>
              </a:r>
              <a:endParaRPr lang="fr-FR" dirty="0">
                <a:solidFill>
                  <a:srgbClr val="00B050"/>
                </a:solidFill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67130" y="2110583"/>
              <a:ext cx="15392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>
                  <a:solidFill>
                    <a:srgbClr val="00B050"/>
                  </a:solidFill>
                </a:rPr>
                <a:t>génétique</a:t>
              </a:r>
              <a:endParaRPr lang="fr-FR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2059931" y="2551880"/>
            <a:ext cx="5446220" cy="1532338"/>
            <a:chOff x="2059931" y="2803080"/>
            <a:chExt cx="5446220" cy="1532338"/>
          </a:xfrm>
        </p:grpSpPr>
        <p:sp>
          <p:nvSpPr>
            <p:cNvPr id="12" name="ZoneTexte 11"/>
            <p:cNvSpPr txBox="1"/>
            <p:nvPr/>
          </p:nvSpPr>
          <p:spPr>
            <a:xfrm>
              <a:off x="2059931" y="3110626"/>
              <a:ext cx="1284326" cy="52322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9050">
              <a:solidFill>
                <a:srgbClr val="00B05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Animal</a:t>
              </a:r>
              <a:endParaRPr lang="fr-FR" sz="2800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6061525" y="3110626"/>
              <a:ext cx="1444626" cy="52322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Homme</a:t>
              </a:r>
              <a:endParaRPr lang="fr-FR" sz="2800" dirty="0"/>
            </a:p>
          </p:txBody>
        </p:sp>
        <p:cxnSp>
          <p:nvCxnSpPr>
            <p:cNvPr id="28" name="Connecteur droit avec flèche 27"/>
            <p:cNvCxnSpPr/>
            <p:nvPr/>
          </p:nvCxnSpPr>
          <p:spPr>
            <a:xfrm flipV="1">
              <a:off x="3848519" y="3366198"/>
              <a:ext cx="1778558" cy="1004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3798279" y="2803080"/>
              <a:ext cx="1933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Manipulation</a:t>
              </a:r>
              <a:endParaRPr lang="fr-FR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3758087" y="3504421"/>
              <a:ext cx="199926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dirty="0" smtClean="0"/>
                <a:t>Contacts non</a:t>
              </a:r>
              <a:br>
                <a:rPr lang="fr-FR" dirty="0" smtClean="0"/>
              </a:br>
              <a:r>
                <a:rPr lang="fr-FR" dirty="0" smtClean="0"/>
                <a:t>physiques</a:t>
              </a:r>
              <a:endParaRPr lang="fr-FR" dirty="0"/>
            </a:p>
          </p:txBody>
        </p:sp>
      </p:grpSp>
      <p:sp>
        <p:nvSpPr>
          <p:cNvPr id="31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  <p:sp>
        <p:nvSpPr>
          <p:cNvPr id="35" name="ZoneTexte 34"/>
          <p:cNvSpPr txBox="1"/>
          <p:nvPr/>
        </p:nvSpPr>
        <p:spPr>
          <a:xfrm>
            <a:off x="1219442" y="5596951"/>
            <a:ext cx="7798930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Nécessité d’une démarche transdisciplinaire</a:t>
            </a:r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Flèche droite 35"/>
          <p:cNvSpPr/>
          <p:nvPr/>
        </p:nvSpPr>
        <p:spPr>
          <a:xfrm>
            <a:off x="472297" y="5637143"/>
            <a:ext cx="566281" cy="331581"/>
          </a:xfrm>
          <a:prstGeom prst="rightArrow">
            <a:avLst/>
          </a:prstGeom>
          <a:solidFill>
            <a:srgbClr val="9B141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8" name="Groupe 37"/>
          <p:cNvGrpSpPr/>
          <p:nvPr/>
        </p:nvGrpSpPr>
        <p:grpSpPr>
          <a:xfrm>
            <a:off x="4884541" y="1720883"/>
            <a:ext cx="4259459" cy="3332831"/>
            <a:chOff x="4884541" y="1720883"/>
            <a:chExt cx="4259459" cy="3332831"/>
          </a:xfrm>
        </p:grpSpPr>
        <p:grpSp>
          <p:nvGrpSpPr>
            <p:cNvPr id="34" name="Groupe 33"/>
            <p:cNvGrpSpPr/>
            <p:nvPr/>
          </p:nvGrpSpPr>
          <p:grpSpPr>
            <a:xfrm>
              <a:off x="4884541" y="1720883"/>
              <a:ext cx="4259459" cy="3332831"/>
              <a:chOff x="4884541" y="1972083"/>
              <a:chExt cx="4259459" cy="3332831"/>
            </a:xfrm>
          </p:grpSpPr>
          <p:sp>
            <p:nvSpPr>
              <p:cNvPr id="22" name="ZoneTexte 21"/>
              <p:cNvSpPr txBox="1"/>
              <p:nvPr/>
            </p:nvSpPr>
            <p:spPr>
              <a:xfrm>
                <a:off x="7760984" y="3412088"/>
                <a:ext cx="1194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attitude</a:t>
                </a:r>
                <a:endParaRPr lang="fr-FR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4" name="ZoneTexte 23"/>
              <p:cNvSpPr txBox="1"/>
              <p:nvPr/>
            </p:nvSpPr>
            <p:spPr>
              <a:xfrm>
                <a:off x="4884541" y="2249082"/>
                <a:ext cx="181331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psychologie</a:t>
                </a:r>
                <a:endParaRPr lang="fr-FR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5" name="ZoneTexte 24"/>
              <p:cNvSpPr txBox="1"/>
              <p:nvPr/>
            </p:nvSpPr>
            <p:spPr>
              <a:xfrm>
                <a:off x="6794465" y="1972083"/>
                <a:ext cx="234953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représentation de l’animal</a:t>
                </a:r>
                <a:endParaRPr lang="fr-FR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>
                <a:off x="7213714" y="4104585"/>
                <a:ext cx="138301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rapport au travail</a:t>
                </a:r>
                <a:endParaRPr lang="fr-FR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7" name="ZoneTexte 36"/>
            <p:cNvSpPr txBox="1"/>
            <p:nvPr/>
          </p:nvSpPr>
          <p:spPr>
            <a:xfrm>
              <a:off x="5289511" y="4222717"/>
              <a:ext cx="192420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olidFill>
                    <a:schemeClr val="accent2">
                      <a:lumMod val="75000"/>
                    </a:schemeClr>
                  </a:solidFill>
                </a:rPr>
                <a:t>organisation du travail</a:t>
              </a:r>
              <a:endParaRPr lang="fr-FR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La valorisation des résultats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Séminaire avril 2011</a:t>
            </a:r>
          </a:p>
          <a:p>
            <a:pPr lvl="1"/>
            <a:r>
              <a:rPr lang="fr-FR" dirty="0" smtClean="0"/>
              <a:t>Fiches descriptives des outils</a:t>
            </a:r>
          </a:p>
          <a:p>
            <a:pPr lvl="1"/>
            <a:r>
              <a:rPr lang="fr-FR" dirty="0" smtClean="0"/>
              <a:t>Actes du séminaire</a:t>
            </a:r>
          </a:p>
          <a:p>
            <a:r>
              <a:rPr lang="fr-FR" dirty="0" smtClean="0"/>
              <a:t>Synthèses bibliographiques</a:t>
            </a:r>
          </a:p>
          <a:p>
            <a:r>
              <a:rPr lang="fr-FR" dirty="0" smtClean="0"/>
              <a:t>Articles scientifiques</a:t>
            </a:r>
          </a:p>
          <a:p>
            <a:pPr lvl="1"/>
            <a:r>
              <a:rPr lang="fr-FR" dirty="0" smtClean="0"/>
              <a:t>Inra Productions Animales</a:t>
            </a:r>
          </a:p>
          <a:p>
            <a:pPr lvl="1"/>
            <a:r>
              <a:rPr lang="fr-FR" dirty="0" smtClean="0"/>
              <a:t>JRP – Journées 3R</a:t>
            </a:r>
          </a:p>
          <a:p>
            <a:pPr lvl="1"/>
            <a:r>
              <a:rPr lang="fr-FR" dirty="0" smtClean="0"/>
              <a:t>Congrès WAFL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Méthodes d’évaluation du bien-être</a:t>
            </a:r>
            <a:endParaRPr lang="fr-FR" dirty="0"/>
          </a:p>
        </p:txBody>
      </p:sp>
      <p:sp>
        <p:nvSpPr>
          <p:cNvPr id="5" name="Accolade fermante 4"/>
          <p:cNvSpPr/>
          <p:nvPr/>
        </p:nvSpPr>
        <p:spPr>
          <a:xfrm>
            <a:off x="5176932" y="1356527"/>
            <a:ext cx="281354" cy="1674349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735684" y="1459267"/>
            <a:ext cx="3220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site du RMT BEASE</a:t>
            </a:r>
          </a:p>
          <a:p>
            <a:r>
              <a:rPr lang="fr-FR" sz="2000" dirty="0" smtClean="0"/>
              <a:t>presse professionnelle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366713" y="49213"/>
            <a:ext cx="8229600" cy="925512"/>
          </a:xfrm>
        </p:spPr>
        <p:txBody>
          <a:bodyPr/>
          <a:lstStyle/>
          <a:p>
            <a:pPr eaLnBrk="1" hangingPunct="1"/>
            <a:r>
              <a:rPr lang="fr-FR" altLang="fr-FR" sz="3600" dirty="0" smtClean="0">
                <a:latin typeface="Tw Cen MT Condensed" pitchFamily="34" charset="0"/>
                <a:ea typeface="ＭＳ Ｐゴシック" pitchFamily="34" charset="-128"/>
              </a:rPr>
              <a:t>Les partenaires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6713" y="1222375"/>
            <a:ext cx="8320087" cy="5133975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>
                <a:solidFill>
                  <a:srgbClr val="76B41F"/>
                </a:solidFill>
              </a:rPr>
              <a:t>RMT bien-être animal et système d’élevage</a:t>
            </a:r>
          </a:p>
          <a:p>
            <a:pPr lvl="1">
              <a:defRPr/>
            </a:pPr>
            <a:r>
              <a:rPr lang="fr-FR" dirty="0" smtClean="0"/>
              <a:t>IFIP – IDELE – ITAVI</a:t>
            </a:r>
          </a:p>
          <a:p>
            <a:pPr lvl="1">
              <a:defRPr/>
            </a:pPr>
            <a:r>
              <a:rPr lang="fr-FR" dirty="0" smtClean="0"/>
              <a:t>CRA Bretagne – Pays de Loire</a:t>
            </a:r>
          </a:p>
          <a:p>
            <a:pPr lvl="1">
              <a:defRPr/>
            </a:pPr>
            <a:r>
              <a:rPr lang="fr-FR" dirty="0" smtClean="0"/>
              <a:t>INRA</a:t>
            </a:r>
          </a:p>
          <a:p>
            <a:pPr lvl="1">
              <a:defRPr/>
            </a:pPr>
            <a:r>
              <a:rPr lang="fr-FR" dirty="0" smtClean="0"/>
              <a:t>ONIRIS – AGROSUP Dijon – </a:t>
            </a:r>
            <a:r>
              <a:rPr lang="fr-FR" dirty="0" err="1" smtClean="0"/>
              <a:t>AgroParisTech</a:t>
            </a:r>
            <a:r>
              <a:rPr lang="fr-FR" dirty="0" smtClean="0"/>
              <a:t>-ISARA – ISA</a:t>
            </a:r>
          </a:p>
          <a:p>
            <a:pPr lvl="1">
              <a:defRPr/>
            </a:pPr>
            <a:r>
              <a:rPr lang="fr-FR" dirty="0" smtClean="0"/>
              <a:t>ANSES</a:t>
            </a:r>
          </a:p>
          <a:p>
            <a:pPr>
              <a:defRPr/>
            </a:pPr>
            <a:r>
              <a:rPr lang="fr-FR" dirty="0" smtClean="0">
                <a:solidFill>
                  <a:srgbClr val="76B41F"/>
                </a:solidFill>
              </a:rPr>
              <a:t>Université Rennes 1</a:t>
            </a:r>
          </a:p>
          <a:p>
            <a:pPr>
              <a:defRPr/>
            </a:pPr>
            <a:r>
              <a:rPr lang="fr-FR" dirty="0" smtClean="0">
                <a:solidFill>
                  <a:srgbClr val="76B41F"/>
                </a:solidFill>
              </a:rPr>
              <a:t>CCMSA</a:t>
            </a:r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5305530" y="6356350"/>
            <a:ext cx="338127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Les suites de ce projet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0870" y="1222375"/>
            <a:ext cx="8782260" cy="5133975"/>
          </a:xfrm>
        </p:spPr>
        <p:txBody>
          <a:bodyPr/>
          <a:lstStyle/>
          <a:p>
            <a:r>
              <a:rPr lang="fr-FR" dirty="0" smtClean="0"/>
              <a:t>Sur les démarches d’évaluation/gestion du BEA</a:t>
            </a:r>
          </a:p>
          <a:p>
            <a:pPr lvl="1"/>
            <a:r>
              <a:rPr lang="fr-FR" dirty="0" smtClean="0"/>
              <a:t>Bases données vis-à-vis des évolutions réglementaires</a:t>
            </a:r>
          </a:p>
          <a:p>
            <a:pPr lvl="1"/>
            <a:r>
              <a:rPr lang="fr-FR" dirty="0" smtClean="0"/>
              <a:t>Travaux sur l’évaluation coût / bénéfice de ces démarches</a:t>
            </a:r>
          </a:p>
          <a:p>
            <a:pPr lvl="1"/>
            <a:r>
              <a:rPr lang="fr-FR" dirty="0" smtClean="0"/>
              <a:t>Accompagnement lors de la rédaction des guides de protection animales et de gestion du risque en abattoir</a:t>
            </a:r>
          </a:p>
          <a:p>
            <a:r>
              <a:rPr lang="fr-FR" dirty="0" smtClean="0"/>
              <a:t>Sur la sensibilisation et la formation</a:t>
            </a:r>
          </a:p>
          <a:p>
            <a:pPr lvl="1"/>
            <a:r>
              <a:rPr lang="fr-FR" dirty="0" smtClean="0"/>
              <a:t>Via le RMT, sur les questions d’enseignement et de formation </a:t>
            </a:r>
          </a:p>
          <a:p>
            <a:r>
              <a:rPr lang="fr-FR" dirty="0" smtClean="0"/>
              <a:t>Sur la relation homme – animal</a:t>
            </a:r>
          </a:p>
          <a:p>
            <a:pPr lvl="1"/>
            <a:r>
              <a:rPr lang="fr-FR" dirty="0" smtClean="0"/>
              <a:t>Maintien du groupe de travail</a:t>
            </a:r>
          </a:p>
          <a:p>
            <a:pPr lvl="1"/>
            <a:r>
              <a:rPr lang="fr-FR" dirty="0" smtClean="0"/>
              <a:t>Dépôt de projets de recherche : améliorer la relation homme animal en intégrant les différentes composantes ( ergonomie, sociologie, éthologie et zootechnie)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4"/>
          <p:cNvSpPr>
            <a:spLocks noGrp="1"/>
          </p:cNvSpPr>
          <p:nvPr>
            <p:ph type="title"/>
          </p:nvPr>
        </p:nvSpPr>
        <p:spPr>
          <a:xfrm>
            <a:off x="366713" y="109501"/>
            <a:ext cx="8229600" cy="925512"/>
          </a:xfrm>
        </p:spPr>
        <p:txBody>
          <a:bodyPr/>
          <a:lstStyle/>
          <a:p>
            <a:pPr eaLnBrk="1" hangingPunct="1"/>
            <a:r>
              <a:rPr lang="fr-FR" altLang="fr-FR" sz="3600" dirty="0" smtClean="0">
                <a:latin typeface="Tw Cen MT Condensed" pitchFamily="34" charset="0"/>
                <a:ea typeface="ＭＳ Ｐゴシック" pitchFamily="34" charset="-128"/>
              </a:rPr>
              <a:t>1 : Bien-être animal : contexte 2010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66713" y="1584104"/>
            <a:ext cx="8526078" cy="3970558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Europe : prédominance de réglementations</a:t>
            </a:r>
          </a:p>
          <a:p>
            <a:pPr lvl="1">
              <a:defRPr/>
            </a:pPr>
            <a:r>
              <a:rPr lang="fr-FR" dirty="0" smtClean="0"/>
              <a:t>Directives : Pondeuse / Veau / Porc / Poulet de chair</a:t>
            </a:r>
          </a:p>
          <a:p>
            <a:pPr lvl="1">
              <a:defRPr/>
            </a:pPr>
            <a:r>
              <a:rPr lang="fr-FR" dirty="0" smtClean="0"/>
              <a:t>Règlement : Transport / Abattage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5305530" y="6356350"/>
            <a:ext cx="338127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374427" y="2211476"/>
            <a:ext cx="1518364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92D050"/>
                </a:solidFill>
              </a:rPr>
              <a:t>MOYENS</a:t>
            </a:r>
            <a:endParaRPr lang="fr-FR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4"/>
          <p:cNvSpPr>
            <a:spLocks noGrp="1"/>
          </p:cNvSpPr>
          <p:nvPr>
            <p:ph type="title"/>
          </p:nvPr>
        </p:nvSpPr>
        <p:spPr>
          <a:xfrm>
            <a:off x="366713" y="109501"/>
            <a:ext cx="8229600" cy="925512"/>
          </a:xfrm>
        </p:spPr>
        <p:txBody>
          <a:bodyPr/>
          <a:lstStyle/>
          <a:p>
            <a:pPr eaLnBrk="1" hangingPunct="1"/>
            <a:r>
              <a:rPr lang="fr-FR" altLang="fr-FR" sz="3600" dirty="0" smtClean="0">
                <a:latin typeface="Tw Cen MT Condensed" pitchFamily="34" charset="0"/>
                <a:ea typeface="ＭＳ Ｐゴシック" pitchFamily="34" charset="-128"/>
              </a:rPr>
              <a:t>1 : Bien-être animal : contexte 2010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66713" y="1584104"/>
            <a:ext cx="8526078" cy="3970558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Europe : prédominance de réglementations</a:t>
            </a:r>
          </a:p>
          <a:p>
            <a:pPr lvl="1">
              <a:defRPr/>
            </a:pPr>
            <a:r>
              <a:rPr lang="fr-FR" dirty="0" smtClean="0"/>
              <a:t>Directives : Pondeuse / Veau / Porc / Poulet de chair</a:t>
            </a:r>
          </a:p>
          <a:p>
            <a:pPr lvl="1">
              <a:defRPr/>
            </a:pPr>
            <a:r>
              <a:rPr lang="fr-FR" dirty="0" smtClean="0"/>
              <a:t>Règlement : Transport / Abattage</a:t>
            </a:r>
          </a:p>
          <a:p>
            <a:pPr>
              <a:defRPr/>
            </a:pPr>
            <a:r>
              <a:rPr lang="fr-FR" dirty="0" smtClean="0"/>
              <a:t>Plan d’action UE 2006-2010 / </a:t>
            </a:r>
            <a:r>
              <a:rPr lang="fr-FR" dirty="0" err="1" smtClean="0"/>
              <a:t>Welfare</a:t>
            </a:r>
            <a:r>
              <a:rPr lang="fr-FR" dirty="0" smtClean="0"/>
              <a:t> </a:t>
            </a:r>
            <a:r>
              <a:rPr lang="fr-FR" dirty="0" err="1" smtClean="0"/>
              <a:t>Quality</a:t>
            </a: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5305530" y="6356350"/>
            <a:ext cx="338127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7374427" y="2211476"/>
            <a:ext cx="1518364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92D050"/>
                </a:solidFill>
              </a:rPr>
              <a:t>MOYENS</a:t>
            </a:r>
            <a:endParaRPr lang="fr-FR" b="1" dirty="0">
              <a:solidFill>
                <a:srgbClr val="92D05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191133" y="3526971"/>
            <a:ext cx="1757661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92D050"/>
                </a:solidFill>
              </a:rPr>
              <a:t>RESULTAT</a:t>
            </a:r>
            <a:endParaRPr lang="fr-FR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4"/>
          <p:cNvSpPr>
            <a:spLocks noGrp="1"/>
          </p:cNvSpPr>
          <p:nvPr>
            <p:ph type="title"/>
          </p:nvPr>
        </p:nvSpPr>
        <p:spPr>
          <a:xfrm>
            <a:off x="366713" y="109501"/>
            <a:ext cx="8229600" cy="925512"/>
          </a:xfrm>
        </p:spPr>
        <p:txBody>
          <a:bodyPr/>
          <a:lstStyle/>
          <a:p>
            <a:pPr eaLnBrk="1" hangingPunct="1"/>
            <a:r>
              <a:rPr lang="fr-FR" altLang="fr-FR" sz="3600" dirty="0" smtClean="0">
                <a:latin typeface="Tw Cen MT Condensed" pitchFamily="34" charset="0"/>
                <a:ea typeface="ＭＳ Ｐゴシック" pitchFamily="34" charset="-128"/>
              </a:rPr>
              <a:t>1 : Bien-être animal : contexte 2010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66713" y="1584104"/>
            <a:ext cx="8526078" cy="3970558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Europe : prédominance de réglementations</a:t>
            </a:r>
          </a:p>
          <a:p>
            <a:pPr lvl="1">
              <a:defRPr/>
            </a:pPr>
            <a:r>
              <a:rPr lang="fr-FR" dirty="0" smtClean="0"/>
              <a:t>Directives : Pondeuse / Veau / Porc / Poulet de chair</a:t>
            </a:r>
          </a:p>
          <a:p>
            <a:pPr lvl="1">
              <a:defRPr/>
            </a:pPr>
            <a:r>
              <a:rPr lang="fr-FR" dirty="0" smtClean="0"/>
              <a:t>Règlement : Transport / Abattage</a:t>
            </a:r>
          </a:p>
          <a:p>
            <a:pPr>
              <a:defRPr/>
            </a:pPr>
            <a:r>
              <a:rPr lang="fr-FR" dirty="0" smtClean="0"/>
              <a:t>Plan d’action UE 2006-2010 / </a:t>
            </a:r>
            <a:r>
              <a:rPr lang="fr-FR" dirty="0" err="1" smtClean="0"/>
              <a:t>Welfare</a:t>
            </a:r>
            <a:r>
              <a:rPr lang="fr-FR" dirty="0" smtClean="0"/>
              <a:t> </a:t>
            </a:r>
            <a:r>
              <a:rPr lang="fr-FR" dirty="0" err="1" smtClean="0"/>
              <a:t>Quality</a:t>
            </a: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r>
              <a:rPr lang="fr-FR" dirty="0" smtClean="0"/>
              <a:t>D’autres approches</a:t>
            </a:r>
          </a:p>
          <a:p>
            <a:pPr lvl="1">
              <a:defRPr/>
            </a:pPr>
            <a:r>
              <a:rPr lang="fr-FR" dirty="0" smtClean="0"/>
              <a:t>Démarches commerciales / démarches de filières</a:t>
            </a:r>
          </a:p>
          <a:p>
            <a:pPr>
              <a:defRPr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>
          <a:xfrm>
            <a:off x="5305530" y="6356350"/>
            <a:ext cx="3381270" cy="365125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  <p:pic>
        <p:nvPicPr>
          <p:cNvPr id="5" name="Picture 9" descr="Label_Rou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3398" y="5203297"/>
            <a:ext cx="9794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mac dona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6580" y="5159640"/>
            <a:ext cx="8382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6" descr="http://www.markify.com/images/ctm/originals/00937728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5118" y="5160434"/>
            <a:ext cx="76041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8" descr="http://northumberlandeggs.co.uk/wp-content/uploads/2011/11/freedom_food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28595" y="5034228"/>
            <a:ext cx="118110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7374427" y="2211476"/>
            <a:ext cx="1518364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92D050"/>
                </a:solidFill>
              </a:rPr>
              <a:t>MOYENS</a:t>
            </a:r>
            <a:endParaRPr lang="fr-FR" b="1" dirty="0">
              <a:solidFill>
                <a:srgbClr val="92D05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191133" y="3526971"/>
            <a:ext cx="1757661" cy="46166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92D050"/>
                </a:solidFill>
              </a:rPr>
              <a:t>RESULTAT</a:t>
            </a:r>
            <a:endParaRPr lang="fr-FR" b="1" dirty="0">
              <a:solidFill>
                <a:srgbClr val="92D05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882744" y="5144986"/>
            <a:ext cx="2066050" cy="830997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92D050"/>
                </a:solidFill>
              </a:rPr>
              <a:t>MOYENS / RESULTATS</a:t>
            </a:r>
            <a:endParaRPr lang="fr-FR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7130" y="1436915"/>
            <a:ext cx="7962954" cy="2572377"/>
          </a:xfrm>
        </p:spPr>
        <p:txBody>
          <a:bodyPr/>
          <a:lstStyle/>
          <a:p>
            <a:r>
              <a:rPr lang="fr-FR" dirty="0" smtClean="0"/>
              <a:t>Une demande sociale croissante</a:t>
            </a:r>
          </a:p>
          <a:p>
            <a:pPr lvl="1"/>
            <a:r>
              <a:rPr lang="fr-FR" dirty="0" smtClean="0"/>
              <a:t>Eurobaromètres</a:t>
            </a:r>
          </a:p>
          <a:p>
            <a:pPr lvl="1"/>
            <a:r>
              <a:rPr lang="fr-FR" dirty="0" smtClean="0"/>
              <a:t>BEA : un des attributs de la qualité</a:t>
            </a:r>
          </a:p>
          <a:p>
            <a:pPr lvl="0"/>
            <a:r>
              <a:rPr lang="fr-FR" dirty="0" smtClean="0"/>
              <a:t>Des freins au niveau des filières</a:t>
            </a:r>
          </a:p>
          <a:p>
            <a:pPr lvl="1"/>
            <a:r>
              <a:rPr lang="fr-FR" dirty="0" smtClean="0"/>
              <a:t>Le BEA vu comme une contrainte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Méthodes d’évaluation du bien-être</a:t>
            </a: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50825" y="9151"/>
            <a:ext cx="7821613" cy="915298"/>
          </a:xfrm>
        </p:spPr>
        <p:txBody>
          <a:bodyPr/>
          <a:lstStyle/>
          <a:p>
            <a:r>
              <a:rPr lang="fr-FR" sz="3600" dirty="0" smtClean="0"/>
              <a:t>2 : Une situation contrastée</a:t>
            </a:r>
          </a:p>
        </p:txBody>
      </p:sp>
      <p:grpSp>
        <p:nvGrpSpPr>
          <p:cNvPr id="13" name="Groupe 12"/>
          <p:cNvGrpSpPr/>
          <p:nvPr/>
        </p:nvGrpSpPr>
        <p:grpSpPr>
          <a:xfrm>
            <a:off x="222856" y="3748035"/>
            <a:ext cx="4379303" cy="2429824"/>
            <a:chOff x="222856" y="3748035"/>
            <a:chExt cx="4379303" cy="2429824"/>
          </a:xfrm>
        </p:grpSpPr>
        <p:sp>
          <p:nvSpPr>
            <p:cNvPr id="11" name="Espace réservé du contenu 2"/>
            <p:cNvSpPr txBox="1">
              <a:spLocks/>
            </p:cNvSpPr>
            <p:nvPr/>
          </p:nvSpPr>
          <p:spPr bwMode="auto">
            <a:xfrm>
              <a:off x="222856" y="4176413"/>
              <a:ext cx="4379303" cy="2001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627063" marR="0" lvl="1" indent="-266700" algn="l" defTabSz="4572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9B141B"/>
                </a:buClr>
                <a:buSzPct val="50000"/>
                <a:buFontTx/>
                <a:buBlip>
                  <a:blip r:embed="rId2"/>
                </a:buBlip>
                <a:tabLst/>
                <a:defRPr/>
              </a:pPr>
              <a:r>
                <a:rPr kumimoji="0" lang="fr-FR" sz="23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+mn-lt"/>
                  <a:ea typeface="ＭＳ Ｐゴシック" charset="-128"/>
                  <a:cs typeface="+mn-cs"/>
                </a:rPr>
                <a:t>Acceptation variable au niveau des élevages</a:t>
              </a:r>
            </a:p>
            <a:p>
              <a:pPr marL="720725" marR="0" lvl="2" indent="-180975" algn="l" defTabSz="4572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76B41F"/>
                </a:buClr>
                <a:buSzPct val="50000"/>
                <a:buFontTx/>
                <a:buBlip>
                  <a:blip r:embed="rId3"/>
                </a:buBlip>
                <a:tabLst/>
                <a:defRPr/>
              </a:pPr>
              <a:r>
                <a:rPr kumimoji="0" lang="fr-FR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+mn-lt"/>
                  <a:ea typeface="ＭＳ Ｐゴシック" charset="-128"/>
                  <a:cs typeface="+mn-cs"/>
                </a:rPr>
                <a:t>Coût des mises au normes</a:t>
              </a:r>
            </a:p>
            <a:p>
              <a:pPr marL="720725" marR="0" lvl="2" indent="-180975" algn="l" defTabSz="4572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76B41F"/>
                </a:buClr>
                <a:buSzPct val="50000"/>
                <a:buFontTx/>
                <a:buBlip>
                  <a:blip r:embed="rId3"/>
                </a:buBlip>
                <a:tabLst/>
                <a:defRPr/>
              </a:pPr>
              <a:r>
                <a:rPr kumimoji="0" lang="fr-FR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+mn-lt"/>
                  <a:ea typeface="ＭＳ Ｐゴシック" charset="-128"/>
                  <a:cs typeface="+mn-cs"/>
                </a:rPr>
                <a:t>Remise en cause des pratiques des éleveurs</a:t>
              </a:r>
              <a:endParaRPr kumimoji="0" lang="fr-FR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endParaRPr>
            </a:p>
          </p:txBody>
        </p:sp>
        <p:sp>
          <p:nvSpPr>
            <p:cNvPr id="8" name="Flèche vers le bas 7"/>
            <p:cNvSpPr/>
            <p:nvPr/>
          </p:nvSpPr>
          <p:spPr>
            <a:xfrm>
              <a:off x="2280976" y="3748035"/>
              <a:ext cx="361740" cy="428378"/>
            </a:xfrm>
            <a:prstGeom prst="downArrow">
              <a:avLst/>
            </a:prstGeom>
            <a:solidFill>
              <a:srgbClr val="9B141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4595416" y="3748035"/>
            <a:ext cx="4379303" cy="2431504"/>
            <a:chOff x="4595416" y="3748035"/>
            <a:chExt cx="4379303" cy="2431504"/>
          </a:xfrm>
        </p:grpSpPr>
        <p:sp>
          <p:nvSpPr>
            <p:cNvPr id="12" name="Espace réservé du contenu 2"/>
            <p:cNvSpPr txBox="1">
              <a:spLocks/>
            </p:cNvSpPr>
            <p:nvPr/>
          </p:nvSpPr>
          <p:spPr bwMode="auto">
            <a:xfrm>
              <a:off x="4595416" y="4178093"/>
              <a:ext cx="4379303" cy="2001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627063" marR="0" lvl="1" indent="-266700" algn="l" defTabSz="4572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9B141B"/>
                </a:buClr>
                <a:buSzPct val="50000"/>
                <a:buFontTx/>
                <a:buBlip>
                  <a:blip r:embed="rId2"/>
                </a:buBlip>
                <a:tabLst/>
                <a:defRPr/>
              </a:pPr>
              <a:r>
                <a:rPr kumimoji="0" lang="fr-FR" sz="23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+mn-lt"/>
                  <a:ea typeface="ＭＳ Ｐゴシック" charset="-128"/>
                  <a:cs typeface="+mn-cs"/>
                </a:rPr>
                <a:t>Méconnaissance des différentes approches du BEA</a:t>
              </a:r>
            </a:p>
          </p:txBody>
        </p:sp>
        <p:sp>
          <p:nvSpPr>
            <p:cNvPr id="9" name="Flèche vers le bas 8"/>
            <p:cNvSpPr/>
            <p:nvPr/>
          </p:nvSpPr>
          <p:spPr>
            <a:xfrm>
              <a:off x="6462765" y="3748035"/>
              <a:ext cx="361740" cy="428378"/>
            </a:xfrm>
            <a:prstGeom prst="downArrow">
              <a:avLst/>
            </a:prstGeom>
            <a:solidFill>
              <a:srgbClr val="9B141B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Objectifs du projet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67130" y="1222374"/>
            <a:ext cx="8319671" cy="4042961"/>
          </a:xfrm>
        </p:spPr>
        <p:txBody>
          <a:bodyPr/>
          <a:lstStyle/>
          <a:p>
            <a:r>
              <a:rPr lang="fr-FR" dirty="0" smtClean="0"/>
              <a:t>Accompagner les filières : donner des éléments pour construire / </a:t>
            </a:r>
            <a:r>
              <a:rPr lang="fr-FR" dirty="0" err="1" smtClean="0"/>
              <a:t>co</a:t>
            </a:r>
            <a:r>
              <a:rPr lang="fr-FR" dirty="0" smtClean="0"/>
              <a:t>-construire des outils de gestion / évaluation du BE adaptés</a:t>
            </a:r>
          </a:p>
          <a:p>
            <a:endParaRPr lang="fr-FR" dirty="0" smtClean="0"/>
          </a:p>
          <a:p>
            <a:r>
              <a:rPr lang="fr-FR" dirty="0" smtClean="0"/>
              <a:t>Faire évoluer la prise en compte du bien-être animal par les filières</a:t>
            </a:r>
          </a:p>
          <a:p>
            <a:pPr lvl="1"/>
            <a:r>
              <a:rPr lang="fr-FR" dirty="0" smtClean="0"/>
              <a:t>Repenser la problématique, en recentrant autour de la question de la relation homme/animal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Fonctionnement du projet (2010-2011)</a:t>
            </a:r>
            <a:endParaRPr lang="fr-FR" sz="36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Méthodes d’évaluation du bien-être</a:t>
            </a:r>
            <a:endParaRPr lang="fr-FR" dirty="0"/>
          </a:p>
        </p:txBody>
      </p:sp>
      <p:grpSp>
        <p:nvGrpSpPr>
          <p:cNvPr id="15" name="Groupe 14"/>
          <p:cNvGrpSpPr/>
          <p:nvPr/>
        </p:nvGrpSpPr>
        <p:grpSpPr>
          <a:xfrm>
            <a:off x="3098247" y="1460303"/>
            <a:ext cx="2652771" cy="3215715"/>
            <a:chOff x="3228871" y="1460303"/>
            <a:chExt cx="2652771" cy="3215715"/>
          </a:xfrm>
        </p:grpSpPr>
        <p:sp>
          <p:nvSpPr>
            <p:cNvPr id="6" name="Espace réservé du contenu 2"/>
            <p:cNvSpPr txBox="1">
              <a:spLocks/>
            </p:cNvSpPr>
            <p:nvPr/>
          </p:nvSpPr>
          <p:spPr bwMode="auto">
            <a:xfrm>
              <a:off x="3228871" y="1460303"/>
              <a:ext cx="2562329" cy="232463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defTabSz="180975">
                <a:spcBef>
                  <a:spcPct val="20000"/>
                </a:spcBef>
                <a:buSzPct val="50000"/>
              </a:pPr>
              <a:r>
                <a:rPr lang="fr-FR" sz="2000" dirty="0">
                  <a:solidFill>
                    <a:srgbClr val="76B41F"/>
                  </a:solidFill>
                  <a:latin typeface="Tw Cen MT"/>
                  <a:ea typeface="ＭＳ Ｐゴシック" charset="-128"/>
                  <a:cs typeface="Tw Cen MT"/>
                </a:rPr>
                <a:t>Perception de ces démarches par les opérateurs</a:t>
              </a:r>
            </a:p>
          </p:txBody>
        </p:sp>
        <p:sp>
          <p:nvSpPr>
            <p:cNvPr id="9" name="Espace réservé du contenu 2"/>
            <p:cNvSpPr txBox="1">
              <a:spLocks/>
            </p:cNvSpPr>
            <p:nvPr/>
          </p:nvSpPr>
          <p:spPr bwMode="auto">
            <a:xfrm>
              <a:off x="3228871" y="3717901"/>
              <a:ext cx="2652771" cy="958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ctr" defTabSz="180975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50000"/>
                <a:tabLst/>
                <a:defRPr/>
              </a:pPr>
              <a:r>
                <a:rPr lang="fr-FR" sz="23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ＭＳ Ｐゴシック" charset="-128"/>
                </a:rPr>
                <a:t>Synthèse bibliographique</a:t>
              </a:r>
            </a:p>
            <a:p>
              <a:pPr marR="0" lvl="0" algn="ctr" defTabSz="180975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50000"/>
                <a:tabLst/>
                <a:defRPr/>
              </a:pPr>
              <a:r>
                <a:rPr lang="fr-FR" sz="23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ＭＳ Ｐゴシック" charset="-128"/>
                </a:rPr>
                <a:t>Entretiens</a:t>
              </a:r>
            </a:p>
            <a:p>
              <a:pPr marR="0" lvl="0" algn="ctr" defTabSz="180975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50000"/>
                <a:tabLst/>
                <a:defRPr/>
              </a:pPr>
              <a:endPara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211008" y="1473643"/>
            <a:ext cx="2652771" cy="4574912"/>
            <a:chOff x="211008" y="1473643"/>
            <a:chExt cx="2652771" cy="4574912"/>
          </a:xfrm>
        </p:grpSpPr>
        <p:sp>
          <p:nvSpPr>
            <p:cNvPr id="5" name="Espace réservé du contenu 2"/>
            <p:cNvSpPr txBox="1">
              <a:spLocks/>
            </p:cNvSpPr>
            <p:nvPr/>
          </p:nvSpPr>
          <p:spPr bwMode="auto">
            <a:xfrm>
              <a:off x="211009" y="1473643"/>
              <a:ext cx="2522143" cy="223589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ctr" defTabSz="180975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50000"/>
                <a:tabLst/>
                <a:defRPr/>
              </a:pPr>
              <a:r>
                <a:rPr lang="fr-FR" sz="2000" dirty="0">
                  <a:solidFill>
                    <a:srgbClr val="76B41F"/>
                  </a:solidFill>
                  <a:latin typeface="Tw Cen MT"/>
                  <a:ea typeface="ＭＳ Ｐゴシック" charset="-128"/>
                  <a:cs typeface="Tw Cen MT"/>
                </a:rPr>
                <a:t>Information </a:t>
              </a:r>
              <a:r>
                <a:rPr lang="fr-FR" sz="2000" dirty="0" smtClean="0">
                  <a:solidFill>
                    <a:srgbClr val="76B41F"/>
                  </a:solidFill>
                  <a:latin typeface="Tw Cen MT"/>
                  <a:ea typeface="ＭＳ Ｐゴシック" charset="-128"/>
                  <a:cs typeface="Tw Cen MT"/>
                </a:rPr>
                <a:t>des filières : 	présentation </a:t>
              </a:r>
              <a:r>
                <a:rPr lang="fr-FR" sz="2000" dirty="0">
                  <a:solidFill>
                    <a:srgbClr val="76B41F"/>
                  </a:solidFill>
                  <a:latin typeface="Tw Cen MT"/>
                  <a:ea typeface="ＭＳ Ｐゴシック" charset="-128"/>
                  <a:cs typeface="Tw Cen MT"/>
                </a:rPr>
                <a:t>des </a:t>
              </a:r>
              <a:r>
                <a:rPr lang="fr-FR" sz="2000" dirty="0" smtClean="0">
                  <a:solidFill>
                    <a:srgbClr val="76B41F"/>
                  </a:solidFill>
                  <a:latin typeface="Tw Cen MT"/>
                  <a:ea typeface="ＭＳ Ｐゴシック" charset="-128"/>
                  <a:cs typeface="Tw Cen MT"/>
                </a:rPr>
                <a:t>démarches d’évaluation/gestion du BE</a:t>
              </a:r>
              <a:endParaRPr lang="fr-FR" sz="2000" dirty="0">
                <a:solidFill>
                  <a:srgbClr val="76B41F"/>
                </a:solidFill>
                <a:latin typeface="Tw Cen MT"/>
                <a:ea typeface="ＭＳ Ｐゴシック" charset="-128"/>
                <a:cs typeface="Tw Cen MT"/>
              </a:endParaRPr>
            </a:p>
          </p:txBody>
        </p:sp>
        <p:sp>
          <p:nvSpPr>
            <p:cNvPr id="8" name="Espace réservé du contenu 2"/>
            <p:cNvSpPr txBox="1">
              <a:spLocks/>
            </p:cNvSpPr>
            <p:nvPr/>
          </p:nvSpPr>
          <p:spPr bwMode="auto">
            <a:xfrm>
              <a:off x="211008" y="3717901"/>
              <a:ext cx="2652771" cy="1386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ctr" defTabSz="180975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50000"/>
                <a:tabLst/>
                <a:defRPr/>
              </a:pPr>
              <a:r>
                <a:rPr lang="fr-FR" sz="23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ＭＳ Ｐゴシック" charset="-128"/>
                </a:rPr>
                <a:t>Fiches descriptives</a:t>
              </a:r>
            </a:p>
            <a:p>
              <a:pPr marR="0" lvl="0" algn="ctr" defTabSz="180975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50000"/>
                <a:tabLst/>
                <a:defRPr/>
              </a:pPr>
              <a:r>
                <a:rPr lang="fr-FR" sz="2300" dirty="0" smtClean="0">
                  <a:solidFill>
                    <a:srgbClr val="FF0000"/>
                  </a:solidFill>
                  <a:latin typeface="+mn-lt"/>
                  <a:ea typeface="ＭＳ Ｐゴシック" charset="-128"/>
                </a:rPr>
                <a:t>Séminaire</a:t>
              </a:r>
            </a:p>
            <a:p>
              <a:pPr marR="0" lvl="0" algn="ctr" defTabSz="180975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50000"/>
                <a:tabLst/>
                <a:defRPr/>
              </a:pPr>
              <a:r>
                <a:rPr lang="fr-FR" sz="23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ＭＳ Ｐゴシック" charset="-128"/>
                </a:rPr>
                <a:t>Analyse</a:t>
              </a:r>
            </a:p>
            <a:p>
              <a:pPr marR="0" lvl="0" algn="ctr" defTabSz="180975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Pct val="50000"/>
                <a:tabLst/>
                <a:defRPr/>
              </a:pPr>
              <a:endParaRPr lang="fr-FR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ＭＳ Ｐゴシック" charset="-128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874199" y="5586890"/>
              <a:ext cx="1330814" cy="4616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Informer</a:t>
              </a:r>
              <a:endParaRPr lang="fr-FR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4441371" y="1473643"/>
            <a:ext cx="4471515" cy="4574919"/>
            <a:chOff x="4441371" y="1473643"/>
            <a:chExt cx="4471515" cy="4574919"/>
          </a:xfrm>
        </p:grpSpPr>
        <p:grpSp>
          <p:nvGrpSpPr>
            <p:cNvPr id="16" name="Groupe 15"/>
            <p:cNvGrpSpPr/>
            <p:nvPr/>
          </p:nvGrpSpPr>
          <p:grpSpPr>
            <a:xfrm>
              <a:off x="5831391" y="1473643"/>
              <a:ext cx="3081495" cy="3194007"/>
              <a:chOff x="5791199" y="1473643"/>
              <a:chExt cx="3081495" cy="3194007"/>
            </a:xfrm>
          </p:grpSpPr>
          <p:sp>
            <p:nvSpPr>
              <p:cNvPr id="7" name="Espace réservé du contenu 2"/>
              <p:cNvSpPr txBox="1">
                <a:spLocks/>
              </p:cNvSpPr>
              <p:nvPr/>
            </p:nvSpPr>
            <p:spPr bwMode="auto">
              <a:xfrm>
                <a:off x="5791199" y="1473643"/>
                <a:ext cx="3081495" cy="231129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R="0" lvl="0" algn="ctr" defTabSz="180975" eaLnBrk="1" latinLnBrk="0" hangingPunct="1">
                  <a:lnSpc>
                    <a:spcPct val="100000"/>
                  </a:lnSpc>
                  <a:spcBef>
                    <a:spcPct val="20000"/>
                  </a:spcBef>
                  <a:buClrTx/>
                  <a:buSzPct val="50000"/>
                  <a:tabLst/>
                  <a:defRPr/>
                </a:pPr>
                <a:r>
                  <a:rPr lang="fr-FR" sz="2000" dirty="0" smtClean="0">
                    <a:solidFill>
                      <a:srgbClr val="76B41F"/>
                    </a:solidFill>
                    <a:latin typeface="Tw Cen MT"/>
                    <a:ea typeface="ＭＳ Ｐゴシック" charset="-128"/>
                    <a:cs typeface="Tw Cen MT"/>
                  </a:rPr>
                  <a:t>Réflexion : comment faire évoluer la prise en compte du BEA par les opérateurs ? </a:t>
                </a:r>
                <a:br>
                  <a:rPr lang="fr-FR" sz="2000" dirty="0" smtClean="0">
                    <a:solidFill>
                      <a:srgbClr val="76B41F"/>
                    </a:solidFill>
                    <a:latin typeface="Tw Cen MT"/>
                    <a:ea typeface="ＭＳ Ｐゴシック" charset="-128"/>
                    <a:cs typeface="Tw Cen MT"/>
                  </a:rPr>
                </a:br>
                <a:r>
                  <a:rPr lang="fr-FR" sz="2000" dirty="0" smtClean="0">
                    <a:solidFill>
                      <a:srgbClr val="76B41F"/>
                    </a:solidFill>
                    <a:latin typeface="Tw Cen MT"/>
                    <a:ea typeface="ＭＳ Ｐゴシック" charset="-128"/>
                    <a:cs typeface="Tw Cen MT"/>
                  </a:rPr>
                  <a:t>La relation </a:t>
                </a:r>
                <a:r>
                  <a:rPr lang="fr-FR" sz="2000" dirty="0">
                    <a:solidFill>
                      <a:srgbClr val="76B41F"/>
                    </a:solidFill>
                    <a:latin typeface="Tw Cen MT"/>
                    <a:ea typeface="ＭＳ Ｐゴシック" charset="-128"/>
                    <a:cs typeface="Tw Cen MT"/>
                  </a:rPr>
                  <a:t>homme animal </a:t>
                </a:r>
                <a:r>
                  <a:rPr lang="fr-FR" sz="2000" dirty="0" smtClean="0">
                    <a:solidFill>
                      <a:srgbClr val="76B41F"/>
                    </a:solidFill>
                    <a:latin typeface="Tw Cen MT"/>
                    <a:ea typeface="ＭＳ Ｐゴシック" charset="-128"/>
                    <a:cs typeface="Tw Cen MT"/>
                  </a:rPr>
                  <a:t>comme clé d’entrée</a:t>
                </a:r>
                <a:endParaRPr lang="fr-FR" sz="2000" dirty="0">
                  <a:solidFill>
                    <a:srgbClr val="76B41F"/>
                  </a:solidFill>
                  <a:latin typeface="Tw Cen MT"/>
                  <a:ea typeface="ＭＳ Ｐゴシック" charset="-128"/>
                  <a:cs typeface="Tw Cen MT"/>
                </a:endParaRPr>
              </a:p>
            </p:txBody>
          </p:sp>
          <p:sp>
            <p:nvSpPr>
              <p:cNvPr id="10" name="Espace réservé du contenu 2"/>
              <p:cNvSpPr txBox="1">
                <a:spLocks/>
              </p:cNvSpPr>
              <p:nvPr/>
            </p:nvSpPr>
            <p:spPr bwMode="auto">
              <a:xfrm>
                <a:off x="6219923" y="3709533"/>
                <a:ext cx="2652771" cy="9581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R="0" lvl="0" algn="ctr" defTabSz="180975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Pct val="50000"/>
                  <a:tabLst/>
                  <a:defRPr/>
                </a:pPr>
                <a:r>
                  <a:rPr lang="fr-FR" sz="23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ＭＳ Ｐゴシック" charset="-128"/>
                  </a:rPr>
                  <a:t>Synthèse bibliographique</a:t>
                </a:r>
              </a:p>
              <a:p>
                <a:pPr marR="0" lvl="0" algn="ctr" defTabSz="180975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Pct val="50000"/>
                  <a:tabLst/>
                  <a:defRPr/>
                </a:pPr>
                <a:endParaRPr lang="fr-FR" sz="23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ＭＳ Ｐゴシック" charset="-128"/>
                </a:endParaRPr>
              </a:p>
            </p:txBody>
          </p:sp>
        </p:grpSp>
        <p:grpSp>
          <p:nvGrpSpPr>
            <p:cNvPr id="17" name="Groupe 16"/>
            <p:cNvGrpSpPr/>
            <p:nvPr/>
          </p:nvGrpSpPr>
          <p:grpSpPr>
            <a:xfrm>
              <a:off x="4441371" y="4931666"/>
              <a:ext cx="3286477" cy="1116896"/>
              <a:chOff x="4441371" y="4931666"/>
              <a:chExt cx="3286477" cy="1116896"/>
            </a:xfrm>
          </p:grpSpPr>
          <p:sp>
            <p:nvSpPr>
              <p:cNvPr id="12" name="ZoneTexte 11"/>
              <p:cNvSpPr txBox="1"/>
              <p:nvPr/>
            </p:nvSpPr>
            <p:spPr>
              <a:xfrm>
                <a:off x="4441371" y="5586897"/>
                <a:ext cx="3286477" cy="46166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Faciliter l’appropriation</a:t>
                </a:r>
                <a:endParaRPr lang="fr-FR" dirty="0"/>
              </a:p>
            </p:txBody>
          </p:sp>
          <p:sp>
            <p:nvSpPr>
              <p:cNvPr id="13" name="ZoneTexte 12"/>
              <p:cNvSpPr txBox="1"/>
              <p:nvPr/>
            </p:nvSpPr>
            <p:spPr>
              <a:xfrm>
                <a:off x="4829157" y="4931666"/>
                <a:ext cx="2781531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300" dirty="0" smtClean="0">
                    <a:solidFill>
                      <a:srgbClr val="FF0000"/>
                    </a:solidFill>
                    <a:latin typeface="+mn-lt"/>
                    <a:ea typeface="ＭＳ Ｐゴシック" charset="-128"/>
                  </a:rPr>
                  <a:t>Séminaire d’échanges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 smtClean="0"/>
              <a:t>La perception des acteurs vis-à-vis des outils d’évaluation du bien-être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synthèse bibliographique</a:t>
            </a:r>
          </a:p>
          <a:p>
            <a:r>
              <a:rPr lang="fr-FR" dirty="0" smtClean="0"/>
              <a:t>18 entretiens auprès de 6 catégories d’acteurs</a:t>
            </a:r>
          </a:p>
          <a:p>
            <a:pPr lvl="1"/>
            <a:r>
              <a:rPr lang="fr-FR" dirty="0" smtClean="0"/>
              <a:t>Vétérinaires conseil / contrôleurs DDPP / auditeurs démarches qualité / responsables transport / </a:t>
            </a:r>
            <a:r>
              <a:rPr lang="fr-FR" dirty="0" err="1" smtClean="0"/>
              <a:t>resp</a:t>
            </a:r>
            <a:r>
              <a:rPr lang="fr-FR" dirty="0" smtClean="0"/>
              <a:t>. qualité abattoir/ </a:t>
            </a:r>
            <a:r>
              <a:rPr lang="fr-FR" dirty="0" err="1" smtClean="0"/>
              <a:t>resp</a:t>
            </a:r>
            <a:r>
              <a:rPr lang="fr-FR" dirty="0" smtClean="0"/>
              <a:t>. qualité groupes industriels</a:t>
            </a:r>
          </a:p>
          <a:p>
            <a:r>
              <a:rPr lang="fr-FR" dirty="0" smtClean="0"/>
              <a:t>4 profils définis par rapport :</a:t>
            </a:r>
          </a:p>
          <a:p>
            <a:pPr lvl="1"/>
            <a:r>
              <a:rPr lang="fr-FR" dirty="0" smtClean="0"/>
              <a:t>À l’approche du BEA</a:t>
            </a:r>
          </a:p>
          <a:p>
            <a:pPr lvl="1"/>
            <a:r>
              <a:rPr lang="fr-FR" dirty="0" smtClean="0"/>
              <a:t>À la mise en œuvre d’une évaluation</a:t>
            </a:r>
          </a:p>
          <a:p>
            <a:pPr lvl="1"/>
            <a:r>
              <a:rPr lang="fr-FR" dirty="0" smtClean="0"/>
              <a:t>Aux critères d’évaluation utilisés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Méthodes d’évaluation du bien-être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Masque casdar 2014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Masque casdar 2014</Template>
  <TotalTime>583</TotalTime>
  <Words>977</Words>
  <Application>Microsoft Office PowerPoint</Application>
  <PresentationFormat>Affichage à l'écran (4:3)</PresentationFormat>
  <Paragraphs>185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PPT Masque casdar 2014</vt:lpstr>
      <vt:lpstr>Méthodes d’évaluation du bien-être animal en élevage, pendant le transport et à l’abattoir</vt:lpstr>
      <vt:lpstr>Les partenaires</vt:lpstr>
      <vt:lpstr>1 : Bien-être animal : contexte 2010</vt:lpstr>
      <vt:lpstr>1 : Bien-être animal : contexte 2010</vt:lpstr>
      <vt:lpstr>1 : Bien-être animal : contexte 2010</vt:lpstr>
      <vt:lpstr>2 : Une situation contrastée</vt:lpstr>
      <vt:lpstr>Objectifs du projet</vt:lpstr>
      <vt:lpstr>Fonctionnement du projet (2010-2011)</vt:lpstr>
      <vt:lpstr>La perception des acteurs vis-à-vis des outils d’évaluation du bien-être</vt:lpstr>
      <vt:lpstr>Quatre profils</vt:lpstr>
      <vt:lpstr>Propositions pour la mise en place d’outils autour du bien-être</vt:lpstr>
      <vt:lpstr>Informer sur les outils  d’évaluation / gestion du BE</vt:lpstr>
      <vt:lpstr>Pour chaque fiche</vt:lpstr>
      <vt:lpstr>Information des acteurs des filières</vt:lpstr>
      <vt:lpstr>Quels outils pour quels besoins ?</vt:lpstr>
      <vt:lpstr>Faire évoluer la prise en compte du BEA par les opérateurs</vt:lpstr>
      <vt:lpstr>Faire évoluer la prise en compte du BEA par les opérateurs</vt:lpstr>
      <vt:lpstr>Facteurs d’influence de la relation homme - animal</vt:lpstr>
      <vt:lpstr>La valorisation des résultats</vt:lpstr>
      <vt:lpstr>Les suites de ce projet</vt:lpstr>
      <vt:lpstr>Merci de votre attention</vt:lpstr>
    </vt:vector>
  </TitlesOfParts>
  <Company>IFIP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Méthodes d’évaluation du bien-être animal en élevage, pendant le transport et à l’abattoir</dc:title>
  <dc:creator>VC</dc:creator>
  <cp:lastModifiedBy>VC</cp:lastModifiedBy>
  <cp:revision>65</cp:revision>
  <dcterms:created xsi:type="dcterms:W3CDTF">2014-03-04T08:47:16Z</dcterms:created>
  <dcterms:modified xsi:type="dcterms:W3CDTF">2014-03-07T10:27:08Z</dcterms:modified>
</cp:coreProperties>
</file>