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</p:sldMasterIdLst>
  <p:notesMasterIdLst>
    <p:notesMasterId r:id="rId22"/>
  </p:notesMasterIdLst>
  <p:handoutMasterIdLst>
    <p:handoutMasterId r:id="rId23"/>
  </p:handoutMasterIdLst>
  <p:sldIdLst>
    <p:sldId id="29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91" r:id="rId13"/>
    <p:sldId id="284" r:id="rId14"/>
    <p:sldId id="285" r:id="rId15"/>
    <p:sldId id="286" r:id="rId16"/>
    <p:sldId id="283" r:id="rId17"/>
    <p:sldId id="290" r:id="rId18"/>
    <p:sldId id="287" r:id="rId19"/>
    <p:sldId id="288" r:id="rId20"/>
    <p:sldId id="293" r:id="rId2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41F"/>
    <a:srgbClr val="FFFF66"/>
    <a:srgbClr val="9B141B"/>
    <a:srgbClr val="CC9900"/>
    <a:srgbClr val="ACC800"/>
    <a:srgbClr val="B6EB85"/>
    <a:srgbClr val="B6EB54"/>
    <a:srgbClr val="AC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2" autoAdjust="0"/>
  </p:normalViewPr>
  <p:slideViewPr>
    <p:cSldViewPr snapToGrid="0" snapToObjects="1"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72D23-8A2D-4DDB-B3A5-B79298771ED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42AE0E2-E904-4A5C-BDD6-53BC9305486F}">
      <dgm:prSet phldrT="[Texte]"/>
      <dgm:spPr/>
      <dgm:t>
        <a:bodyPr/>
        <a:lstStyle/>
        <a:p>
          <a:r>
            <a:rPr lang="fr-FR" b="1" dirty="0" smtClean="0">
              <a:solidFill>
                <a:srgbClr val="00B050"/>
              </a:solidFill>
            </a:rPr>
            <a:t>CP 1</a:t>
          </a:r>
          <a:endParaRPr lang="fr-FR" b="1" dirty="0">
            <a:solidFill>
              <a:srgbClr val="00B050"/>
            </a:solidFill>
          </a:endParaRPr>
        </a:p>
      </dgm:t>
    </dgm:pt>
    <dgm:pt modelId="{DD8D9244-CCFC-4A8F-9F85-3B7E50CEC79D}" type="parTrans" cxnId="{60E24970-F293-4C67-9A62-E2D73C44B90A}">
      <dgm:prSet/>
      <dgm:spPr/>
      <dgm:t>
        <a:bodyPr/>
        <a:lstStyle/>
        <a:p>
          <a:endParaRPr lang="fr-FR" b="1"/>
        </a:p>
      </dgm:t>
    </dgm:pt>
    <dgm:pt modelId="{05BDB204-EF33-45E0-A2BA-45B933306327}" type="sibTrans" cxnId="{60E24970-F293-4C67-9A62-E2D73C44B90A}">
      <dgm:prSet/>
      <dgm:spPr/>
      <dgm:t>
        <a:bodyPr/>
        <a:lstStyle/>
        <a:p>
          <a:endParaRPr lang="fr-FR" b="1"/>
        </a:p>
      </dgm:t>
    </dgm:pt>
    <dgm:pt modelId="{AE0C8397-D0AB-453B-83B3-AF590E131479}">
      <dgm:prSet phldrT="[Texte]"/>
      <dgm:spPr/>
      <dgm:t>
        <a:bodyPr/>
        <a:lstStyle/>
        <a:p>
          <a:r>
            <a:rPr lang="fr-FR" b="1" dirty="0" smtClean="0">
              <a:solidFill>
                <a:srgbClr val="00B050"/>
              </a:solidFill>
            </a:rPr>
            <a:t>CP 2</a:t>
          </a:r>
          <a:endParaRPr lang="fr-FR" b="1" dirty="0">
            <a:solidFill>
              <a:srgbClr val="00B050"/>
            </a:solidFill>
          </a:endParaRPr>
        </a:p>
      </dgm:t>
    </dgm:pt>
    <dgm:pt modelId="{16A586AD-4473-420B-8B8F-A493B17F85A7}" type="parTrans" cxnId="{DE767E08-7569-4F0C-91D8-C30DCFFFC697}">
      <dgm:prSet/>
      <dgm:spPr/>
      <dgm:t>
        <a:bodyPr/>
        <a:lstStyle/>
        <a:p>
          <a:endParaRPr lang="fr-FR" b="1"/>
        </a:p>
      </dgm:t>
    </dgm:pt>
    <dgm:pt modelId="{CEDBCC91-9F5E-4871-AB15-5936EBDAE728}" type="sibTrans" cxnId="{DE767E08-7569-4F0C-91D8-C30DCFFFC697}">
      <dgm:prSet/>
      <dgm:spPr/>
      <dgm:t>
        <a:bodyPr/>
        <a:lstStyle/>
        <a:p>
          <a:endParaRPr lang="fr-FR" b="1"/>
        </a:p>
      </dgm:t>
    </dgm:pt>
    <dgm:pt modelId="{DED01A34-1D8B-4E3E-9411-2A0F35C30691}">
      <dgm:prSet phldrT="[Texte]"/>
      <dgm:spPr/>
      <dgm:t>
        <a:bodyPr/>
        <a:lstStyle/>
        <a:p>
          <a:r>
            <a:rPr lang="fr-FR" b="1" dirty="0" smtClean="0">
              <a:solidFill>
                <a:srgbClr val="00B050"/>
              </a:solidFill>
            </a:rPr>
            <a:t>CP 3</a:t>
          </a:r>
          <a:endParaRPr lang="fr-FR" b="1" dirty="0">
            <a:solidFill>
              <a:srgbClr val="00B050"/>
            </a:solidFill>
          </a:endParaRPr>
        </a:p>
      </dgm:t>
    </dgm:pt>
    <dgm:pt modelId="{9D9841EF-6C7A-4A79-B2FA-1AA5EDA5F779}" type="parTrans" cxnId="{B37FD741-D2CF-4D1C-AAD6-23A8AD8225F3}">
      <dgm:prSet/>
      <dgm:spPr/>
      <dgm:t>
        <a:bodyPr/>
        <a:lstStyle/>
        <a:p>
          <a:endParaRPr lang="fr-FR" b="1"/>
        </a:p>
      </dgm:t>
    </dgm:pt>
    <dgm:pt modelId="{82129586-9FD0-47A6-ADCB-95CF4EAB102E}" type="sibTrans" cxnId="{B37FD741-D2CF-4D1C-AAD6-23A8AD8225F3}">
      <dgm:prSet/>
      <dgm:spPr/>
      <dgm:t>
        <a:bodyPr/>
        <a:lstStyle/>
        <a:p>
          <a:endParaRPr lang="fr-FR" b="1"/>
        </a:p>
      </dgm:t>
    </dgm:pt>
    <dgm:pt modelId="{8B129BCC-1E1B-446D-990D-62DB0EB424D2}">
      <dgm:prSet phldrT="[Texte]"/>
      <dgm:spPr/>
      <dgm:t>
        <a:bodyPr/>
        <a:lstStyle/>
        <a:p>
          <a:r>
            <a:rPr lang="fr-FR" b="1" dirty="0" smtClean="0">
              <a:solidFill>
                <a:srgbClr val="00B050"/>
              </a:solidFill>
            </a:rPr>
            <a:t>CP 4</a:t>
          </a:r>
          <a:endParaRPr lang="fr-FR" b="1" dirty="0">
            <a:solidFill>
              <a:srgbClr val="00B050"/>
            </a:solidFill>
          </a:endParaRPr>
        </a:p>
      </dgm:t>
    </dgm:pt>
    <dgm:pt modelId="{73AB927C-5DC5-4414-9D21-D9D7AD958DE1}" type="parTrans" cxnId="{689254CE-F6F8-4F20-9E2E-5553CDDEC8DD}">
      <dgm:prSet/>
      <dgm:spPr/>
      <dgm:t>
        <a:bodyPr/>
        <a:lstStyle/>
        <a:p>
          <a:endParaRPr lang="fr-FR" b="1"/>
        </a:p>
      </dgm:t>
    </dgm:pt>
    <dgm:pt modelId="{48601261-D2D9-4D47-A8B7-5E9D34D3B899}" type="sibTrans" cxnId="{689254CE-F6F8-4F20-9E2E-5553CDDEC8DD}">
      <dgm:prSet/>
      <dgm:spPr/>
      <dgm:t>
        <a:bodyPr/>
        <a:lstStyle/>
        <a:p>
          <a:endParaRPr lang="fr-FR" b="1"/>
        </a:p>
      </dgm:t>
    </dgm:pt>
    <dgm:pt modelId="{5D1BD2E1-11A4-44FE-81A1-45101468A23A}">
      <dgm:prSet phldrT="[Texte]"/>
      <dgm:spPr/>
      <dgm:t>
        <a:bodyPr/>
        <a:lstStyle/>
        <a:p>
          <a:r>
            <a:rPr lang="fr-FR" b="1" dirty="0" smtClean="0">
              <a:solidFill>
                <a:srgbClr val="00B050"/>
              </a:solidFill>
            </a:rPr>
            <a:t>CP…</a:t>
          </a:r>
          <a:endParaRPr lang="fr-FR" b="1" dirty="0">
            <a:solidFill>
              <a:srgbClr val="00B050"/>
            </a:solidFill>
          </a:endParaRPr>
        </a:p>
      </dgm:t>
    </dgm:pt>
    <dgm:pt modelId="{E49B8B4F-AD1F-4284-80DE-7608F0FB4262}" type="parTrans" cxnId="{3434A06F-5949-4276-AC86-76BD37B629DF}">
      <dgm:prSet/>
      <dgm:spPr/>
      <dgm:t>
        <a:bodyPr/>
        <a:lstStyle/>
        <a:p>
          <a:endParaRPr lang="fr-FR" b="1"/>
        </a:p>
      </dgm:t>
    </dgm:pt>
    <dgm:pt modelId="{110AABA6-0C52-4345-AD61-23B6EF3A828B}" type="sibTrans" cxnId="{3434A06F-5949-4276-AC86-76BD37B629DF}">
      <dgm:prSet/>
      <dgm:spPr/>
      <dgm:t>
        <a:bodyPr/>
        <a:lstStyle/>
        <a:p>
          <a:endParaRPr lang="fr-FR" b="1"/>
        </a:p>
      </dgm:t>
    </dgm:pt>
    <dgm:pt modelId="{46D16480-B30F-40AA-9F54-A444E5EA9106}" type="pres">
      <dgm:prSet presAssocID="{32B72D23-8A2D-4DDB-B3A5-B79298771E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88F45D9-E96C-46B5-B78B-50A7B55A121C}" type="pres">
      <dgm:prSet presAssocID="{542AE0E2-E904-4A5C-BDD6-53BC9305486F}" presName="dummy" presStyleCnt="0"/>
      <dgm:spPr/>
    </dgm:pt>
    <dgm:pt modelId="{C00901D4-5284-4ECB-A907-349C72EE3E1A}" type="pres">
      <dgm:prSet presAssocID="{542AE0E2-E904-4A5C-BDD6-53BC9305486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43A2A5-767F-475D-994D-3DB5889D787E}" type="pres">
      <dgm:prSet presAssocID="{05BDB204-EF33-45E0-A2BA-45B933306327}" presName="sibTrans" presStyleLbl="node1" presStyleIdx="0" presStyleCnt="5" custScaleX="91854" custScaleY="87185"/>
      <dgm:spPr/>
      <dgm:t>
        <a:bodyPr/>
        <a:lstStyle/>
        <a:p>
          <a:endParaRPr lang="fr-FR"/>
        </a:p>
      </dgm:t>
    </dgm:pt>
    <dgm:pt modelId="{18B9D7BA-B234-4F18-B7E7-DE3F7DA14BCF}" type="pres">
      <dgm:prSet presAssocID="{AE0C8397-D0AB-453B-83B3-AF590E131479}" presName="dummy" presStyleCnt="0"/>
      <dgm:spPr/>
    </dgm:pt>
    <dgm:pt modelId="{9831A622-5864-4D89-AC93-BFB77D9E14D7}" type="pres">
      <dgm:prSet presAssocID="{AE0C8397-D0AB-453B-83B3-AF590E13147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346523-395E-41DC-8BA1-F2DD6ADC778F}" type="pres">
      <dgm:prSet presAssocID="{CEDBCC91-9F5E-4871-AB15-5936EBDAE728}" presName="sibTrans" presStyleLbl="node1" presStyleIdx="1" presStyleCnt="5"/>
      <dgm:spPr/>
      <dgm:t>
        <a:bodyPr/>
        <a:lstStyle/>
        <a:p>
          <a:endParaRPr lang="fr-FR"/>
        </a:p>
      </dgm:t>
    </dgm:pt>
    <dgm:pt modelId="{D4297365-6D3B-4DF9-A783-5DCC849915EA}" type="pres">
      <dgm:prSet presAssocID="{DED01A34-1D8B-4E3E-9411-2A0F35C30691}" presName="dummy" presStyleCnt="0"/>
      <dgm:spPr/>
    </dgm:pt>
    <dgm:pt modelId="{48D98E16-C775-4E9C-9B73-56A1E7A8AA76}" type="pres">
      <dgm:prSet presAssocID="{DED01A34-1D8B-4E3E-9411-2A0F35C3069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06D47C-73DB-4C27-81BB-78A1CD52463E}" type="pres">
      <dgm:prSet presAssocID="{82129586-9FD0-47A6-ADCB-95CF4EAB102E}" presName="sibTrans" presStyleLbl="node1" presStyleIdx="2" presStyleCnt="5" custScaleX="97267" custScaleY="101617" custLinFactNeighborX="-3042" custRadScaleRad="28222" custRadScaleInc="-2147483648"/>
      <dgm:spPr/>
      <dgm:t>
        <a:bodyPr/>
        <a:lstStyle/>
        <a:p>
          <a:endParaRPr lang="fr-FR"/>
        </a:p>
      </dgm:t>
    </dgm:pt>
    <dgm:pt modelId="{5A936CB9-2F3C-4A38-A814-24454FDFEC64}" type="pres">
      <dgm:prSet presAssocID="{8B129BCC-1E1B-446D-990D-62DB0EB424D2}" presName="dummy" presStyleCnt="0"/>
      <dgm:spPr/>
    </dgm:pt>
    <dgm:pt modelId="{431202E4-13DE-45D5-83DC-432F41D50F42}" type="pres">
      <dgm:prSet presAssocID="{8B129BCC-1E1B-446D-990D-62DB0EB424D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BD5E4D-286A-46A8-B058-DADCFF9BB15B}" type="pres">
      <dgm:prSet presAssocID="{48601261-D2D9-4D47-A8B7-5E9D34D3B899}" presName="sibTrans" presStyleLbl="node1" presStyleIdx="3" presStyleCnt="5"/>
      <dgm:spPr/>
      <dgm:t>
        <a:bodyPr/>
        <a:lstStyle/>
        <a:p>
          <a:endParaRPr lang="fr-FR"/>
        </a:p>
      </dgm:t>
    </dgm:pt>
    <dgm:pt modelId="{9540409D-5A76-4B48-AB00-78A330A65E75}" type="pres">
      <dgm:prSet presAssocID="{5D1BD2E1-11A4-44FE-81A1-45101468A23A}" presName="dummy" presStyleCnt="0"/>
      <dgm:spPr/>
    </dgm:pt>
    <dgm:pt modelId="{E3953481-EF6D-4F8A-9A50-26D26A2A551F}" type="pres">
      <dgm:prSet presAssocID="{5D1BD2E1-11A4-44FE-81A1-45101468A23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672E44-35B4-4626-8390-D213DE2A9561}" type="pres">
      <dgm:prSet presAssocID="{110AABA6-0C52-4345-AD61-23B6EF3A828B}" presName="sibTrans" presStyleLbl="node1" presStyleIdx="4" presStyleCnt="5" custScaleX="80031" custScaleY="94391"/>
      <dgm:spPr/>
      <dgm:t>
        <a:bodyPr/>
        <a:lstStyle/>
        <a:p>
          <a:endParaRPr lang="fr-FR"/>
        </a:p>
      </dgm:t>
    </dgm:pt>
  </dgm:ptLst>
  <dgm:cxnLst>
    <dgm:cxn modelId="{DE767E08-7569-4F0C-91D8-C30DCFFFC697}" srcId="{32B72D23-8A2D-4DDB-B3A5-B79298771ED0}" destId="{AE0C8397-D0AB-453B-83B3-AF590E131479}" srcOrd="1" destOrd="0" parTransId="{16A586AD-4473-420B-8B8F-A493B17F85A7}" sibTransId="{CEDBCC91-9F5E-4871-AB15-5936EBDAE728}"/>
    <dgm:cxn modelId="{B37FD741-D2CF-4D1C-AAD6-23A8AD8225F3}" srcId="{32B72D23-8A2D-4DDB-B3A5-B79298771ED0}" destId="{DED01A34-1D8B-4E3E-9411-2A0F35C30691}" srcOrd="2" destOrd="0" parTransId="{9D9841EF-6C7A-4A79-B2FA-1AA5EDA5F779}" sibTransId="{82129586-9FD0-47A6-ADCB-95CF4EAB102E}"/>
    <dgm:cxn modelId="{4B5123DB-5ECB-4250-AAFB-F0E0B20DDBF1}" type="presOf" srcId="{DED01A34-1D8B-4E3E-9411-2A0F35C30691}" destId="{48D98E16-C775-4E9C-9B73-56A1E7A8AA76}" srcOrd="0" destOrd="0" presId="urn:microsoft.com/office/officeart/2005/8/layout/cycle1"/>
    <dgm:cxn modelId="{689254CE-F6F8-4F20-9E2E-5553CDDEC8DD}" srcId="{32B72D23-8A2D-4DDB-B3A5-B79298771ED0}" destId="{8B129BCC-1E1B-446D-990D-62DB0EB424D2}" srcOrd="3" destOrd="0" parTransId="{73AB927C-5DC5-4414-9D21-D9D7AD958DE1}" sibTransId="{48601261-D2D9-4D47-A8B7-5E9D34D3B899}"/>
    <dgm:cxn modelId="{4A524B7E-851D-44AC-9B5F-6E5B35C69354}" type="presOf" srcId="{542AE0E2-E904-4A5C-BDD6-53BC9305486F}" destId="{C00901D4-5284-4ECB-A907-349C72EE3E1A}" srcOrd="0" destOrd="0" presId="urn:microsoft.com/office/officeart/2005/8/layout/cycle1"/>
    <dgm:cxn modelId="{3434A06F-5949-4276-AC86-76BD37B629DF}" srcId="{32B72D23-8A2D-4DDB-B3A5-B79298771ED0}" destId="{5D1BD2E1-11A4-44FE-81A1-45101468A23A}" srcOrd="4" destOrd="0" parTransId="{E49B8B4F-AD1F-4284-80DE-7608F0FB4262}" sibTransId="{110AABA6-0C52-4345-AD61-23B6EF3A828B}"/>
    <dgm:cxn modelId="{E8306549-23A5-4DEE-A5BE-EAEDD082085E}" type="presOf" srcId="{AE0C8397-D0AB-453B-83B3-AF590E131479}" destId="{9831A622-5864-4D89-AC93-BFB77D9E14D7}" srcOrd="0" destOrd="0" presId="urn:microsoft.com/office/officeart/2005/8/layout/cycle1"/>
    <dgm:cxn modelId="{C9684D47-4362-4BB0-851A-DE071AA2A375}" type="presOf" srcId="{8B129BCC-1E1B-446D-990D-62DB0EB424D2}" destId="{431202E4-13DE-45D5-83DC-432F41D50F42}" srcOrd="0" destOrd="0" presId="urn:microsoft.com/office/officeart/2005/8/layout/cycle1"/>
    <dgm:cxn modelId="{60E24970-F293-4C67-9A62-E2D73C44B90A}" srcId="{32B72D23-8A2D-4DDB-B3A5-B79298771ED0}" destId="{542AE0E2-E904-4A5C-BDD6-53BC9305486F}" srcOrd="0" destOrd="0" parTransId="{DD8D9244-CCFC-4A8F-9F85-3B7E50CEC79D}" sibTransId="{05BDB204-EF33-45E0-A2BA-45B933306327}"/>
    <dgm:cxn modelId="{D94F591A-AAC3-484F-9E29-6D0BD52EB877}" type="presOf" srcId="{82129586-9FD0-47A6-ADCB-95CF4EAB102E}" destId="{5706D47C-73DB-4C27-81BB-78A1CD52463E}" srcOrd="0" destOrd="0" presId="urn:microsoft.com/office/officeart/2005/8/layout/cycle1"/>
    <dgm:cxn modelId="{4A8F8D43-A642-41CA-8D65-BE83AA8962C5}" type="presOf" srcId="{48601261-D2D9-4D47-A8B7-5E9D34D3B899}" destId="{19BD5E4D-286A-46A8-B058-DADCFF9BB15B}" srcOrd="0" destOrd="0" presId="urn:microsoft.com/office/officeart/2005/8/layout/cycle1"/>
    <dgm:cxn modelId="{9CDE24F6-3396-4AEC-B2F7-45B2D9F9B044}" type="presOf" srcId="{110AABA6-0C52-4345-AD61-23B6EF3A828B}" destId="{CF672E44-35B4-4626-8390-D213DE2A9561}" srcOrd="0" destOrd="0" presId="urn:microsoft.com/office/officeart/2005/8/layout/cycle1"/>
    <dgm:cxn modelId="{B32D41A4-AE17-4C29-A4E1-DBB2F9172375}" type="presOf" srcId="{32B72D23-8A2D-4DDB-B3A5-B79298771ED0}" destId="{46D16480-B30F-40AA-9F54-A444E5EA9106}" srcOrd="0" destOrd="0" presId="urn:microsoft.com/office/officeart/2005/8/layout/cycle1"/>
    <dgm:cxn modelId="{89DC9243-6E8F-452E-B4EA-06A8A1900500}" type="presOf" srcId="{CEDBCC91-9F5E-4871-AB15-5936EBDAE728}" destId="{76346523-395E-41DC-8BA1-F2DD6ADC778F}" srcOrd="0" destOrd="0" presId="urn:microsoft.com/office/officeart/2005/8/layout/cycle1"/>
    <dgm:cxn modelId="{864F382A-521C-4D8D-813C-DAD8AE934C92}" type="presOf" srcId="{05BDB204-EF33-45E0-A2BA-45B933306327}" destId="{9C43A2A5-767F-475D-994D-3DB5889D787E}" srcOrd="0" destOrd="0" presId="urn:microsoft.com/office/officeart/2005/8/layout/cycle1"/>
    <dgm:cxn modelId="{43A90957-BCA1-4A57-8ED5-3EB1C97004F3}" type="presOf" srcId="{5D1BD2E1-11A4-44FE-81A1-45101468A23A}" destId="{E3953481-EF6D-4F8A-9A50-26D26A2A551F}" srcOrd="0" destOrd="0" presId="urn:microsoft.com/office/officeart/2005/8/layout/cycle1"/>
    <dgm:cxn modelId="{4190B039-6CE0-4746-8CFA-6721A1302B51}" type="presParOf" srcId="{46D16480-B30F-40AA-9F54-A444E5EA9106}" destId="{388F45D9-E96C-46B5-B78B-50A7B55A121C}" srcOrd="0" destOrd="0" presId="urn:microsoft.com/office/officeart/2005/8/layout/cycle1"/>
    <dgm:cxn modelId="{152BB464-DA95-406A-9B66-837B0454D017}" type="presParOf" srcId="{46D16480-B30F-40AA-9F54-A444E5EA9106}" destId="{C00901D4-5284-4ECB-A907-349C72EE3E1A}" srcOrd="1" destOrd="0" presId="urn:microsoft.com/office/officeart/2005/8/layout/cycle1"/>
    <dgm:cxn modelId="{495C27C5-3417-4927-B2D8-141E58298474}" type="presParOf" srcId="{46D16480-B30F-40AA-9F54-A444E5EA9106}" destId="{9C43A2A5-767F-475D-994D-3DB5889D787E}" srcOrd="2" destOrd="0" presId="urn:microsoft.com/office/officeart/2005/8/layout/cycle1"/>
    <dgm:cxn modelId="{1B7E078A-EA7F-4DE5-8BB4-E1EF3FF13DD4}" type="presParOf" srcId="{46D16480-B30F-40AA-9F54-A444E5EA9106}" destId="{18B9D7BA-B234-4F18-B7E7-DE3F7DA14BCF}" srcOrd="3" destOrd="0" presId="urn:microsoft.com/office/officeart/2005/8/layout/cycle1"/>
    <dgm:cxn modelId="{98E9AB47-9B5B-4FCA-B0EC-93FC85998DE8}" type="presParOf" srcId="{46D16480-B30F-40AA-9F54-A444E5EA9106}" destId="{9831A622-5864-4D89-AC93-BFB77D9E14D7}" srcOrd="4" destOrd="0" presId="urn:microsoft.com/office/officeart/2005/8/layout/cycle1"/>
    <dgm:cxn modelId="{DD9ACFAA-53B0-4EA4-956F-F78CC161A2D6}" type="presParOf" srcId="{46D16480-B30F-40AA-9F54-A444E5EA9106}" destId="{76346523-395E-41DC-8BA1-F2DD6ADC778F}" srcOrd="5" destOrd="0" presId="urn:microsoft.com/office/officeart/2005/8/layout/cycle1"/>
    <dgm:cxn modelId="{541238D7-7050-4C89-B82F-13B0D26AD9A8}" type="presParOf" srcId="{46D16480-B30F-40AA-9F54-A444E5EA9106}" destId="{D4297365-6D3B-4DF9-A783-5DCC849915EA}" srcOrd="6" destOrd="0" presId="urn:microsoft.com/office/officeart/2005/8/layout/cycle1"/>
    <dgm:cxn modelId="{7FA55695-73C2-4DEA-A7B0-A6EAB0615B86}" type="presParOf" srcId="{46D16480-B30F-40AA-9F54-A444E5EA9106}" destId="{48D98E16-C775-4E9C-9B73-56A1E7A8AA76}" srcOrd="7" destOrd="0" presId="urn:microsoft.com/office/officeart/2005/8/layout/cycle1"/>
    <dgm:cxn modelId="{8A41A806-E4D0-422D-BCA4-F22010898474}" type="presParOf" srcId="{46D16480-B30F-40AA-9F54-A444E5EA9106}" destId="{5706D47C-73DB-4C27-81BB-78A1CD52463E}" srcOrd="8" destOrd="0" presId="urn:microsoft.com/office/officeart/2005/8/layout/cycle1"/>
    <dgm:cxn modelId="{EFFE720E-24FB-42A2-BE4A-12571FCE67F6}" type="presParOf" srcId="{46D16480-B30F-40AA-9F54-A444E5EA9106}" destId="{5A936CB9-2F3C-4A38-A814-24454FDFEC64}" srcOrd="9" destOrd="0" presId="urn:microsoft.com/office/officeart/2005/8/layout/cycle1"/>
    <dgm:cxn modelId="{EB8FD3BC-D5F5-4F33-8974-75494526E2FE}" type="presParOf" srcId="{46D16480-B30F-40AA-9F54-A444E5EA9106}" destId="{431202E4-13DE-45D5-83DC-432F41D50F42}" srcOrd="10" destOrd="0" presId="urn:microsoft.com/office/officeart/2005/8/layout/cycle1"/>
    <dgm:cxn modelId="{6D01A640-FCC8-4CED-84BF-0F70B6D8AF44}" type="presParOf" srcId="{46D16480-B30F-40AA-9F54-A444E5EA9106}" destId="{19BD5E4D-286A-46A8-B058-DADCFF9BB15B}" srcOrd="11" destOrd="0" presId="urn:microsoft.com/office/officeart/2005/8/layout/cycle1"/>
    <dgm:cxn modelId="{6D024709-9BCB-4CB0-BC0F-ED7F3673D9F8}" type="presParOf" srcId="{46D16480-B30F-40AA-9F54-A444E5EA9106}" destId="{9540409D-5A76-4B48-AB00-78A330A65E75}" srcOrd="12" destOrd="0" presId="urn:microsoft.com/office/officeart/2005/8/layout/cycle1"/>
    <dgm:cxn modelId="{6EAFAA09-1CC2-4808-A27C-917A8FC10D57}" type="presParOf" srcId="{46D16480-B30F-40AA-9F54-A444E5EA9106}" destId="{E3953481-EF6D-4F8A-9A50-26D26A2A551F}" srcOrd="13" destOrd="0" presId="urn:microsoft.com/office/officeart/2005/8/layout/cycle1"/>
    <dgm:cxn modelId="{BEF02A5A-09C9-48E8-915F-40031D05C7F3}" type="presParOf" srcId="{46D16480-B30F-40AA-9F54-A444E5EA9106}" destId="{CF672E44-35B4-4626-8390-D213DE2A956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901D4-5284-4ECB-A907-349C72EE3E1A}">
      <dsp:nvSpPr>
        <dsp:cNvPr id="0" name=""/>
        <dsp:cNvSpPr/>
      </dsp:nvSpPr>
      <dsp:spPr>
        <a:xfrm>
          <a:off x="3085911" y="24210"/>
          <a:ext cx="799683" cy="79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>
              <a:solidFill>
                <a:srgbClr val="00B050"/>
              </a:solidFill>
            </a:rPr>
            <a:t>CP 1</a:t>
          </a:r>
          <a:endParaRPr lang="fr-FR" sz="3100" b="1" kern="1200" dirty="0">
            <a:solidFill>
              <a:srgbClr val="00B050"/>
            </a:solidFill>
          </a:endParaRPr>
        </a:p>
      </dsp:txBody>
      <dsp:txXfrm>
        <a:off x="3085911" y="24210"/>
        <a:ext cx="799683" cy="799683"/>
      </dsp:txXfrm>
    </dsp:sp>
    <dsp:sp modelId="{9C43A2A5-767F-475D-994D-3DB5889D787E}">
      <dsp:nvSpPr>
        <dsp:cNvPr id="0" name=""/>
        <dsp:cNvSpPr/>
      </dsp:nvSpPr>
      <dsp:spPr>
        <a:xfrm>
          <a:off x="1323480" y="193046"/>
          <a:ext cx="2758158" cy="2617959"/>
        </a:xfrm>
        <a:prstGeom prst="circularArrow">
          <a:avLst>
            <a:gd name="adj1" fmla="val 5193"/>
            <a:gd name="adj2" fmla="val 335403"/>
            <a:gd name="adj3" fmla="val 21295319"/>
            <a:gd name="adj4" fmla="val 1976441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1A622-5864-4D89-AC93-BFB77D9E14D7}">
      <dsp:nvSpPr>
        <dsp:cNvPr id="0" name=""/>
        <dsp:cNvSpPr/>
      </dsp:nvSpPr>
      <dsp:spPr>
        <a:xfrm>
          <a:off x="3569952" y="1513933"/>
          <a:ext cx="799683" cy="79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>
              <a:solidFill>
                <a:srgbClr val="00B050"/>
              </a:solidFill>
            </a:rPr>
            <a:t>CP 2</a:t>
          </a:r>
          <a:endParaRPr lang="fr-FR" sz="3100" b="1" kern="1200" dirty="0">
            <a:solidFill>
              <a:srgbClr val="00B050"/>
            </a:solidFill>
          </a:endParaRPr>
        </a:p>
      </dsp:txBody>
      <dsp:txXfrm>
        <a:off x="3569952" y="1513933"/>
        <a:ext cx="799683" cy="799683"/>
      </dsp:txXfrm>
    </dsp:sp>
    <dsp:sp modelId="{76346523-395E-41DC-8BA1-F2DD6ADC778F}">
      <dsp:nvSpPr>
        <dsp:cNvPr id="0" name=""/>
        <dsp:cNvSpPr/>
      </dsp:nvSpPr>
      <dsp:spPr>
        <a:xfrm>
          <a:off x="1201178" y="644"/>
          <a:ext cx="3002763" cy="3002763"/>
        </a:xfrm>
        <a:prstGeom prst="circularArrow">
          <a:avLst>
            <a:gd name="adj1" fmla="val 5193"/>
            <a:gd name="adj2" fmla="val 335403"/>
            <a:gd name="adj3" fmla="val 4016851"/>
            <a:gd name="adj4" fmla="val 225145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98E16-C775-4E9C-9B73-56A1E7A8AA76}">
      <dsp:nvSpPr>
        <dsp:cNvPr id="0" name=""/>
        <dsp:cNvSpPr/>
      </dsp:nvSpPr>
      <dsp:spPr>
        <a:xfrm>
          <a:off x="2302718" y="2434632"/>
          <a:ext cx="799683" cy="79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>
              <a:solidFill>
                <a:srgbClr val="00B050"/>
              </a:solidFill>
            </a:rPr>
            <a:t>CP 3</a:t>
          </a:r>
          <a:endParaRPr lang="fr-FR" sz="3100" b="1" kern="1200" dirty="0">
            <a:solidFill>
              <a:srgbClr val="00B050"/>
            </a:solidFill>
          </a:endParaRPr>
        </a:p>
      </dsp:txBody>
      <dsp:txXfrm>
        <a:off x="2302718" y="2434632"/>
        <a:ext cx="799683" cy="799683"/>
      </dsp:txXfrm>
    </dsp:sp>
    <dsp:sp modelId="{5706D47C-73DB-4C27-81BB-78A1CD52463E}">
      <dsp:nvSpPr>
        <dsp:cNvPr id="0" name=""/>
        <dsp:cNvSpPr/>
      </dsp:nvSpPr>
      <dsp:spPr>
        <a:xfrm>
          <a:off x="1150867" y="-23632"/>
          <a:ext cx="2920697" cy="3051317"/>
        </a:xfrm>
        <a:prstGeom prst="circularArrow">
          <a:avLst>
            <a:gd name="adj1" fmla="val 5193"/>
            <a:gd name="adj2" fmla="val 335403"/>
            <a:gd name="adj3" fmla="val 8213141"/>
            <a:gd name="adj4" fmla="val 644774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202E4-13DE-45D5-83DC-432F41D50F42}">
      <dsp:nvSpPr>
        <dsp:cNvPr id="0" name=""/>
        <dsp:cNvSpPr/>
      </dsp:nvSpPr>
      <dsp:spPr>
        <a:xfrm>
          <a:off x="1035484" y="1513933"/>
          <a:ext cx="799683" cy="79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>
              <a:solidFill>
                <a:srgbClr val="00B050"/>
              </a:solidFill>
            </a:rPr>
            <a:t>CP 4</a:t>
          </a:r>
          <a:endParaRPr lang="fr-FR" sz="3100" b="1" kern="1200" dirty="0">
            <a:solidFill>
              <a:srgbClr val="00B050"/>
            </a:solidFill>
          </a:endParaRPr>
        </a:p>
      </dsp:txBody>
      <dsp:txXfrm>
        <a:off x="1035484" y="1513933"/>
        <a:ext cx="799683" cy="799683"/>
      </dsp:txXfrm>
    </dsp:sp>
    <dsp:sp modelId="{19BD5E4D-286A-46A8-B058-DADCFF9BB15B}">
      <dsp:nvSpPr>
        <dsp:cNvPr id="0" name=""/>
        <dsp:cNvSpPr/>
      </dsp:nvSpPr>
      <dsp:spPr>
        <a:xfrm>
          <a:off x="1201178" y="644"/>
          <a:ext cx="3002763" cy="3002763"/>
        </a:xfrm>
        <a:prstGeom prst="circularArrow">
          <a:avLst>
            <a:gd name="adj1" fmla="val 5193"/>
            <a:gd name="adj2" fmla="val 335403"/>
            <a:gd name="adj3" fmla="val 12300178"/>
            <a:gd name="adj4" fmla="val 1076927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3481-EF6D-4F8A-9A50-26D26A2A551F}">
      <dsp:nvSpPr>
        <dsp:cNvPr id="0" name=""/>
        <dsp:cNvSpPr/>
      </dsp:nvSpPr>
      <dsp:spPr>
        <a:xfrm>
          <a:off x="1519524" y="24210"/>
          <a:ext cx="799683" cy="79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>
              <a:solidFill>
                <a:srgbClr val="00B050"/>
              </a:solidFill>
            </a:rPr>
            <a:t>CP…</a:t>
          </a:r>
          <a:endParaRPr lang="fr-FR" sz="3100" b="1" kern="1200" dirty="0">
            <a:solidFill>
              <a:srgbClr val="00B050"/>
            </a:solidFill>
          </a:endParaRPr>
        </a:p>
      </dsp:txBody>
      <dsp:txXfrm>
        <a:off x="1519524" y="24210"/>
        <a:ext cx="799683" cy="799683"/>
      </dsp:txXfrm>
    </dsp:sp>
    <dsp:sp modelId="{CF672E44-35B4-4626-8390-D213DE2A9561}">
      <dsp:nvSpPr>
        <dsp:cNvPr id="0" name=""/>
        <dsp:cNvSpPr/>
      </dsp:nvSpPr>
      <dsp:spPr>
        <a:xfrm>
          <a:off x="1500989" y="84856"/>
          <a:ext cx="2403141" cy="2834338"/>
        </a:xfrm>
        <a:prstGeom prst="circularArrow">
          <a:avLst>
            <a:gd name="adj1" fmla="val 5193"/>
            <a:gd name="adj2" fmla="val 335403"/>
            <a:gd name="adj3" fmla="val 16867833"/>
            <a:gd name="adj4" fmla="val 15196764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229927CA-E5B3-4A4C-AD64-BDC3B5996398}" type="datetime1">
              <a:rPr lang="fr-FR"/>
              <a:pPr/>
              <a:t>12/01/2018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8CB9372-F5E4-4CB4-82A7-B31E7E4C01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50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4412609-0B74-4A1C-A5D1-CE55A1A5288B}" type="datetime1">
              <a:rPr lang="fr-FR"/>
              <a:pPr/>
              <a:t>12/01/2018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C4C816BF-4FB1-4787-9B56-0E4EBE030CD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76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75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05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5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4" y="4415853"/>
            <a:ext cx="847124" cy="1086231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-76200" y="-18251"/>
            <a:ext cx="8456700" cy="4506601"/>
            <a:chOff x="-76200" y="-18251"/>
            <a:chExt cx="8456700" cy="4506601"/>
          </a:xfrm>
        </p:grpSpPr>
        <p:pic>
          <p:nvPicPr>
            <p:cNvPr id="8" name="Image 7" descr="bandeau_gis_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148" y="-18251"/>
              <a:ext cx="6819138" cy="2014961"/>
            </a:xfrm>
            <a:prstGeom prst="rect">
              <a:avLst/>
            </a:prstGeom>
          </p:spPr>
        </p:pic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-76200" y="919650"/>
              <a:ext cx="8456700" cy="3568700"/>
            </a:xfrm>
            <a:custGeom>
              <a:avLst/>
              <a:gdLst>
                <a:gd name="T0" fmla="*/ 0 w 5700"/>
                <a:gd name="T1" fmla="*/ 1018335093 h 2180"/>
                <a:gd name="T2" fmla="*/ 970495238 w 5700"/>
                <a:gd name="T3" fmla="*/ 862905112 h 2180"/>
                <a:gd name="T4" fmla="*/ 2147483647 w 5700"/>
                <a:gd name="T5" fmla="*/ 675317542 h 2180"/>
                <a:gd name="T6" fmla="*/ 2147483647 w 5700"/>
                <a:gd name="T7" fmla="*/ 589562336 h 2180"/>
                <a:gd name="T8" fmla="*/ 2147483647 w 5700"/>
                <a:gd name="T9" fmla="*/ 519887561 h 2180"/>
                <a:gd name="T10" fmla="*/ 2147483647 w 5700"/>
                <a:gd name="T11" fmla="*/ 482368738 h 2180"/>
                <a:gd name="T12" fmla="*/ 2147483647 w 5700"/>
                <a:gd name="T13" fmla="*/ 471649542 h 2180"/>
                <a:gd name="T14" fmla="*/ 2147483647 w 5700"/>
                <a:gd name="T15" fmla="*/ 466289943 h 2180"/>
                <a:gd name="T16" fmla="*/ 2147483647 w 5700"/>
                <a:gd name="T17" fmla="*/ 477009140 h 2180"/>
                <a:gd name="T18" fmla="*/ 2147483647 w 5700"/>
                <a:gd name="T19" fmla="*/ 503807130 h 2180"/>
                <a:gd name="T20" fmla="*/ 2147483647 w 5700"/>
                <a:gd name="T21" fmla="*/ 552045150 h 2180"/>
                <a:gd name="T22" fmla="*/ 2147483647 w 5700"/>
                <a:gd name="T23" fmla="*/ 616360327 h 2180"/>
                <a:gd name="T24" fmla="*/ 2147483647 w 5700"/>
                <a:gd name="T25" fmla="*/ 702115533 h 2180"/>
                <a:gd name="T26" fmla="*/ 2147483647 w 5700"/>
                <a:gd name="T27" fmla="*/ 809309131 h 2180"/>
                <a:gd name="T28" fmla="*/ 2147483647 w 5700"/>
                <a:gd name="T29" fmla="*/ 868264710 h 2180"/>
                <a:gd name="T30" fmla="*/ 2147483647 w 5700"/>
                <a:gd name="T31" fmla="*/ 1179124672 h 2180"/>
                <a:gd name="T32" fmla="*/ 2147483647 w 5700"/>
                <a:gd name="T33" fmla="*/ 1238080251 h 2180"/>
                <a:gd name="T34" fmla="*/ 2147483647 w 5700"/>
                <a:gd name="T35" fmla="*/ 1275599075 h 2180"/>
                <a:gd name="T36" fmla="*/ 2147483647 w 5700"/>
                <a:gd name="T37" fmla="*/ 1286318271 h 2180"/>
                <a:gd name="T38" fmla="*/ 2147483647 w 5700"/>
                <a:gd name="T39" fmla="*/ 1275599075 h 2180"/>
                <a:gd name="T40" fmla="*/ 2147483647 w 5700"/>
                <a:gd name="T41" fmla="*/ 1243441486 h 2180"/>
                <a:gd name="T42" fmla="*/ 2147483647 w 5700"/>
                <a:gd name="T43" fmla="*/ 1222001457 h 2180"/>
                <a:gd name="T44" fmla="*/ 2147483647 w 5700"/>
                <a:gd name="T45" fmla="*/ 1173765074 h 2180"/>
                <a:gd name="T46" fmla="*/ 2147483647 w 5700"/>
                <a:gd name="T47" fmla="*/ 1066571476 h 2180"/>
                <a:gd name="T48" fmla="*/ 2147483647 w 5700"/>
                <a:gd name="T49" fmla="*/ 884343504 h 2180"/>
                <a:gd name="T50" fmla="*/ 2147483647 w 5700"/>
                <a:gd name="T51" fmla="*/ 669957944 h 2180"/>
                <a:gd name="T52" fmla="*/ 2147483647 w 5700"/>
                <a:gd name="T53" fmla="*/ 348377149 h 2180"/>
                <a:gd name="T54" fmla="*/ 2147483647 w 5700"/>
                <a:gd name="T55" fmla="*/ 48236383 h 2180"/>
                <a:gd name="T56" fmla="*/ 2147483647 w 5700"/>
                <a:gd name="T57" fmla="*/ 2147483647 h 2180"/>
                <a:gd name="T58" fmla="*/ 2147483647 w 5700"/>
                <a:gd name="T59" fmla="*/ 2147483647 h 2180"/>
                <a:gd name="T60" fmla="*/ 2147483647 w 5700"/>
                <a:gd name="T61" fmla="*/ 2147483647 h 2180"/>
                <a:gd name="T62" fmla="*/ 2147483647 w 5700"/>
                <a:gd name="T63" fmla="*/ 2147483647 h 2180"/>
                <a:gd name="T64" fmla="*/ 2147483647 w 5700"/>
                <a:gd name="T65" fmla="*/ 2147483647 h 2180"/>
                <a:gd name="T66" fmla="*/ 2147483647 w 5700"/>
                <a:gd name="T67" fmla="*/ 2147483647 h 2180"/>
                <a:gd name="T68" fmla="*/ 2147483647 w 5700"/>
                <a:gd name="T69" fmla="*/ 2147483647 h 2180"/>
                <a:gd name="T70" fmla="*/ 2147483647 w 5700"/>
                <a:gd name="T71" fmla="*/ 2147483647 h 2180"/>
                <a:gd name="T72" fmla="*/ 2147483647 w 5700"/>
                <a:gd name="T73" fmla="*/ 2147483647 h 2180"/>
                <a:gd name="T74" fmla="*/ 2147483647 w 5700"/>
                <a:gd name="T75" fmla="*/ 2147483647 h 2180"/>
                <a:gd name="T76" fmla="*/ 2147483647 w 5700"/>
                <a:gd name="T77" fmla="*/ 2147483647 h 2180"/>
                <a:gd name="T78" fmla="*/ 2147483647 w 5700"/>
                <a:gd name="T79" fmla="*/ 2147483647 h 2180"/>
                <a:gd name="T80" fmla="*/ 2147483647 w 5700"/>
                <a:gd name="T81" fmla="*/ 2147483647 h 2180"/>
                <a:gd name="T82" fmla="*/ 2147483647 w 5700"/>
                <a:gd name="T83" fmla="*/ 2147483647 h 2180"/>
                <a:gd name="T84" fmla="*/ 2147483647 w 5700"/>
                <a:gd name="T85" fmla="*/ 2147483647 h 2180"/>
                <a:gd name="T86" fmla="*/ 2147483647 w 5700"/>
                <a:gd name="T87" fmla="*/ 2147483647 h 2180"/>
                <a:gd name="T88" fmla="*/ 2147483647 w 5700"/>
                <a:gd name="T89" fmla="*/ 2147483647 h 2180"/>
                <a:gd name="T90" fmla="*/ 2147483647 w 5700"/>
                <a:gd name="T91" fmla="*/ 2147483647 h 2180"/>
                <a:gd name="T92" fmla="*/ 2147483647 w 5700"/>
                <a:gd name="T93" fmla="*/ 2147483647 h 2180"/>
                <a:gd name="T94" fmla="*/ 2147483647 w 5700"/>
                <a:gd name="T95" fmla="*/ 2147483647 h 2180"/>
                <a:gd name="T96" fmla="*/ 2147483647 w 5700"/>
                <a:gd name="T97" fmla="*/ 2147483647 h 2180"/>
                <a:gd name="T98" fmla="*/ 2147483647 w 5700"/>
                <a:gd name="T99" fmla="*/ 2147483647 h 2180"/>
                <a:gd name="T100" fmla="*/ 2147483647 w 5700"/>
                <a:gd name="T101" fmla="*/ 2147483647 h 2180"/>
                <a:gd name="T102" fmla="*/ 2147483647 w 5700"/>
                <a:gd name="T103" fmla="*/ 2147483647 h 2180"/>
                <a:gd name="T104" fmla="*/ 2147483647 w 5700"/>
                <a:gd name="T105" fmla="*/ 2147483647 h 2180"/>
                <a:gd name="T106" fmla="*/ 2147483647 w 5700"/>
                <a:gd name="T107" fmla="*/ 2147483647 h 2180"/>
                <a:gd name="T108" fmla="*/ 2147483647 w 5700"/>
                <a:gd name="T109" fmla="*/ 2147483647 h 2180"/>
                <a:gd name="T110" fmla="*/ 1688982178 w 5700"/>
                <a:gd name="T111" fmla="*/ 2147483647 h 2180"/>
                <a:gd name="T112" fmla="*/ 798915364 w 5700"/>
                <a:gd name="T113" fmla="*/ 2147483647 h 2180"/>
                <a:gd name="T114" fmla="*/ 96513782 w 5700"/>
                <a:gd name="T115" fmla="*/ 2147483647 h 2180"/>
                <a:gd name="T116" fmla="*/ 0 w 5700"/>
                <a:gd name="T117" fmla="*/ 1018335093 h 2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0"/>
                <a:gd name="T178" fmla="*/ 0 h 2180"/>
                <a:gd name="T179" fmla="*/ 5700 w 5700"/>
                <a:gd name="T180" fmla="*/ 2180 h 2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0" h="2180">
                  <a:moveTo>
                    <a:pt x="0" y="380"/>
                  </a:moveTo>
                  <a:lnTo>
                    <a:pt x="0" y="380"/>
                  </a:lnTo>
                  <a:lnTo>
                    <a:pt x="174" y="352"/>
                  </a:lnTo>
                  <a:lnTo>
                    <a:pt x="362" y="322"/>
                  </a:lnTo>
                  <a:lnTo>
                    <a:pt x="594" y="288"/>
                  </a:lnTo>
                  <a:lnTo>
                    <a:pt x="848" y="252"/>
                  </a:lnTo>
                  <a:lnTo>
                    <a:pt x="980" y="236"/>
                  </a:lnTo>
                  <a:lnTo>
                    <a:pt x="1110" y="220"/>
                  </a:lnTo>
                  <a:lnTo>
                    <a:pt x="1236" y="206"/>
                  </a:lnTo>
                  <a:lnTo>
                    <a:pt x="1358" y="194"/>
                  </a:lnTo>
                  <a:lnTo>
                    <a:pt x="1472" y="186"/>
                  </a:lnTo>
                  <a:lnTo>
                    <a:pt x="1574" y="180"/>
                  </a:lnTo>
                  <a:lnTo>
                    <a:pt x="1682" y="176"/>
                  </a:lnTo>
                  <a:lnTo>
                    <a:pt x="1788" y="174"/>
                  </a:lnTo>
                  <a:lnTo>
                    <a:pt x="1888" y="174"/>
                  </a:lnTo>
                  <a:lnTo>
                    <a:pt x="1986" y="176"/>
                  </a:lnTo>
                  <a:lnTo>
                    <a:pt x="2082" y="178"/>
                  </a:lnTo>
                  <a:lnTo>
                    <a:pt x="2174" y="182"/>
                  </a:lnTo>
                  <a:lnTo>
                    <a:pt x="2266" y="188"/>
                  </a:lnTo>
                  <a:lnTo>
                    <a:pt x="2358" y="196"/>
                  </a:lnTo>
                  <a:lnTo>
                    <a:pt x="2448" y="206"/>
                  </a:lnTo>
                  <a:lnTo>
                    <a:pt x="2538" y="216"/>
                  </a:lnTo>
                  <a:lnTo>
                    <a:pt x="2630" y="230"/>
                  </a:lnTo>
                  <a:lnTo>
                    <a:pt x="2724" y="246"/>
                  </a:lnTo>
                  <a:lnTo>
                    <a:pt x="2818" y="262"/>
                  </a:lnTo>
                  <a:lnTo>
                    <a:pt x="2916" y="280"/>
                  </a:lnTo>
                  <a:lnTo>
                    <a:pt x="3016" y="302"/>
                  </a:lnTo>
                  <a:lnTo>
                    <a:pt x="3120" y="324"/>
                  </a:lnTo>
                  <a:lnTo>
                    <a:pt x="3490" y="410"/>
                  </a:lnTo>
                  <a:lnTo>
                    <a:pt x="3634" y="440"/>
                  </a:lnTo>
                  <a:lnTo>
                    <a:pt x="3698" y="452"/>
                  </a:lnTo>
                  <a:lnTo>
                    <a:pt x="3760" y="462"/>
                  </a:lnTo>
                  <a:lnTo>
                    <a:pt x="3820" y="470"/>
                  </a:lnTo>
                  <a:lnTo>
                    <a:pt x="3878" y="476"/>
                  </a:lnTo>
                  <a:lnTo>
                    <a:pt x="3936" y="480"/>
                  </a:lnTo>
                  <a:lnTo>
                    <a:pt x="3994" y="480"/>
                  </a:lnTo>
                  <a:lnTo>
                    <a:pt x="4054" y="480"/>
                  </a:lnTo>
                  <a:lnTo>
                    <a:pt x="4116" y="476"/>
                  </a:lnTo>
                  <a:lnTo>
                    <a:pt x="4182" y="472"/>
                  </a:lnTo>
                  <a:lnTo>
                    <a:pt x="4252" y="464"/>
                  </a:lnTo>
                  <a:lnTo>
                    <a:pt x="4300" y="456"/>
                  </a:lnTo>
                  <a:lnTo>
                    <a:pt x="4352" y="448"/>
                  </a:lnTo>
                  <a:lnTo>
                    <a:pt x="4404" y="438"/>
                  </a:lnTo>
                  <a:lnTo>
                    <a:pt x="4458" y="426"/>
                  </a:lnTo>
                  <a:lnTo>
                    <a:pt x="4572" y="398"/>
                  </a:lnTo>
                  <a:lnTo>
                    <a:pt x="4690" y="366"/>
                  </a:lnTo>
                  <a:lnTo>
                    <a:pt x="4810" y="330"/>
                  </a:lnTo>
                  <a:lnTo>
                    <a:pt x="4930" y="290"/>
                  </a:lnTo>
                  <a:lnTo>
                    <a:pt x="5048" y="250"/>
                  </a:lnTo>
                  <a:lnTo>
                    <a:pt x="5164" y="210"/>
                  </a:lnTo>
                  <a:lnTo>
                    <a:pt x="5374" y="130"/>
                  </a:lnTo>
                  <a:lnTo>
                    <a:pt x="5544" y="64"/>
                  </a:lnTo>
                  <a:lnTo>
                    <a:pt x="5658" y="18"/>
                  </a:lnTo>
                  <a:lnTo>
                    <a:pt x="5700" y="0"/>
                  </a:lnTo>
                  <a:lnTo>
                    <a:pt x="5670" y="1086"/>
                  </a:lnTo>
                  <a:lnTo>
                    <a:pt x="5630" y="1112"/>
                  </a:lnTo>
                  <a:lnTo>
                    <a:pt x="5584" y="1144"/>
                  </a:lnTo>
                  <a:lnTo>
                    <a:pt x="5518" y="1184"/>
                  </a:lnTo>
                  <a:lnTo>
                    <a:pt x="5438" y="1232"/>
                  </a:lnTo>
                  <a:lnTo>
                    <a:pt x="5342" y="1284"/>
                  </a:lnTo>
                  <a:lnTo>
                    <a:pt x="5232" y="1338"/>
                  </a:lnTo>
                  <a:lnTo>
                    <a:pt x="5172" y="1366"/>
                  </a:lnTo>
                  <a:lnTo>
                    <a:pt x="5108" y="1394"/>
                  </a:lnTo>
                  <a:lnTo>
                    <a:pt x="5042" y="1422"/>
                  </a:lnTo>
                  <a:lnTo>
                    <a:pt x="4972" y="1450"/>
                  </a:lnTo>
                  <a:lnTo>
                    <a:pt x="4900" y="1476"/>
                  </a:lnTo>
                  <a:lnTo>
                    <a:pt x="4826" y="1500"/>
                  </a:lnTo>
                  <a:lnTo>
                    <a:pt x="4748" y="1524"/>
                  </a:lnTo>
                  <a:lnTo>
                    <a:pt x="4670" y="1546"/>
                  </a:lnTo>
                  <a:lnTo>
                    <a:pt x="4588" y="1568"/>
                  </a:lnTo>
                  <a:lnTo>
                    <a:pt x="4504" y="1586"/>
                  </a:lnTo>
                  <a:lnTo>
                    <a:pt x="4418" y="1602"/>
                  </a:lnTo>
                  <a:lnTo>
                    <a:pt x="4330" y="1614"/>
                  </a:lnTo>
                  <a:lnTo>
                    <a:pt x="4242" y="1626"/>
                  </a:lnTo>
                  <a:lnTo>
                    <a:pt x="4150" y="1634"/>
                  </a:lnTo>
                  <a:lnTo>
                    <a:pt x="4058" y="1638"/>
                  </a:lnTo>
                  <a:lnTo>
                    <a:pt x="3964" y="1638"/>
                  </a:lnTo>
                  <a:lnTo>
                    <a:pt x="3868" y="1634"/>
                  </a:lnTo>
                  <a:lnTo>
                    <a:pt x="3772" y="1628"/>
                  </a:lnTo>
                  <a:lnTo>
                    <a:pt x="3642" y="1612"/>
                  </a:lnTo>
                  <a:lnTo>
                    <a:pt x="3512" y="1596"/>
                  </a:lnTo>
                  <a:lnTo>
                    <a:pt x="3256" y="1562"/>
                  </a:lnTo>
                  <a:lnTo>
                    <a:pt x="3004" y="1528"/>
                  </a:lnTo>
                  <a:lnTo>
                    <a:pt x="2878" y="1514"/>
                  </a:lnTo>
                  <a:lnTo>
                    <a:pt x="2752" y="1502"/>
                  </a:lnTo>
                  <a:lnTo>
                    <a:pt x="2626" y="1494"/>
                  </a:lnTo>
                  <a:lnTo>
                    <a:pt x="2498" y="1488"/>
                  </a:lnTo>
                  <a:lnTo>
                    <a:pt x="2434" y="1488"/>
                  </a:lnTo>
                  <a:lnTo>
                    <a:pt x="2370" y="1488"/>
                  </a:lnTo>
                  <a:lnTo>
                    <a:pt x="2306" y="1490"/>
                  </a:lnTo>
                  <a:lnTo>
                    <a:pt x="2240" y="1492"/>
                  </a:lnTo>
                  <a:lnTo>
                    <a:pt x="2176" y="1496"/>
                  </a:lnTo>
                  <a:lnTo>
                    <a:pt x="2110" y="1502"/>
                  </a:lnTo>
                  <a:lnTo>
                    <a:pt x="2044" y="1510"/>
                  </a:lnTo>
                  <a:lnTo>
                    <a:pt x="1976" y="1520"/>
                  </a:lnTo>
                  <a:lnTo>
                    <a:pt x="1908" y="1532"/>
                  </a:lnTo>
                  <a:lnTo>
                    <a:pt x="1840" y="1544"/>
                  </a:lnTo>
                  <a:lnTo>
                    <a:pt x="1772" y="1560"/>
                  </a:lnTo>
                  <a:lnTo>
                    <a:pt x="1702" y="1576"/>
                  </a:lnTo>
                  <a:lnTo>
                    <a:pt x="1532" y="1624"/>
                  </a:lnTo>
                  <a:lnTo>
                    <a:pt x="1366" y="1672"/>
                  </a:lnTo>
                  <a:lnTo>
                    <a:pt x="1204" y="1722"/>
                  </a:lnTo>
                  <a:lnTo>
                    <a:pt x="1050" y="1772"/>
                  </a:lnTo>
                  <a:lnTo>
                    <a:pt x="902" y="1824"/>
                  </a:lnTo>
                  <a:lnTo>
                    <a:pt x="762" y="1874"/>
                  </a:lnTo>
                  <a:lnTo>
                    <a:pt x="630" y="1922"/>
                  </a:lnTo>
                  <a:lnTo>
                    <a:pt x="508" y="1970"/>
                  </a:lnTo>
                  <a:lnTo>
                    <a:pt x="298" y="2054"/>
                  </a:lnTo>
                  <a:lnTo>
                    <a:pt x="138" y="2120"/>
                  </a:lnTo>
                  <a:lnTo>
                    <a:pt x="36" y="2164"/>
                  </a:lnTo>
                  <a:lnTo>
                    <a:pt x="0" y="21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800" dirty="0" smtClean="0">
                  <a:latin typeface="Calibri" pitchFamily="-106" charset="0"/>
                </a:rPr>
                <a:t> </a:t>
              </a:r>
              <a:endParaRPr lang="fr-FR" sz="1800" dirty="0">
                <a:latin typeface="Calibri" pitchFamily="-106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20562930">
              <a:off x="6253181" y="1532891"/>
              <a:ext cx="1524000" cy="215900"/>
            </a:xfrm>
            <a:custGeom>
              <a:avLst/>
              <a:gdLst>
                <a:gd name="T0" fmla="*/ 282 w 960"/>
                <a:gd name="T1" fmla="*/ 56 h 136"/>
                <a:gd name="T2" fmla="*/ 282 w 960"/>
                <a:gd name="T3" fmla="*/ 56 h 136"/>
                <a:gd name="T4" fmla="*/ 344 w 960"/>
                <a:gd name="T5" fmla="*/ 58 h 136"/>
                <a:gd name="T6" fmla="*/ 406 w 960"/>
                <a:gd name="T7" fmla="*/ 58 h 136"/>
                <a:gd name="T8" fmla="*/ 466 w 960"/>
                <a:gd name="T9" fmla="*/ 58 h 136"/>
                <a:gd name="T10" fmla="*/ 528 w 960"/>
                <a:gd name="T11" fmla="*/ 56 h 136"/>
                <a:gd name="T12" fmla="*/ 586 w 960"/>
                <a:gd name="T13" fmla="*/ 52 h 136"/>
                <a:gd name="T14" fmla="*/ 642 w 960"/>
                <a:gd name="T15" fmla="*/ 48 h 136"/>
                <a:gd name="T16" fmla="*/ 744 w 960"/>
                <a:gd name="T17" fmla="*/ 36 h 136"/>
                <a:gd name="T18" fmla="*/ 832 w 960"/>
                <a:gd name="T19" fmla="*/ 22 h 136"/>
                <a:gd name="T20" fmla="*/ 902 w 960"/>
                <a:gd name="T21" fmla="*/ 12 h 136"/>
                <a:gd name="T22" fmla="*/ 960 w 960"/>
                <a:gd name="T23" fmla="*/ 0 h 136"/>
                <a:gd name="T24" fmla="*/ 960 w 960"/>
                <a:gd name="T25" fmla="*/ 0 h 136"/>
                <a:gd name="T26" fmla="*/ 954 w 960"/>
                <a:gd name="T27" fmla="*/ 6 h 136"/>
                <a:gd name="T28" fmla="*/ 932 w 960"/>
                <a:gd name="T29" fmla="*/ 26 h 136"/>
                <a:gd name="T30" fmla="*/ 916 w 960"/>
                <a:gd name="T31" fmla="*/ 38 h 136"/>
                <a:gd name="T32" fmla="*/ 894 w 960"/>
                <a:gd name="T33" fmla="*/ 52 h 136"/>
                <a:gd name="T34" fmla="*/ 870 w 960"/>
                <a:gd name="T35" fmla="*/ 66 h 136"/>
                <a:gd name="T36" fmla="*/ 838 w 960"/>
                <a:gd name="T37" fmla="*/ 80 h 136"/>
                <a:gd name="T38" fmla="*/ 804 w 960"/>
                <a:gd name="T39" fmla="*/ 94 h 136"/>
                <a:gd name="T40" fmla="*/ 764 w 960"/>
                <a:gd name="T41" fmla="*/ 106 h 136"/>
                <a:gd name="T42" fmla="*/ 718 w 960"/>
                <a:gd name="T43" fmla="*/ 118 h 136"/>
                <a:gd name="T44" fmla="*/ 666 w 960"/>
                <a:gd name="T45" fmla="*/ 126 h 136"/>
                <a:gd name="T46" fmla="*/ 610 w 960"/>
                <a:gd name="T47" fmla="*/ 132 h 136"/>
                <a:gd name="T48" fmla="*/ 548 w 960"/>
                <a:gd name="T49" fmla="*/ 136 h 136"/>
                <a:gd name="T50" fmla="*/ 478 w 960"/>
                <a:gd name="T51" fmla="*/ 134 h 136"/>
                <a:gd name="T52" fmla="*/ 404 w 960"/>
                <a:gd name="T53" fmla="*/ 130 h 136"/>
                <a:gd name="T54" fmla="*/ 404 w 960"/>
                <a:gd name="T55" fmla="*/ 130 h 136"/>
                <a:gd name="T56" fmla="*/ 350 w 960"/>
                <a:gd name="T57" fmla="*/ 122 h 136"/>
                <a:gd name="T58" fmla="*/ 288 w 960"/>
                <a:gd name="T59" fmla="*/ 108 h 136"/>
                <a:gd name="T60" fmla="*/ 222 w 960"/>
                <a:gd name="T61" fmla="*/ 92 h 136"/>
                <a:gd name="T62" fmla="*/ 156 w 960"/>
                <a:gd name="T63" fmla="*/ 74 h 136"/>
                <a:gd name="T64" fmla="*/ 46 w 960"/>
                <a:gd name="T65" fmla="*/ 42 h 136"/>
                <a:gd name="T66" fmla="*/ 0 w 960"/>
                <a:gd name="T67" fmla="*/ 28 h 136"/>
                <a:gd name="T68" fmla="*/ 0 w 960"/>
                <a:gd name="T69" fmla="*/ 28 h 136"/>
                <a:gd name="T70" fmla="*/ 14 w 960"/>
                <a:gd name="T71" fmla="*/ 30 h 136"/>
                <a:gd name="T72" fmla="*/ 58 w 960"/>
                <a:gd name="T73" fmla="*/ 36 h 136"/>
                <a:gd name="T74" fmla="*/ 146 w 960"/>
                <a:gd name="T75" fmla="*/ 44 h 136"/>
                <a:gd name="T76" fmla="*/ 282 w 960"/>
                <a:gd name="T77" fmla="*/ 56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136"/>
                <a:gd name="T119" fmla="*/ 960 w 960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136">
                  <a:moveTo>
                    <a:pt x="282" y="56"/>
                  </a:moveTo>
                  <a:lnTo>
                    <a:pt x="282" y="56"/>
                  </a:lnTo>
                  <a:lnTo>
                    <a:pt x="344" y="58"/>
                  </a:lnTo>
                  <a:lnTo>
                    <a:pt x="406" y="58"/>
                  </a:lnTo>
                  <a:lnTo>
                    <a:pt x="466" y="58"/>
                  </a:lnTo>
                  <a:lnTo>
                    <a:pt x="528" y="56"/>
                  </a:lnTo>
                  <a:lnTo>
                    <a:pt x="586" y="52"/>
                  </a:lnTo>
                  <a:lnTo>
                    <a:pt x="642" y="48"/>
                  </a:lnTo>
                  <a:lnTo>
                    <a:pt x="744" y="36"/>
                  </a:lnTo>
                  <a:lnTo>
                    <a:pt x="832" y="22"/>
                  </a:lnTo>
                  <a:lnTo>
                    <a:pt x="902" y="12"/>
                  </a:lnTo>
                  <a:lnTo>
                    <a:pt x="960" y="0"/>
                  </a:lnTo>
                  <a:lnTo>
                    <a:pt x="954" y="6"/>
                  </a:lnTo>
                  <a:lnTo>
                    <a:pt x="932" y="26"/>
                  </a:lnTo>
                  <a:lnTo>
                    <a:pt x="916" y="38"/>
                  </a:lnTo>
                  <a:lnTo>
                    <a:pt x="894" y="52"/>
                  </a:lnTo>
                  <a:lnTo>
                    <a:pt x="870" y="66"/>
                  </a:lnTo>
                  <a:lnTo>
                    <a:pt x="838" y="80"/>
                  </a:lnTo>
                  <a:lnTo>
                    <a:pt x="804" y="94"/>
                  </a:lnTo>
                  <a:lnTo>
                    <a:pt x="764" y="106"/>
                  </a:lnTo>
                  <a:lnTo>
                    <a:pt x="718" y="118"/>
                  </a:lnTo>
                  <a:lnTo>
                    <a:pt x="666" y="126"/>
                  </a:lnTo>
                  <a:lnTo>
                    <a:pt x="610" y="132"/>
                  </a:lnTo>
                  <a:lnTo>
                    <a:pt x="548" y="136"/>
                  </a:lnTo>
                  <a:lnTo>
                    <a:pt x="478" y="134"/>
                  </a:lnTo>
                  <a:lnTo>
                    <a:pt x="404" y="130"/>
                  </a:lnTo>
                  <a:lnTo>
                    <a:pt x="350" y="122"/>
                  </a:lnTo>
                  <a:lnTo>
                    <a:pt x="288" y="108"/>
                  </a:lnTo>
                  <a:lnTo>
                    <a:pt x="222" y="92"/>
                  </a:lnTo>
                  <a:lnTo>
                    <a:pt x="156" y="74"/>
                  </a:lnTo>
                  <a:lnTo>
                    <a:pt x="46" y="42"/>
                  </a:lnTo>
                  <a:lnTo>
                    <a:pt x="0" y="28"/>
                  </a:lnTo>
                  <a:lnTo>
                    <a:pt x="14" y="30"/>
                  </a:lnTo>
                  <a:lnTo>
                    <a:pt x="58" y="36"/>
                  </a:lnTo>
                  <a:lnTo>
                    <a:pt x="146" y="44"/>
                  </a:lnTo>
                  <a:lnTo>
                    <a:pt x="282" y="56"/>
                  </a:lnTo>
                  <a:close/>
                </a:path>
              </a:pathLst>
            </a:custGeom>
            <a:solidFill>
              <a:srgbClr val="9B14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800" dirty="0" smtClean="0"/>
                <a:t> </a:t>
              </a:r>
              <a:endParaRPr lang="fr-FR" sz="1800" dirty="0"/>
            </a:p>
          </p:txBody>
        </p:sp>
      </p:grp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76200" y="1122652"/>
            <a:ext cx="9310319" cy="882457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242" y="365"/>
              </a:cxn>
              <a:cxn ang="0">
                <a:pos x="507" y="320"/>
              </a:cxn>
              <a:cxn ang="0">
                <a:pos x="833" y="270"/>
              </a:cxn>
              <a:cxn ang="0">
                <a:pos x="1198" y="225"/>
              </a:cxn>
              <a:cxn ang="0">
                <a:pos x="1483" y="198"/>
              </a:cxn>
              <a:cxn ang="0">
                <a:pos x="1670" y="187"/>
              </a:cxn>
              <a:cxn ang="0">
                <a:pos x="1855" y="180"/>
              </a:cxn>
              <a:cxn ang="0">
                <a:pos x="2030" y="178"/>
              </a:cxn>
              <a:cxn ang="0">
                <a:pos x="2195" y="187"/>
              </a:cxn>
              <a:cxn ang="0">
                <a:pos x="2273" y="193"/>
              </a:cxn>
              <a:cxn ang="0">
                <a:pos x="2425" y="212"/>
              </a:cxn>
              <a:cxn ang="0">
                <a:pos x="2578" y="235"/>
              </a:cxn>
              <a:cxn ang="0">
                <a:pos x="2887" y="292"/>
              </a:cxn>
              <a:cxn ang="0">
                <a:pos x="3350" y="382"/>
              </a:cxn>
              <a:cxn ang="0">
                <a:pos x="3657" y="434"/>
              </a:cxn>
              <a:cxn ang="0">
                <a:pos x="3808" y="452"/>
              </a:cxn>
              <a:cxn ang="0">
                <a:pos x="3957" y="465"/>
              </a:cxn>
              <a:cxn ang="0">
                <a:pos x="4105" y="472"/>
              </a:cxn>
              <a:cxn ang="0">
                <a:pos x="4250" y="470"/>
              </a:cxn>
              <a:cxn ang="0">
                <a:pos x="4392" y="460"/>
              </a:cxn>
              <a:cxn ang="0">
                <a:pos x="4532" y="439"/>
              </a:cxn>
              <a:cxn ang="0">
                <a:pos x="4668" y="407"/>
              </a:cxn>
              <a:cxn ang="0">
                <a:pos x="4798" y="367"/>
              </a:cxn>
              <a:cxn ang="0">
                <a:pos x="5033" y="292"/>
              </a:cxn>
              <a:cxn ang="0">
                <a:pos x="5235" y="220"/>
              </a:cxn>
              <a:cxn ang="0">
                <a:pos x="5403" y="155"/>
              </a:cxn>
              <a:cxn ang="0">
                <a:pos x="5537" y="98"/>
              </a:cxn>
              <a:cxn ang="0">
                <a:pos x="5673" y="33"/>
              </a:cxn>
              <a:cxn ang="0">
                <a:pos x="5740" y="0"/>
              </a:cxn>
              <a:cxn ang="0">
                <a:pos x="5750" y="20"/>
              </a:cxn>
              <a:cxn ang="0">
                <a:pos x="5647" y="73"/>
              </a:cxn>
              <a:cxn ang="0">
                <a:pos x="5478" y="153"/>
              </a:cxn>
              <a:cxn ang="0">
                <a:pos x="5252" y="250"/>
              </a:cxn>
              <a:cxn ang="0">
                <a:pos x="5050" y="327"/>
              </a:cxn>
              <a:cxn ang="0">
                <a:pos x="4905" y="377"/>
              </a:cxn>
              <a:cxn ang="0">
                <a:pos x="4755" y="422"/>
              </a:cxn>
              <a:cxn ang="0">
                <a:pos x="4600" y="462"/>
              </a:cxn>
              <a:cxn ang="0">
                <a:pos x="4443" y="495"/>
              </a:cxn>
              <a:cxn ang="0">
                <a:pos x="4287" y="519"/>
              </a:cxn>
              <a:cxn ang="0">
                <a:pos x="4132" y="532"/>
              </a:cxn>
              <a:cxn ang="0">
                <a:pos x="3982" y="532"/>
              </a:cxn>
              <a:cxn ang="0">
                <a:pos x="3908" y="527"/>
              </a:cxn>
              <a:cxn ang="0">
                <a:pos x="3617" y="490"/>
              </a:cxn>
              <a:cxn ang="0">
                <a:pos x="3323" y="445"/>
              </a:cxn>
              <a:cxn ang="0">
                <a:pos x="2880" y="372"/>
              </a:cxn>
              <a:cxn ang="0">
                <a:pos x="2582" y="328"/>
              </a:cxn>
              <a:cxn ang="0">
                <a:pos x="2353" y="302"/>
              </a:cxn>
              <a:cxn ang="0">
                <a:pos x="2202" y="288"/>
              </a:cxn>
              <a:cxn ang="0">
                <a:pos x="2047" y="280"/>
              </a:cxn>
              <a:cxn ang="0">
                <a:pos x="1892" y="277"/>
              </a:cxn>
              <a:cxn ang="0">
                <a:pos x="1735" y="280"/>
              </a:cxn>
              <a:cxn ang="0">
                <a:pos x="1578" y="290"/>
              </a:cxn>
              <a:cxn ang="0">
                <a:pos x="1498" y="297"/>
              </a:cxn>
              <a:cxn ang="0">
                <a:pos x="1180" y="335"/>
              </a:cxn>
              <a:cxn ang="0">
                <a:pos x="892" y="375"/>
              </a:cxn>
              <a:cxn ang="0">
                <a:pos x="637" y="417"/>
              </a:cxn>
              <a:cxn ang="0">
                <a:pos x="418" y="457"/>
              </a:cxn>
              <a:cxn ang="0">
                <a:pos x="110" y="520"/>
              </a:cxn>
              <a:cxn ang="0">
                <a:pos x="0" y="410"/>
              </a:cxn>
            </a:cxnLst>
            <a:rect l="0" t="0" r="r" b="b"/>
            <a:pathLst>
              <a:path w="5750" h="545">
                <a:moveTo>
                  <a:pt x="0" y="410"/>
                </a:moveTo>
                <a:lnTo>
                  <a:pt x="0" y="410"/>
                </a:lnTo>
                <a:lnTo>
                  <a:pt x="65" y="399"/>
                </a:lnTo>
                <a:lnTo>
                  <a:pt x="242" y="365"/>
                </a:lnTo>
                <a:lnTo>
                  <a:pt x="365" y="343"/>
                </a:lnTo>
                <a:lnTo>
                  <a:pt x="507" y="320"/>
                </a:lnTo>
                <a:lnTo>
                  <a:pt x="663" y="295"/>
                </a:lnTo>
                <a:lnTo>
                  <a:pt x="833" y="270"/>
                </a:lnTo>
                <a:lnTo>
                  <a:pt x="1013" y="247"/>
                </a:lnTo>
                <a:lnTo>
                  <a:pt x="1198" y="225"/>
                </a:lnTo>
                <a:lnTo>
                  <a:pt x="1388" y="207"/>
                </a:lnTo>
                <a:lnTo>
                  <a:pt x="1483" y="198"/>
                </a:lnTo>
                <a:lnTo>
                  <a:pt x="1577" y="192"/>
                </a:lnTo>
                <a:lnTo>
                  <a:pt x="1670" y="187"/>
                </a:lnTo>
                <a:lnTo>
                  <a:pt x="1763" y="182"/>
                </a:lnTo>
                <a:lnTo>
                  <a:pt x="1855" y="180"/>
                </a:lnTo>
                <a:lnTo>
                  <a:pt x="1943" y="178"/>
                </a:lnTo>
                <a:lnTo>
                  <a:pt x="2030" y="178"/>
                </a:lnTo>
                <a:lnTo>
                  <a:pt x="2115" y="182"/>
                </a:lnTo>
                <a:lnTo>
                  <a:pt x="2195" y="187"/>
                </a:lnTo>
                <a:lnTo>
                  <a:pt x="2273" y="193"/>
                </a:lnTo>
                <a:lnTo>
                  <a:pt x="2273" y="193"/>
                </a:lnTo>
                <a:lnTo>
                  <a:pt x="2348" y="202"/>
                </a:lnTo>
                <a:lnTo>
                  <a:pt x="2425" y="212"/>
                </a:lnTo>
                <a:lnTo>
                  <a:pt x="2502" y="223"/>
                </a:lnTo>
                <a:lnTo>
                  <a:pt x="2578" y="235"/>
                </a:lnTo>
                <a:lnTo>
                  <a:pt x="2732" y="262"/>
                </a:lnTo>
                <a:lnTo>
                  <a:pt x="2887" y="292"/>
                </a:lnTo>
                <a:lnTo>
                  <a:pt x="3197" y="352"/>
                </a:lnTo>
                <a:lnTo>
                  <a:pt x="3350" y="382"/>
                </a:lnTo>
                <a:lnTo>
                  <a:pt x="3505" y="409"/>
                </a:lnTo>
                <a:lnTo>
                  <a:pt x="3657" y="434"/>
                </a:lnTo>
                <a:lnTo>
                  <a:pt x="3732" y="444"/>
                </a:lnTo>
                <a:lnTo>
                  <a:pt x="3808" y="452"/>
                </a:lnTo>
                <a:lnTo>
                  <a:pt x="3883" y="460"/>
                </a:lnTo>
                <a:lnTo>
                  <a:pt x="3957" y="465"/>
                </a:lnTo>
                <a:lnTo>
                  <a:pt x="4032" y="470"/>
                </a:lnTo>
                <a:lnTo>
                  <a:pt x="4105" y="472"/>
                </a:lnTo>
                <a:lnTo>
                  <a:pt x="4178" y="472"/>
                </a:lnTo>
                <a:lnTo>
                  <a:pt x="4250" y="470"/>
                </a:lnTo>
                <a:lnTo>
                  <a:pt x="4322" y="467"/>
                </a:lnTo>
                <a:lnTo>
                  <a:pt x="4392" y="460"/>
                </a:lnTo>
                <a:lnTo>
                  <a:pt x="4462" y="450"/>
                </a:lnTo>
                <a:lnTo>
                  <a:pt x="4532" y="439"/>
                </a:lnTo>
                <a:lnTo>
                  <a:pt x="4600" y="424"/>
                </a:lnTo>
                <a:lnTo>
                  <a:pt x="4668" y="407"/>
                </a:lnTo>
                <a:lnTo>
                  <a:pt x="4668" y="407"/>
                </a:lnTo>
                <a:lnTo>
                  <a:pt x="4798" y="367"/>
                </a:lnTo>
                <a:lnTo>
                  <a:pt x="4920" y="330"/>
                </a:lnTo>
                <a:lnTo>
                  <a:pt x="5033" y="292"/>
                </a:lnTo>
                <a:lnTo>
                  <a:pt x="5138" y="255"/>
                </a:lnTo>
                <a:lnTo>
                  <a:pt x="5235" y="220"/>
                </a:lnTo>
                <a:lnTo>
                  <a:pt x="5323" y="187"/>
                </a:lnTo>
                <a:lnTo>
                  <a:pt x="5403" y="155"/>
                </a:lnTo>
                <a:lnTo>
                  <a:pt x="5473" y="125"/>
                </a:lnTo>
                <a:lnTo>
                  <a:pt x="5537" y="98"/>
                </a:lnTo>
                <a:lnTo>
                  <a:pt x="5590" y="73"/>
                </a:lnTo>
                <a:lnTo>
                  <a:pt x="5673" y="33"/>
                </a:lnTo>
                <a:lnTo>
                  <a:pt x="5723" y="8"/>
                </a:lnTo>
                <a:lnTo>
                  <a:pt x="5740" y="0"/>
                </a:lnTo>
                <a:lnTo>
                  <a:pt x="5750" y="20"/>
                </a:lnTo>
                <a:lnTo>
                  <a:pt x="5750" y="20"/>
                </a:lnTo>
                <a:lnTo>
                  <a:pt x="5703" y="45"/>
                </a:lnTo>
                <a:lnTo>
                  <a:pt x="5647" y="73"/>
                </a:lnTo>
                <a:lnTo>
                  <a:pt x="5572" y="110"/>
                </a:lnTo>
                <a:lnTo>
                  <a:pt x="5478" y="153"/>
                </a:lnTo>
                <a:lnTo>
                  <a:pt x="5372" y="200"/>
                </a:lnTo>
                <a:lnTo>
                  <a:pt x="5252" y="250"/>
                </a:lnTo>
                <a:lnTo>
                  <a:pt x="5120" y="302"/>
                </a:lnTo>
                <a:lnTo>
                  <a:pt x="5050" y="327"/>
                </a:lnTo>
                <a:lnTo>
                  <a:pt x="4978" y="352"/>
                </a:lnTo>
                <a:lnTo>
                  <a:pt x="4905" y="377"/>
                </a:lnTo>
                <a:lnTo>
                  <a:pt x="4832" y="400"/>
                </a:lnTo>
                <a:lnTo>
                  <a:pt x="4755" y="422"/>
                </a:lnTo>
                <a:lnTo>
                  <a:pt x="4678" y="442"/>
                </a:lnTo>
                <a:lnTo>
                  <a:pt x="4600" y="462"/>
                </a:lnTo>
                <a:lnTo>
                  <a:pt x="4522" y="479"/>
                </a:lnTo>
                <a:lnTo>
                  <a:pt x="4443" y="495"/>
                </a:lnTo>
                <a:lnTo>
                  <a:pt x="4365" y="507"/>
                </a:lnTo>
                <a:lnTo>
                  <a:pt x="4287" y="519"/>
                </a:lnTo>
                <a:lnTo>
                  <a:pt x="4210" y="527"/>
                </a:lnTo>
                <a:lnTo>
                  <a:pt x="4132" y="532"/>
                </a:lnTo>
                <a:lnTo>
                  <a:pt x="4057" y="534"/>
                </a:lnTo>
                <a:lnTo>
                  <a:pt x="3982" y="532"/>
                </a:lnTo>
                <a:lnTo>
                  <a:pt x="3908" y="527"/>
                </a:lnTo>
                <a:lnTo>
                  <a:pt x="3908" y="527"/>
                </a:lnTo>
                <a:lnTo>
                  <a:pt x="3762" y="510"/>
                </a:lnTo>
                <a:lnTo>
                  <a:pt x="3617" y="490"/>
                </a:lnTo>
                <a:lnTo>
                  <a:pt x="3470" y="469"/>
                </a:lnTo>
                <a:lnTo>
                  <a:pt x="3323" y="445"/>
                </a:lnTo>
                <a:lnTo>
                  <a:pt x="3028" y="397"/>
                </a:lnTo>
                <a:lnTo>
                  <a:pt x="2880" y="372"/>
                </a:lnTo>
                <a:lnTo>
                  <a:pt x="2732" y="348"/>
                </a:lnTo>
                <a:lnTo>
                  <a:pt x="2582" y="328"/>
                </a:lnTo>
                <a:lnTo>
                  <a:pt x="2430" y="310"/>
                </a:lnTo>
                <a:lnTo>
                  <a:pt x="2353" y="302"/>
                </a:lnTo>
                <a:lnTo>
                  <a:pt x="2278" y="295"/>
                </a:lnTo>
                <a:lnTo>
                  <a:pt x="2202" y="288"/>
                </a:lnTo>
                <a:lnTo>
                  <a:pt x="2125" y="283"/>
                </a:lnTo>
                <a:lnTo>
                  <a:pt x="2047" y="280"/>
                </a:lnTo>
                <a:lnTo>
                  <a:pt x="1970" y="278"/>
                </a:lnTo>
                <a:lnTo>
                  <a:pt x="1892" y="277"/>
                </a:lnTo>
                <a:lnTo>
                  <a:pt x="1813" y="278"/>
                </a:lnTo>
                <a:lnTo>
                  <a:pt x="1735" y="280"/>
                </a:lnTo>
                <a:lnTo>
                  <a:pt x="1657" y="283"/>
                </a:lnTo>
                <a:lnTo>
                  <a:pt x="1578" y="290"/>
                </a:lnTo>
                <a:lnTo>
                  <a:pt x="1498" y="297"/>
                </a:lnTo>
                <a:lnTo>
                  <a:pt x="1498" y="297"/>
                </a:lnTo>
                <a:lnTo>
                  <a:pt x="1337" y="315"/>
                </a:lnTo>
                <a:lnTo>
                  <a:pt x="1180" y="335"/>
                </a:lnTo>
                <a:lnTo>
                  <a:pt x="1033" y="355"/>
                </a:lnTo>
                <a:lnTo>
                  <a:pt x="892" y="375"/>
                </a:lnTo>
                <a:lnTo>
                  <a:pt x="760" y="397"/>
                </a:lnTo>
                <a:lnTo>
                  <a:pt x="637" y="417"/>
                </a:lnTo>
                <a:lnTo>
                  <a:pt x="523" y="437"/>
                </a:lnTo>
                <a:lnTo>
                  <a:pt x="418" y="457"/>
                </a:lnTo>
                <a:lnTo>
                  <a:pt x="242" y="492"/>
                </a:lnTo>
                <a:lnTo>
                  <a:pt x="110" y="520"/>
                </a:lnTo>
                <a:lnTo>
                  <a:pt x="0" y="545"/>
                </a:lnTo>
                <a:lnTo>
                  <a:pt x="0" y="410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6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52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8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8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89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120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69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405849" y="6356350"/>
            <a:ext cx="6280951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0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67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3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26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1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1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0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3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2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re 1"/>
          <p:cNvSpPr>
            <a:spLocks noGrp="1"/>
          </p:cNvSpPr>
          <p:nvPr>
            <p:ph type="ctrTitle"/>
          </p:nvPr>
        </p:nvSpPr>
        <p:spPr>
          <a:xfrm>
            <a:off x="380160" y="2145508"/>
            <a:ext cx="7772400" cy="1722437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  <a:t>LEG-N-GES : Impact de l'introduction des légumineuses dans les systèmes de culture sur les émissions de protoxyde d'azote </a:t>
            </a:r>
            <a:endParaRPr lang="fr-FR" sz="4400" dirty="0" smtClean="0">
              <a:solidFill>
                <a:schemeClr val="tx1"/>
              </a:solidFill>
              <a:latin typeface="Tw Cen MT Condensed" pitchFamily="-106" charset="0"/>
              <a:ea typeface="ＭＳ Ｐゴシック" pitchFamily="-106" charset="-128"/>
            </a:endParaRPr>
          </a:p>
        </p:txBody>
      </p:sp>
      <p:sp>
        <p:nvSpPr>
          <p:cNvPr id="15366" name="Sous-titre 2"/>
          <p:cNvSpPr>
            <a:spLocks noGrp="1"/>
          </p:cNvSpPr>
          <p:nvPr>
            <p:ph type="subTitle" idx="1"/>
          </p:nvPr>
        </p:nvSpPr>
        <p:spPr>
          <a:xfrm>
            <a:off x="1490663" y="4259370"/>
            <a:ext cx="5786437" cy="173355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-106" charset="-18"/>
                <a:ea typeface="ＭＳ Ｐゴシック" pitchFamily="-106" charset="-128"/>
              </a:rPr>
              <a:t>Grégory VERICEL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-106" charset="-18"/>
                <a:ea typeface="ＭＳ Ｐゴシック" pitchFamily="-106" charset="-128"/>
              </a:rPr>
              <a:t>ARVALIS Institut du végétal</a:t>
            </a:r>
          </a:p>
        </p:txBody>
      </p:sp>
      <p:sp>
        <p:nvSpPr>
          <p:cNvPr id="15367" name="AutoShape 3"/>
          <p:cNvSpPr>
            <a:spLocks noChangeAspect="1" noChangeArrowheads="1" noTextEdit="1"/>
          </p:cNvSpPr>
          <p:nvPr/>
        </p:nvSpPr>
        <p:spPr bwMode="auto">
          <a:xfrm>
            <a:off x="0" y="1582738"/>
            <a:ext cx="9048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0" y="1582738"/>
            <a:ext cx="9048750" cy="3460750"/>
          </a:xfrm>
          <a:custGeom>
            <a:avLst/>
            <a:gdLst>
              <a:gd name="T0" fmla="*/ 0 w 5700"/>
              <a:gd name="T1" fmla="*/ 957659375 h 2180"/>
              <a:gd name="T2" fmla="*/ 912296563 w 5700"/>
              <a:gd name="T3" fmla="*/ 811490313 h 2180"/>
              <a:gd name="T4" fmla="*/ 2137092500 w 5700"/>
              <a:gd name="T5" fmla="*/ 635079375 h 2180"/>
              <a:gd name="T6" fmla="*/ 2147483647 w 5700"/>
              <a:gd name="T7" fmla="*/ 554434375 h 2180"/>
              <a:gd name="T8" fmla="*/ 2147483647 w 5700"/>
              <a:gd name="T9" fmla="*/ 488910313 h 2180"/>
              <a:gd name="T10" fmla="*/ 2147483647 w 5700"/>
              <a:gd name="T11" fmla="*/ 453628125 h 2180"/>
              <a:gd name="T12" fmla="*/ 2147483647 w 5700"/>
              <a:gd name="T13" fmla="*/ 443547500 h 2180"/>
              <a:gd name="T14" fmla="*/ 2147483647 w 5700"/>
              <a:gd name="T15" fmla="*/ 438507188 h 2180"/>
              <a:gd name="T16" fmla="*/ 2147483647 w 5700"/>
              <a:gd name="T17" fmla="*/ 448587813 h 2180"/>
              <a:gd name="T18" fmla="*/ 2147483647 w 5700"/>
              <a:gd name="T19" fmla="*/ 473789375 h 2180"/>
              <a:gd name="T20" fmla="*/ 2147483647 w 5700"/>
              <a:gd name="T21" fmla="*/ 519152188 h 2180"/>
              <a:gd name="T22" fmla="*/ 2147483647 w 5700"/>
              <a:gd name="T23" fmla="*/ 579635938 h 2180"/>
              <a:gd name="T24" fmla="*/ 2147483647 w 5700"/>
              <a:gd name="T25" fmla="*/ 660280938 h 2180"/>
              <a:gd name="T26" fmla="*/ 2147483647 w 5700"/>
              <a:gd name="T27" fmla="*/ 761087188 h 2180"/>
              <a:gd name="T28" fmla="*/ 2147483647 w 5700"/>
              <a:gd name="T29" fmla="*/ 816530625 h 2180"/>
              <a:gd name="T30" fmla="*/ 2147483647 w 5700"/>
              <a:gd name="T31" fmla="*/ 1108868750 h 2180"/>
              <a:gd name="T32" fmla="*/ 2147483647 w 5700"/>
              <a:gd name="T33" fmla="*/ 1164312188 h 2180"/>
              <a:gd name="T34" fmla="*/ 2147483647 w 5700"/>
              <a:gd name="T35" fmla="*/ 1199594375 h 2180"/>
              <a:gd name="T36" fmla="*/ 2147483647 w 5700"/>
              <a:gd name="T37" fmla="*/ 1209675000 h 2180"/>
              <a:gd name="T38" fmla="*/ 2147483647 w 5700"/>
              <a:gd name="T39" fmla="*/ 1199594375 h 2180"/>
              <a:gd name="T40" fmla="*/ 2147483647 w 5700"/>
              <a:gd name="T41" fmla="*/ 1169352500 h 2180"/>
              <a:gd name="T42" fmla="*/ 2147483647 w 5700"/>
              <a:gd name="T43" fmla="*/ 1149191250 h 2180"/>
              <a:gd name="T44" fmla="*/ 2147483647 w 5700"/>
              <a:gd name="T45" fmla="*/ 1103828438 h 2180"/>
              <a:gd name="T46" fmla="*/ 2147483647 w 5700"/>
              <a:gd name="T47" fmla="*/ 1003022188 h 2180"/>
              <a:gd name="T48" fmla="*/ 2147483647 w 5700"/>
              <a:gd name="T49" fmla="*/ 831651563 h 2180"/>
              <a:gd name="T50" fmla="*/ 2147483647 w 5700"/>
              <a:gd name="T51" fmla="*/ 630039063 h 2180"/>
              <a:gd name="T52" fmla="*/ 2147483647 w 5700"/>
              <a:gd name="T53" fmla="*/ 327620313 h 2180"/>
              <a:gd name="T54" fmla="*/ 2147483647 w 5700"/>
              <a:gd name="T55" fmla="*/ 45362813 h 2180"/>
              <a:gd name="T56" fmla="*/ 2147483647 w 5700"/>
              <a:gd name="T57" fmla="*/ 2147483647 h 2180"/>
              <a:gd name="T58" fmla="*/ 2147483647 w 5700"/>
              <a:gd name="T59" fmla="*/ 2147483647 h 2180"/>
              <a:gd name="T60" fmla="*/ 2147483647 w 5700"/>
              <a:gd name="T61" fmla="*/ 2147483647 h 2180"/>
              <a:gd name="T62" fmla="*/ 2147483647 w 5700"/>
              <a:gd name="T63" fmla="*/ 2147483647 h 2180"/>
              <a:gd name="T64" fmla="*/ 2147483647 w 5700"/>
              <a:gd name="T65" fmla="*/ 2147483647 h 2180"/>
              <a:gd name="T66" fmla="*/ 2147483647 w 5700"/>
              <a:gd name="T67" fmla="*/ 2147483647 h 2180"/>
              <a:gd name="T68" fmla="*/ 2147483647 w 5700"/>
              <a:gd name="T69" fmla="*/ 2147483647 h 2180"/>
              <a:gd name="T70" fmla="*/ 2147483647 w 5700"/>
              <a:gd name="T71" fmla="*/ 2147483647 h 2180"/>
              <a:gd name="T72" fmla="*/ 2147483647 w 5700"/>
              <a:gd name="T73" fmla="*/ 2147483647 h 2180"/>
              <a:gd name="T74" fmla="*/ 2147483647 w 5700"/>
              <a:gd name="T75" fmla="*/ 2147483647 h 2180"/>
              <a:gd name="T76" fmla="*/ 2147483647 w 5700"/>
              <a:gd name="T77" fmla="*/ 2147483647 h 2180"/>
              <a:gd name="T78" fmla="*/ 2147483647 w 5700"/>
              <a:gd name="T79" fmla="*/ 2147483647 h 2180"/>
              <a:gd name="T80" fmla="*/ 2147483647 w 5700"/>
              <a:gd name="T81" fmla="*/ 2147483647 h 2180"/>
              <a:gd name="T82" fmla="*/ 2147483647 w 5700"/>
              <a:gd name="T83" fmla="*/ 2147483647 h 2180"/>
              <a:gd name="T84" fmla="*/ 2147483647 w 5700"/>
              <a:gd name="T85" fmla="*/ 2147483647 h 2180"/>
              <a:gd name="T86" fmla="*/ 2147483647 w 5700"/>
              <a:gd name="T87" fmla="*/ 2147483647 h 2180"/>
              <a:gd name="T88" fmla="*/ 2147483647 w 5700"/>
              <a:gd name="T89" fmla="*/ 2147483647 h 2180"/>
              <a:gd name="T90" fmla="*/ 2147483647 w 5700"/>
              <a:gd name="T91" fmla="*/ 2147483647 h 2180"/>
              <a:gd name="T92" fmla="*/ 2147483647 w 5700"/>
              <a:gd name="T93" fmla="*/ 2147483647 h 2180"/>
              <a:gd name="T94" fmla="*/ 2147483647 w 5700"/>
              <a:gd name="T95" fmla="*/ 2147483647 h 2180"/>
              <a:gd name="T96" fmla="*/ 2147483647 w 5700"/>
              <a:gd name="T97" fmla="*/ 2147483647 h 2180"/>
              <a:gd name="T98" fmla="*/ 2147483647 w 5700"/>
              <a:gd name="T99" fmla="*/ 2147483647 h 2180"/>
              <a:gd name="T100" fmla="*/ 2147483647 w 5700"/>
              <a:gd name="T101" fmla="*/ 2147483647 h 2180"/>
              <a:gd name="T102" fmla="*/ 2147483647 w 5700"/>
              <a:gd name="T103" fmla="*/ 2147483647 h 2180"/>
              <a:gd name="T104" fmla="*/ 2147483647 w 5700"/>
              <a:gd name="T105" fmla="*/ 2147483647 h 2180"/>
              <a:gd name="T106" fmla="*/ 2147483647 w 5700"/>
              <a:gd name="T107" fmla="*/ 2147483647 h 2180"/>
              <a:gd name="T108" fmla="*/ 2147483647 w 5700"/>
              <a:gd name="T109" fmla="*/ 2147483647 h 2180"/>
              <a:gd name="T110" fmla="*/ 1587698438 w 5700"/>
              <a:gd name="T111" fmla="*/ 2147483647 h 2180"/>
              <a:gd name="T112" fmla="*/ 751006563 w 5700"/>
              <a:gd name="T113" fmla="*/ 2147483647 h 2180"/>
              <a:gd name="T114" fmla="*/ 90725625 w 5700"/>
              <a:gd name="T115" fmla="*/ 2147483647 h 2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00"/>
              <a:gd name="T175" fmla="*/ 0 h 2180"/>
              <a:gd name="T176" fmla="*/ 5700 w 5700"/>
              <a:gd name="T177" fmla="*/ 2180 h 2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00" h="2180">
                <a:moveTo>
                  <a:pt x="0" y="380"/>
                </a:moveTo>
                <a:lnTo>
                  <a:pt x="0" y="380"/>
                </a:lnTo>
                <a:lnTo>
                  <a:pt x="174" y="352"/>
                </a:lnTo>
                <a:lnTo>
                  <a:pt x="362" y="322"/>
                </a:lnTo>
                <a:lnTo>
                  <a:pt x="594" y="288"/>
                </a:lnTo>
                <a:lnTo>
                  <a:pt x="848" y="252"/>
                </a:lnTo>
                <a:lnTo>
                  <a:pt x="980" y="236"/>
                </a:lnTo>
                <a:lnTo>
                  <a:pt x="1110" y="220"/>
                </a:lnTo>
                <a:lnTo>
                  <a:pt x="1236" y="206"/>
                </a:lnTo>
                <a:lnTo>
                  <a:pt x="1358" y="194"/>
                </a:lnTo>
                <a:lnTo>
                  <a:pt x="1472" y="186"/>
                </a:lnTo>
                <a:lnTo>
                  <a:pt x="1574" y="180"/>
                </a:lnTo>
                <a:lnTo>
                  <a:pt x="1682" y="176"/>
                </a:lnTo>
                <a:lnTo>
                  <a:pt x="1788" y="174"/>
                </a:lnTo>
                <a:lnTo>
                  <a:pt x="1888" y="174"/>
                </a:lnTo>
                <a:lnTo>
                  <a:pt x="1986" y="176"/>
                </a:lnTo>
                <a:lnTo>
                  <a:pt x="2082" y="178"/>
                </a:lnTo>
                <a:lnTo>
                  <a:pt x="2174" y="182"/>
                </a:lnTo>
                <a:lnTo>
                  <a:pt x="2266" y="188"/>
                </a:lnTo>
                <a:lnTo>
                  <a:pt x="2358" y="196"/>
                </a:lnTo>
                <a:lnTo>
                  <a:pt x="2448" y="206"/>
                </a:lnTo>
                <a:lnTo>
                  <a:pt x="2538" y="216"/>
                </a:lnTo>
                <a:lnTo>
                  <a:pt x="2630" y="230"/>
                </a:lnTo>
                <a:lnTo>
                  <a:pt x="2724" y="246"/>
                </a:lnTo>
                <a:lnTo>
                  <a:pt x="2818" y="262"/>
                </a:lnTo>
                <a:lnTo>
                  <a:pt x="2916" y="280"/>
                </a:lnTo>
                <a:lnTo>
                  <a:pt x="3016" y="302"/>
                </a:lnTo>
                <a:lnTo>
                  <a:pt x="3120" y="324"/>
                </a:lnTo>
                <a:lnTo>
                  <a:pt x="3490" y="410"/>
                </a:lnTo>
                <a:lnTo>
                  <a:pt x="3634" y="440"/>
                </a:lnTo>
                <a:lnTo>
                  <a:pt x="3698" y="452"/>
                </a:lnTo>
                <a:lnTo>
                  <a:pt x="3760" y="462"/>
                </a:lnTo>
                <a:lnTo>
                  <a:pt x="3820" y="470"/>
                </a:lnTo>
                <a:lnTo>
                  <a:pt x="3878" y="476"/>
                </a:lnTo>
                <a:lnTo>
                  <a:pt x="3936" y="480"/>
                </a:lnTo>
                <a:lnTo>
                  <a:pt x="3994" y="480"/>
                </a:lnTo>
                <a:lnTo>
                  <a:pt x="4054" y="480"/>
                </a:lnTo>
                <a:lnTo>
                  <a:pt x="4116" y="476"/>
                </a:lnTo>
                <a:lnTo>
                  <a:pt x="4182" y="472"/>
                </a:lnTo>
                <a:lnTo>
                  <a:pt x="4252" y="464"/>
                </a:lnTo>
                <a:lnTo>
                  <a:pt x="4300" y="456"/>
                </a:lnTo>
                <a:lnTo>
                  <a:pt x="4352" y="448"/>
                </a:lnTo>
                <a:lnTo>
                  <a:pt x="4404" y="438"/>
                </a:lnTo>
                <a:lnTo>
                  <a:pt x="4458" y="426"/>
                </a:lnTo>
                <a:lnTo>
                  <a:pt x="4572" y="398"/>
                </a:lnTo>
                <a:lnTo>
                  <a:pt x="4690" y="366"/>
                </a:lnTo>
                <a:lnTo>
                  <a:pt x="4810" y="330"/>
                </a:lnTo>
                <a:lnTo>
                  <a:pt x="4930" y="290"/>
                </a:lnTo>
                <a:lnTo>
                  <a:pt x="5048" y="250"/>
                </a:lnTo>
                <a:lnTo>
                  <a:pt x="5164" y="210"/>
                </a:lnTo>
                <a:lnTo>
                  <a:pt x="5374" y="130"/>
                </a:lnTo>
                <a:lnTo>
                  <a:pt x="5544" y="64"/>
                </a:lnTo>
                <a:lnTo>
                  <a:pt x="5658" y="18"/>
                </a:lnTo>
                <a:lnTo>
                  <a:pt x="5700" y="0"/>
                </a:lnTo>
                <a:lnTo>
                  <a:pt x="5670" y="1086"/>
                </a:lnTo>
                <a:lnTo>
                  <a:pt x="5630" y="1112"/>
                </a:lnTo>
                <a:lnTo>
                  <a:pt x="5584" y="1144"/>
                </a:lnTo>
                <a:lnTo>
                  <a:pt x="5518" y="1184"/>
                </a:lnTo>
                <a:lnTo>
                  <a:pt x="5438" y="1232"/>
                </a:lnTo>
                <a:lnTo>
                  <a:pt x="5342" y="1284"/>
                </a:lnTo>
                <a:lnTo>
                  <a:pt x="5232" y="1338"/>
                </a:lnTo>
                <a:lnTo>
                  <a:pt x="5172" y="1366"/>
                </a:lnTo>
                <a:lnTo>
                  <a:pt x="5108" y="1394"/>
                </a:lnTo>
                <a:lnTo>
                  <a:pt x="5042" y="1422"/>
                </a:lnTo>
                <a:lnTo>
                  <a:pt x="4972" y="1450"/>
                </a:lnTo>
                <a:lnTo>
                  <a:pt x="4900" y="1476"/>
                </a:lnTo>
                <a:lnTo>
                  <a:pt x="4826" y="1500"/>
                </a:lnTo>
                <a:lnTo>
                  <a:pt x="4748" y="1524"/>
                </a:lnTo>
                <a:lnTo>
                  <a:pt x="4670" y="1546"/>
                </a:lnTo>
                <a:lnTo>
                  <a:pt x="4588" y="1568"/>
                </a:lnTo>
                <a:lnTo>
                  <a:pt x="4504" y="1586"/>
                </a:lnTo>
                <a:lnTo>
                  <a:pt x="4418" y="1602"/>
                </a:lnTo>
                <a:lnTo>
                  <a:pt x="4330" y="1614"/>
                </a:lnTo>
                <a:lnTo>
                  <a:pt x="4242" y="1626"/>
                </a:lnTo>
                <a:lnTo>
                  <a:pt x="4150" y="1634"/>
                </a:lnTo>
                <a:lnTo>
                  <a:pt x="4058" y="1638"/>
                </a:lnTo>
                <a:lnTo>
                  <a:pt x="3964" y="1638"/>
                </a:lnTo>
                <a:lnTo>
                  <a:pt x="3868" y="1634"/>
                </a:lnTo>
                <a:lnTo>
                  <a:pt x="3772" y="1628"/>
                </a:lnTo>
                <a:lnTo>
                  <a:pt x="3642" y="1612"/>
                </a:lnTo>
                <a:lnTo>
                  <a:pt x="3512" y="1596"/>
                </a:lnTo>
                <a:lnTo>
                  <a:pt x="3256" y="1562"/>
                </a:lnTo>
                <a:lnTo>
                  <a:pt x="3004" y="1528"/>
                </a:lnTo>
                <a:lnTo>
                  <a:pt x="2878" y="1514"/>
                </a:lnTo>
                <a:lnTo>
                  <a:pt x="2752" y="1502"/>
                </a:lnTo>
                <a:lnTo>
                  <a:pt x="2626" y="1494"/>
                </a:lnTo>
                <a:lnTo>
                  <a:pt x="2498" y="1488"/>
                </a:lnTo>
                <a:lnTo>
                  <a:pt x="2434" y="1488"/>
                </a:lnTo>
                <a:lnTo>
                  <a:pt x="2370" y="1488"/>
                </a:lnTo>
                <a:lnTo>
                  <a:pt x="2306" y="1490"/>
                </a:lnTo>
                <a:lnTo>
                  <a:pt x="2240" y="1492"/>
                </a:lnTo>
                <a:lnTo>
                  <a:pt x="2176" y="1496"/>
                </a:lnTo>
                <a:lnTo>
                  <a:pt x="2110" y="1502"/>
                </a:lnTo>
                <a:lnTo>
                  <a:pt x="2044" y="1510"/>
                </a:lnTo>
                <a:lnTo>
                  <a:pt x="1976" y="1520"/>
                </a:lnTo>
                <a:lnTo>
                  <a:pt x="1908" y="1532"/>
                </a:lnTo>
                <a:lnTo>
                  <a:pt x="1840" y="1544"/>
                </a:lnTo>
                <a:lnTo>
                  <a:pt x="1772" y="1560"/>
                </a:lnTo>
                <a:lnTo>
                  <a:pt x="1702" y="1576"/>
                </a:lnTo>
                <a:lnTo>
                  <a:pt x="1532" y="1624"/>
                </a:lnTo>
                <a:lnTo>
                  <a:pt x="1366" y="1672"/>
                </a:lnTo>
                <a:lnTo>
                  <a:pt x="1204" y="1722"/>
                </a:lnTo>
                <a:lnTo>
                  <a:pt x="1050" y="1772"/>
                </a:lnTo>
                <a:lnTo>
                  <a:pt x="902" y="1824"/>
                </a:lnTo>
                <a:lnTo>
                  <a:pt x="762" y="1874"/>
                </a:lnTo>
                <a:lnTo>
                  <a:pt x="630" y="1922"/>
                </a:lnTo>
                <a:lnTo>
                  <a:pt x="508" y="1970"/>
                </a:lnTo>
                <a:lnTo>
                  <a:pt x="298" y="2054"/>
                </a:lnTo>
                <a:lnTo>
                  <a:pt x="138" y="2120"/>
                </a:lnTo>
                <a:lnTo>
                  <a:pt x="36" y="2164"/>
                </a:lnTo>
                <a:lnTo>
                  <a:pt x="0" y="21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3375025" y="4071938"/>
            <a:ext cx="1689100" cy="342900"/>
          </a:xfrm>
          <a:custGeom>
            <a:avLst/>
            <a:gdLst>
              <a:gd name="T0" fmla="*/ 1799391563 w 1064"/>
              <a:gd name="T1" fmla="*/ 257055938 h 216"/>
              <a:gd name="T2" fmla="*/ 1799391563 w 1064"/>
              <a:gd name="T3" fmla="*/ 257055938 h 216"/>
              <a:gd name="T4" fmla="*/ 1733867500 w 1064"/>
              <a:gd name="T5" fmla="*/ 252015625 h 216"/>
              <a:gd name="T6" fmla="*/ 1668343438 w 1064"/>
              <a:gd name="T7" fmla="*/ 252015625 h 216"/>
              <a:gd name="T8" fmla="*/ 1532255000 w 1064"/>
              <a:gd name="T9" fmla="*/ 262096250 h 216"/>
              <a:gd name="T10" fmla="*/ 1401206875 w 1064"/>
              <a:gd name="T11" fmla="*/ 277217188 h 216"/>
              <a:gd name="T12" fmla="*/ 1265118438 w 1064"/>
              <a:gd name="T13" fmla="*/ 302418750 h 216"/>
              <a:gd name="T14" fmla="*/ 1129030000 w 1064"/>
              <a:gd name="T15" fmla="*/ 332660625 h 216"/>
              <a:gd name="T16" fmla="*/ 997981875 w 1064"/>
              <a:gd name="T17" fmla="*/ 367942813 h 216"/>
              <a:gd name="T18" fmla="*/ 745966250 w 1064"/>
              <a:gd name="T19" fmla="*/ 438507188 h 216"/>
              <a:gd name="T20" fmla="*/ 509071563 w 1064"/>
              <a:gd name="T21" fmla="*/ 504031250 h 216"/>
              <a:gd name="T22" fmla="*/ 408265313 w 1064"/>
              <a:gd name="T23" fmla="*/ 524192500 h 216"/>
              <a:gd name="T24" fmla="*/ 312499375 w 1064"/>
              <a:gd name="T25" fmla="*/ 539313438 h 216"/>
              <a:gd name="T26" fmla="*/ 226814063 w 1064"/>
              <a:gd name="T27" fmla="*/ 544353750 h 216"/>
              <a:gd name="T28" fmla="*/ 186491563 w 1064"/>
              <a:gd name="T29" fmla="*/ 539313438 h 216"/>
              <a:gd name="T30" fmla="*/ 151209375 w 1064"/>
              <a:gd name="T31" fmla="*/ 534273125 h 216"/>
              <a:gd name="T32" fmla="*/ 115927188 w 1064"/>
              <a:gd name="T33" fmla="*/ 524192500 h 216"/>
              <a:gd name="T34" fmla="*/ 90725625 w 1064"/>
              <a:gd name="T35" fmla="*/ 514111875 h 216"/>
              <a:gd name="T36" fmla="*/ 60483750 w 1064"/>
              <a:gd name="T37" fmla="*/ 498990938 h 216"/>
              <a:gd name="T38" fmla="*/ 40322500 w 1064"/>
              <a:gd name="T39" fmla="*/ 473789375 h 216"/>
              <a:gd name="T40" fmla="*/ 40322500 w 1064"/>
              <a:gd name="T41" fmla="*/ 473789375 h 216"/>
              <a:gd name="T42" fmla="*/ 15120938 w 1064"/>
              <a:gd name="T43" fmla="*/ 438507188 h 216"/>
              <a:gd name="T44" fmla="*/ 5040313 w 1064"/>
              <a:gd name="T45" fmla="*/ 403225000 h 216"/>
              <a:gd name="T46" fmla="*/ 0 w 1064"/>
              <a:gd name="T47" fmla="*/ 357862188 h 216"/>
              <a:gd name="T48" fmla="*/ 10080625 w 1064"/>
              <a:gd name="T49" fmla="*/ 312499375 h 216"/>
              <a:gd name="T50" fmla="*/ 15120938 w 1064"/>
              <a:gd name="T51" fmla="*/ 292338125 h 216"/>
              <a:gd name="T52" fmla="*/ 30241875 w 1064"/>
              <a:gd name="T53" fmla="*/ 267136563 h 216"/>
              <a:gd name="T54" fmla="*/ 45362813 w 1064"/>
              <a:gd name="T55" fmla="*/ 246975313 h 216"/>
              <a:gd name="T56" fmla="*/ 65524063 w 1064"/>
              <a:gd name="T57" fmla="*/ 221773750 h 216"/>
              <a:gd name="T58" fmla="*/ 115927188 w 1064"/>
              <a:gd name="T59" fmla="*/ 176410938 h 216"/>
              <a:gd name="T60" fmla="*/ 181451250 w 1064"/>
              <a:gd name="T61" fmla="*/ 136088438 h 216"/>
              <a:gd name="T62" fmla="*/ 267136563 w 1064"/>
              <a:gd name="T63" fmla="*/ 95765938 h 216"/>
              <a:gd name="T64" fmla="*/ 367942813 w 1064"/>
              <a:gd name="T65" fmla="*/ 65524063 h 216"/>
              <a:gd name="T66" fmla="*/ 488910313 w 1064"/>
              <a:gd name="T67" fmla="*/ 35282188 h 216"/>
              <a:gd name="T68" fmla="*/ 630039063 w 1064"/>
              <a:gd name="T69" fmla="*/ 15120938 h 216"/>
              <a:gd name="T70" fmla="*/ 791329063 w 1064"/>
              <a:gd name="T71" fmla="*/ 0 h 216"/>
              <a:gd name="T72" fmla="*/ 977820625 w 1064"/>
              <a:gd name="T73" fmla="*/ 0 h 216"/>
              <a:gd name="T74" fmla="*/ 1184473438 w 1064"/>
              <a:gd name="T75" fmla="*/ 5040313 h 216"/>
              <a:gd name="T76" fmla="*/ 1416327813 w 1064"/>
              <a:gd name="T77" fmla="*/ 25201563 h 216"/>
              <a:gd name="T78" fmla="*/ 1416327813 w 1064"/>
              <a:gd name="T79" fmla="*/ 25201563 h 216"/>
              <a:gd name="T80" fmla="*/ 1496972813 w 1064"/>
              <a:gd name="T81" fmla="*/ 35282188 h 216"/>
              <a:gd name="T82" fmla="*/ 1582658125 w 1064"/>
              <a:gd name="T83" fmla="*/ 50403125 h 216"/>
              <a:gd name="T84" fmla="*/ 1779230313 w 1064"/>
              <a:gd name="T85" fmla="*/ 90725625 h 216"/>
              <a:gd name="T86" fmla="*/ 1985883125 w 1064"/>
              <a:gd name="T87" fmla="*/ 141128750 h 216"/>
              <a:gd name="T88" fmla="*/ 2147483647 w 1064"/>
              <a:gd name="T89" fmla="*/ 196572188 h 216"/>
              <a:gd name="T90" fmla="*/ 2147483647 w 1064"/>
              <a:gd name="T91" fmla="*/ 297378438 h 216"/>
              <a:gd name="T92" fmla="*/ 2147483647 w 1064"/>
              <a:gd name="T93" fmla="*/ 337700938 h 216"/>
              <a:gd name="T94" fmla="*/ 2147483647 w 1064"/>
              <a:gd name="T95" fmla="*/ 337700938 h 216"/>
              <a:gd name="T96" fmla="*/ 2147483647 w 1064"/>
              <a:gd name="T97" fmla="*/ 317539688 h 216"/>
              <a:gd name="T98" fmla="*/ 2147483647 w 1064"/>
              <a:gd name="T99" fmla="*/ 292338125 h 216"/>
              <a:gd name="T100" fmla="*/ 1799391563 w 1064"/>
              <a:gd name="T101" fmla="*/ 257055938 h 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4"/>
              <a:gd name="T154" fmla="*/ 0 h 216"/>
              <a:gd name="T155" fmla="*/ 1064 w 1064"/>
              <a:gd name="T156" fmla="*/ 216 h 2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4" h="216">
                <a:moveTo>
                  <a:pt x="714" y="102"/>
                </a:moveTo>
                <a:lnTo>
                  <a:pt x="714" y="102"/>
                </a:lnTo>
                <a:lnTo>
                  <a:pt x="688" y="100"/>
                </a:lnTo>
                <a:lnTo>
                  <a:pt x="662" y="100"/>
                </a:lnTo>
                <a:lnTo>
                  <a:pt x="608" y="104"/>
                </a:lnTo>
                <a:lnTo>
                  <a:pt x="556" y="110"/>
                </a:lnTo>
                <a:lnTo>
                  <a:pt x="502" y="120"/>
                </a:lnTo>
                <a:lnTo>
                  <a:pt x="448" y="132"/>
                </a:lnTo>
                <a:lnTo>
                  <a:pt x="396" y="146"/>
                </a:lnTo>
                <a:lnTo>
                  <a:pt x="296" y="174"/>
                </a:lnTo>
                <a:lnTo>
                  <a:pt x="202" y="200"/>
                </a:lnTo>
                <a:lnTo>
                  <a:pt x="162" y="208"/>
                </a:lnTo>
                <a:lnTo>
                  <a:pt x="124" y="214"/>
                </a:lnTo>
                <a:lnTo>
                  <a:pt x="90" y="216"/>
                </a:lnTo>
                <a:lnTo>
                  <a:pt x="74" y="214"/>
                </a:lnTo>
                <a:lnTo>
                  <a:pt x="60" y="212"/>
                </a:lnTo>
                <a:lnTo>
                  <a:pt x="46" y="208"/>
                </a:lnTo>
                <a:lnTo>
                  <a:pt x="36" y="204"/>
                </a:lnTo>
                <a:lnTo>
                  <a:pt x="24" y="198"/>
                </a:lnTo>
                <a:lnTo>
                  <a:pt x="16" y="188"/>
                </a:lnTo>
                <a:lnTo>
                  <a:pt x="6" y="174"/>
                </a:lnTo>
                <a:lnTo>
                  <a:pt x="2" y="160"/>
                </a:lnTo>
                <a:lnTo>
                  <a:pt x="0" y="142"/>
                </a:lnTo>
                <a:lnTo>
                  <a:pt x="4" y="124"/>
                </a:lnTo>
                <a:lnTo>
                  <a:pt x="6" y="116"/>
                </a:lnTo>
                <a:lnTo>
                  <a:pt x="12" y="106"/>
                </a:lnTo>
                <a:lnTo>
                  <a:pt x="18" y="98"/>
                </a:lnTo>
                <a:lnTo>
                  <a:pt x="26" y="88"/>
                </a:lnTo>
                <a:lnTo>
                  <a:pt x="46" y="70"/>
                </a:lnTo>
                <a:lnTo>
                  <a:pt x="72" y="54"/>
                </a:lnTo>
                <a:lnTo>
                  <a:pt x="106" y="38"/>
                </a:lnTo>
                <a:lnTo>
                  <a:pt x="146" y="26"/>
                </a:lnTo>
                <a:lnTo>
                  <a:pt x="194" y="14"/>
                </a:lnTo>
                <a:lnTo>
                  <a:pt x="250" y="6"/>
                </a:lnTo>
                <a:lnTo>
                  <a:pt x="314" y="0"/>
                </a:lnTo>
                <a:lnTo>
                  <a:pt x="388" y="0"/>
                </a:lnTo>
                <a:lnTo>
                  <a:pt x="470" y="2"/>
                </a:lnTo>
                <a:lnTo>
                  <a:pt x="562" y="10"/>
                </a:lnTo>
                <a:lnTo>
                  <a:pt x="594" y="14"/>
                </a:lnTo>
                <a:lnTo>
                  <a:pt x="628" y="20"/>
                </a:lnTo>
                <a:lnTo>
                  <a:pt x="706" y="36"/>
                </a:lnTo>
                <a:lnTo>
                  <a:pt x="788" y="56"/>
                </a:lnTo>
                <a:lnTo>
                  <a:pt x="870" y="78"/>
                </a:lnTo>
                <a:lnTo>
                  <a:pt x="1006" y="118"/>
                </a:lnTo>
                <a:lnTo>
                  <a:pt x="1064" y="134"/>
                </a:lnTo>
                <a:lnTo>
                  <a:pt x="990" y="126"/>
                </a:lnTo>
                <a:lnTo>
                  <a:pt x="882" y="116"/>
                </a:lnTo>
                <a:lnTo>
                  <a:pt x="714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50139"/>
          <a:stretch/>
        </p:blipFill>
        <p:spPr bwMode="auto">
          <a:xfrm>
            <a:off x="7669506" y="4006712"/>
            <a:ext cx="1282394" cy="45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19742" r="82632"/>
          <a:stretch/>
        </p:blipFill>
        <p:spPr bwMode="auto">
          <a:xfrm>
            <a:off x="7681745" y="3462094"/>
            <a:ext cx="1270154" cy="6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8" t="14933" r="37034"/>
          <a:stretch/>
        </p:blipFill>
        <p:spPr bwMode="auto">
          <a:xfrm>
            <a:off x="7681744" y="5120210"/>
            <a:ext cx="1161042" cy="7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4" t="-14969" r="29788" b="14969"/>
          <a:stretch/>
        </p:blipFill>
        <p:spPr bwMode="auto">
          <a:xfrm>
            <a:off x="7908085" y="5599034"/>
            <a:ext cx="665763" cy="8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1" t="19797" r="12878" b="324"/>
          <a:stretch/>
        </p:blipFill>
        <p:spPr bwMode="auto">
          <a:xfrm>
            <a:off x="7681745" y="4462556"/>
            <a:ext cx="1247506" cy="75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27" y="49462"/>
            <a:ext cx="8809167" cy="9252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Restitutions des résidus de couverts intermédiaires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6168" y="1339332"/>
            <a:ext cx="5868619" cy="400658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Cinétiques de minéralisation des résidus de CI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927601" y="2104598"/>
            <a:ext cx="3992879" cy="2711242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Quantité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N minéralisée provenant des résidus de CI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=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toujours inférieure à la quantité N apportée par ces résidus, même pour les légumineuses </a:t>
            </a:r>
          </a:p>
          <a:p>
            <a:pPr algn="just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 F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acteur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d’émission de ces résidus, calculé comme pour les engrais azotés,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surestimé</a:t>
            </a:r>
            <a:endParaRPr lang="fr-FR" sz="1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47" y="1957244"/>
            <a:ext cx="4621193" cy="422883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4927601" y="4980152"/>
            <a:ext cx="3992879" cy="13761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LEG = légumineuses (18 essais), NL+L = mélanges légumineuses + non-légumineuses (15 essais), NON-LEG = non légumineuses (24 essais)</a:t>
            </a:r>
          </a:p>
          <a:p>
            <a:pPr lvl="0" defTabSz="914400">
              <a:spcAft>
                <a:spcPts val="1000"/>
              </a:spcAft>
            </a:pPr>
            <a:r>
              <a:rPr lang="fr-FR" altLang="fr-FR" sz="1200" i="1" dirty="0">
                <a:latin typeface="Calibri" pitchFamily="34" charset="0"/>
                <a:cs typeface="Arial" pitchFamily="34" charset="0"/>
              </a:rPr>
              <a:t>Calculs réalisés à partir du modèle INRA LIXIM paramétré par des mesures régulières du stock d’azote minéral du sol en sol nu. Essais ARVALIS et ITB</a:t>
            </a:r>
          </a:p>
        </p:txBody>
      </p:sp>
    </p:spTree>
    <p:extLst>
      <p:ext uri="{BB962C8B-B14F-4D97-AF65-F5344CB8AC3E}">
        <p14:creationId xmlns:p14="http://schemas.microsoft.com/office/powerpoint/2010/main" val="1984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995" y="1801416"/>
            <a:ext cx="4326498" cy="36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776166" y="1452846"/>
            <a:ext cx="351063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Emissions de N</a:t>
            </a:r>
            <a:r>
              <a:rPr lang="fr-FR" sz="2000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après culture</a:t>
            </a:r>
            <a:endParaRPr lang="fr-FR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2097" y="5454714"/>
            <a:ext cx="325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prstClr val="black"/>
                </a:solidFill>
              </a:rPr>
              <a:t>Jeuffroy</a:t>
            </a:r>
            <a:r>
              <a:rPr lang="fr-FR" sz="1200" i="1" dirty="0" smtClean="0">
                <a:solidFill>
                  <a:prstClr val="black"/>
                </a:solidFill>
              </a:rPr>
              <a:t> et al. 2013 -  Projet CASDAR PCB</a:t>
            </a:r>
            <a:endParaRPr lang="fr-FR" sz="1200" i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9285" y="4799850"/>
            <a:ext cx="300939" cy="19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Restitutions des résidus des cultures principales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0480" y="2132627"/>
            <a:ext cx="66552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400" dirty="0" smtClean="0"/>
              <a:t>1g/ha/j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88606" y="4736313"/>
            <a:ext cx="7404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000" dirty="0" smtClean="0"/>
              <a:t>COLZA</a:t>
            </a:r>
            <a:endParaRPr lang="fr-FR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408581" y="4751356"/>
            <a:ext cx="767086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u="sng" dirty="0" smtClean="0"/>
              <a:t>POIS</a:t>
            </a:r>
            <a:endParaRPr lang="fr-FR" sz="1000" b="1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1821550" y="4736912"/>
            <a:ext cx="567056" cy="246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000" b="1" u="sng" dirty="0" smtClean="0"/>
              <a:t>BLE 0N</a:t>
            </a:r>
            <a:endParaRPr lang="fr-FR" sz="1000" b="1" u="sng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1818376" y="2108498"/>
            <a:ext cx="0" cy="260043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avec flèche vers la droite 22"/>
          <p:cNvSpPr/>
          <p:nvPr/>
        </p:nvSpPr>
        <p:spPr>
          <a:xfrm rot="16200000">
            <a:off x="2996748" y="4571166"/>
            <a:ext cx="529005" cy="846675"/>
          </a:xfrm>
          <a:prstGeom prst="rightArrowCallout">
            <a:avLst>
              <a:gd name="adj1" fmla="val 15523"/>
              <a:gd name="adj2" fmla="val 21739"/>
              <a:gd name="adj3" fmla="val 49421"/>
              <a:gd name="adj4" fmla="val 425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pPr algn="ctr"/>
            <a:r>
              <a:rPr lang="fr-FR" sz="1000" b="1" u="sng" dirty="0"/>
              <a:t>COLZA </a:t>
            </a:r>
            <a:r>
              <a:rPr lang="fr-FR" sz="1000" b="1" u="sng" dirty="0" smtClean="0"/>
              <a:t>ON</a:t>
            </a:r>
            <a:endParaRPr lang="fr-FR" sz="1000" b="1" u="sng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2379081" y="2105958"/>
            <a:ext cx="0" cy="260043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122666" y="2122468"/>
            <a:ext cx="0" cy="260043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139883" y="4736313"/>
            <a:ext cx="67849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fr-FR" sz="1000" dirty="0" smtClean="0"/>
              <a:t>BLE</a:t>
            </a:r>
            <a:endParaRPr lang="fr-FR" sz="1000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3410956" y="2141518"/>
            <a:ext cx="0" cy="260043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1000174" y="2027549"/>
            <a:ext cx="1368152" cy="39032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Mesures N</a:t>
            </a:r>
            <a:r>
              <a:rPr lang="fr-FR" sz="1100" b="1" baseline="-25000" dirty="0" smtClean="0">
                <a:solidFill>
                  <a:schemeClr val="bg1"/>
                </a:solidFill>
              </a:rPr>
              <a:t>2</a:t>
            </a:r>
            <a:r>
              <a:rPr lang="fr-FR" sz="1100" b="1" dirty="0" smtClean="0">
                <a:solidFill>
                  <a:schemeClr val="bg1"/>
                </a:solidFill>
              </a:rPr>
              <a:t>O chambres statiques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4455493" y="1554599"/>
            <a:ext cx="4597067" cy="3285892"/>
          </a:xfrm>
          <a:prstGeom prst="roundRect">
            <a:avLst>
              <a:gd name="adj" fmla="val 1198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just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Résultats parfois 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contradictoires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sur les effets de l’insertion de légumineuses sur les émissions liées à la dégradation de résidus de cultures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540000" lvl="1" indent="-180000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Emissions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du même niveau quelle que soit la culture </a:t>
            </a:r>
            <a:r>
              <a:rPr lang="fr-FR" sz="1800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(mesures chambres statiques, INRA Grignon)</a:t>
            </a:r>
          </a:p>
          <a:p>
            <a:pPr marL="360000" lvl="1" algn="just"/>
            <a:endParaRPr lang="fr-FR" sz="800" i="1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540000" lvl="1" indent="-180000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Emissions supérieures pour les résidus de légumineuses </a:t>
            </a:r>
            <a:r>
              <a:rPr lang="fr-FR" sz="1800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(simulations STICS, INRA </a:t>
            </a:r>
            <a:r>
              <a:rPr lang="fr-FR" sz="1800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Auzeville</a:t>
            </a:r>
            <a:r>
              <a:rPr lang="fr-FR" sz="1800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)</a:t>
            </a:r>
            <a:endParaRPr lang="fr-FR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551680" y="5032476"/>
            <a:ext cx="4500880" cy="1101154"/>
          </a:xfrm>
          <a:prstGeom prst="roundRect">
            <a:avLst>
              <a:gd name="adj" fmla="val 27665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Légumineuses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associées au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colza : Effet peu marqué (</a:t>
            </a:r>
            <a:r>
              <a:rPr lang="el-GR" sz="1800" dirty="0" smtClean="0">
                <a:solidFill>
                  <a:prstClr val="black"/>
                </a:solidFill>
                <a:latin typeface="Arial" charset="0"/>
                <a:ea typeface="ＭＳ Ｐゴシック" pitchFamily="-106" charset="-128"/>
              </a:rPr>
              <a:t>Δ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E résidus ≈ + 0.3 kg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N.ha</a:t>
            </a:r>
            <a:r>
              <a:rPr lang="fr-FR" sz="1800" baseline="30000" dirty="0" smtClean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-1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106" charset="-128"/>
              </a:rPr>
              <a:t>)</a:t>
            </a:r>
            <a:endParaRPr lang="fr-FR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9462"/>
            <a:ext cx="9144000" cy="925263"/>
          </a:xfrm>
        </p:spPr>
        <p:txBody>
          <a:bodyPr/>
          <a:lstStyle/>
          <a:p>
            <a:r>
              <a:rPr lang="fr-FR" dirty="0"/>
              <a:t>Consommation d’engrais N et couverts intermédiaires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92235" y="1487060"/>
            <a:ext cx="8577444" cy="4517826"/>
            <a:chOff x="521896" y="1664867"/>
            <a:chExt cx="8648732" cy="45178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896" y="2205169"/>
              <a:ext cx="4968552" cy="335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à coins arrondis 6"/>
            <p:cNvSpPr/>
            <p:nvPr/>
          </p:nvSpPr>
          <p:spPr>
            <a:xfrm>
              <a:off x="1053258" y="1664867"/>
              <a:ext cx="3650308" cy="434345"/>
            </a:xfrm>
            <a:prstGeom prst="roundRect">
              <a:avLst/>
            </a:prstGeom>
            <a:solidFill>
              <a:srgbClr val="76B4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Effet fertilisant N vs QN CI</a:t>
              </a:r>
              <a:endParaRPr lang="fr-FR" sz="1600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69943" y="2232347"/>
              <a:ext cx="3800685" cy="2436179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18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Effet fertilisant N confirmé pour les couverts à base de légumineuses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sz="1800" dirty="0" smtClean="0">
                  <a:solidFill>
                    <a:prstClr val="black"/>
                  </a:solidFill>
                  <a:latin typeface="Tw Cen MT" panose="020B0602020104020603" pitchFamily="34" charset="0"/>
                </a:rPr>
                <a:t>Pas d’effet fertilisant N (en moyenne) confirmé pour les couverts de non-légumineuses à court terme</a:t>
              </a:r>
              <a:endParaRPr lang="fr-FR" sz="1800" dirty="0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57735" y="5282447"/>
              <a:ext cx="2618721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050" b="1" dirty="0"/>
                <a:t>NON-LEG=non-légumineuses, LEG=légumineuses, NL+L=mélanges des 2 types de couverts. Données ARVALIS-CREAS- Comité technique FDGEDA 10/CA51-ITB.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1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1" y="49462"/>
            <a:ext cx="9123679" cy="925263"/>
          </a:xfrm>
        </p:spPr>
        <p:txBody>
          <a:bodyPr/>
          <a:lstStyle/>
          <a:p>
            <a:r>
              <a:rPr lang="fr-FR" dirty="0"/>
              <a:t>Consommation d’engrais N et couverts intermédiaires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48960" y="2428240"/>
            <a:ext cx="3290487" cy="208280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Introduction de couvert à base de légumineuses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réduction des émissions de N</a:t>
            </a:r>
            <a:r>
              <a:rPr lang="fr-FR" sz="1800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suite à une baisse de la fertilisation N de la culture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suivante.</a:t>
            </a:r>
            <a:endParaRPr lang="fr-FR" sz="1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1" y="1243979"/>
            <a:ext cx="5337534" cy="50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90528" y="1130139"/>
            <a:ext cx="8287323" cy="433164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Conséquence effet fertilisant N des CI sur les émissions de N</a:t>
            </a:r>
            <a:r>
              <a:rPr lang="fr-FR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54375" y="4837249"/>
            <a:ext cx="1944216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prstClr val="white"/>
                </a:solidFill>
              </a:rPr>
              <a:t>Calculs GIEC niveau 1 (2006) + référence  </a:t>
            </a:r>
            <a:r>
              <a:rPr lang="fr-FR" sz="1100" b="1" dirty="0" err="1" smtClean="0">
                <a:solidFill>
                  <a:prstClr val="white"/>
                </a:solidFill>
              </a:rPr>
              <a:t>Fertilizer</a:t>
            </a:r>
            <a:r>
              <a:rPr lang="fr-FR" sz="1100" b="1" dirty="0" smtClean="0">
                <a:solidFill>
                  <a:prstClr val="white"/>
                </a:solidFill>
              </a:rPr>
              <a:t> Europe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4375" y="5386664"/>
            <a:ext cx="25812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b="1" dirty="0">
                <a:solidFill>
                  <a:prstClr val="black"/>
                </a:solidFill>
              </a:rPr>
              <a:t>NON-LEG=non-légumineuses, LEG=légumineuses, NL+L=mélanges des 2 types de couverts. Données ARVALIS-CREAS- Comité technique FDGEDA 10/CA51-ITB.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88595" y="5894877"/>
            <a:ext cx="1202235" cy="42356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Δ</a:t>
            </a:r>
            <a:r>
              <a:rPr lang="fr-FR" sz="1400" b="1" dirty="0" smtClean="0">
                <a:solidFill>
                  <a:schemeClr val="bg1"/>
                </a:solidFill>
              </a:rPr>
              <a:t> E Engrais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(Facteur </a:t>
            </a:r>
            <a:r>
              <a:rPr lang="fr-FR" sz="1100" dirty="0">
                <a:solidFill>
                  <a:schemeClr val="bg1"/>
                </a:solidFill>
              </a:rPr>
              <a:t>1</a:t>
            </a:r>
            <a:r>
              <a:rPr lang="fr-FR" sz="1100" dirty="0" smtClean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" y="5652121"/>
            <a:ext cx="1061102" cy="184666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fr-FR" sz="600" b="1" dirty="0" smtClean="0"/>
              <a:t>LEG         NL+L     NON-LEG</a:t>
            </a:r>
            <a:endParaRPr lang="fr-FR" sz="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4188460" y="5671415"/>
            <a:ext cx="1061102" cy="184666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fr-FR" sz="600" b="1" dirty="0" smtClean="0"/>
              <a:t>LEG         </a:t>
            </a:r>
            <a:r>
              <a:rPr lang="fr-FR" sz="600" b="1" dirty="0"/>
              <a:t>NL+L</a:t>
            </a:r>
            <a:r>
              <a:rPr lang="fr-FR" sz="600" b="1" dirty="0" smtClean="0"/>
              <a:t>     NON-LEG</a:t>
            </a:r>
            <a:endParaRPr lang="fr-FR" sz="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2461260" y="5652121"/>
            <a:ext cx="1061102" cy="184666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fr-FR" sz="600" b="1" dirty="0" smtClean="0"/>
              <a:t>LEG         NL+L     NON-LEG</a:t>
            </a:r>
            <a:endParaRPr lang="fr-FR" sz="400" b="1" i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085466" y="5884058"/>
            <a:ext cx="1506409" cy="43438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Δ</a:t>
            </a:r>
            <a:r>
              <a:rPr lang="fr-FR" sz="1400" b="1" dirty="0" smtClean="0">
                <a:solidFill>
                  <a:schemeClr val="bg1"/>
                </a:solidFill>
              </a:rPr>
              <a:t> E Volatilisation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(Facteur 0.037%)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987609" y="5894877"/>
            <a:ext cx="1287878" cy="42356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Δ</a:t>
            </a:r>
            <a:r>
              <a:rPr lang="fr-FR" sz="1400" b="1" dirty="0" smtClean="0">
                <a:solidFill>
                  <a:schemeClr val="bg1"/>
                </a:solidFill>
              </a:rPr>
              <a:t> E Amont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(Facteur 0.742%)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797" y="5530469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-1.5</a:t>
            </a:r>
            <a:endParaRPr lang="fr-FR" sz="1100" b="1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664846" y="4025202"/>
            <a:ext cx="1902587" cy="3356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08000" rIns="36000" bIns="72000" rtlCol="0">
            <a:spAutoFit/>
          </a:bodyPr>
          <a:lstStyle/>
          <a:p>
            <a:pPr algn="r"/>
            <a:r>
              <a:rPr lang="fr-FR" sz="1000" b="1" dirty="0" smtClean="0"/>
              <a:t>Emissions (Kg de N-N2O /ha)</a:t>
            </a:r>
            <a:endParaRPr lang="fr-FR" sz="1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9625" y="2297435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0</a:t>
            </a:r>
            <a:endParaRPr lang="fr-FR" sz="1100" b="1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8729" y="4005113"/>
            <a:ext cx="2364172" cy="3356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08000" rIns="36000" bIns="72000" rtlCol="0">
            <a:spAutoFit/>
          </a:bodyPr>
          <a:lstStyle>
            <a:defPPr>
              <a:defRPr lang="fr-FR"/>
            </a:defPPr>
            <a:lvl1pPr algn="r">
              <a:defRPr sz="1000" b="1"/>
            </a:lvl1pPr>
          </a:lstStyle>
          <a:p>
            <a:pPr algn="ctr"/>
            <a:r>
              <a:rPr lang="fr-FR" dirty="0"/>
              <a:t>Emissions (Kg de N-N2O /ha)</a:t>
            </a: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2649904" y="3967013"/>
            <a:ext cx="2364172" cy="3356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08000" rIns="36000" bIns="72000" rtlCol="0">
            <a:spAutoFit/>
          </a:bodyPr>
          <a:lstStyle>
            <a:defPPr>
              <a:defRPr lang="fr-FR"/>
            </a:defPPr>
            <a:lvl1pPr algn="r">
              <a:defRPr sz="1000" b="1"/>
            </a:lvl1pPr>
          </a:lstStyle>
          <a:p>
            <a:pPr algn="ctr"/>
            <a:r>
              <a:rPr lang="fr-FR" dirty="0"/>
              <a:t>Emissions (Kg de N-N2O /ha)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595239" y="5489433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-1.5</a:t>
            </a:r>
            <a:endParaRPr lang="fr-FR" sz="11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626067" y="2256399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0</a:t>
            </a:r>
            <a:endParaRPr lang="fr-FR" sz="11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811318" y="5495778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-0.05</a:t>
            </a:r>
            <a:endParaRPr lang="fr-FR" sz="11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823096" y="2243694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0</a:t>
            </a:r>
            <a:endParaRPr lang="fr-FR" sz="11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853043" y="1595302"/>
            <a:ext cx="39554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/>
            <a:r>
              <a:rPr lang="fr-FR" sz="1100" b="1" dirty="0" smtClean="0"/>
              <a:t>0.01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41788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420" y="1033875"/>
            <a:ext cx="3707734" cy="3194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Consommation d’engrais et cultures principales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63" y="1033874"/>
            <a:ext cx="3995504" cy="31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386154" y="778670"/>
            <a:ext cx="2715868" cy="300050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Effet fertilisant N des précédents</a:t>
            </a:r>
            <a:endParaRPr lang="fr-FR" sz="1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46511" y="790790"/>
            <a:ext cx="3096344" cy="300050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Conséquence</a:t>
            </a:r>
            <a:r>
              <a:rPr lang="fr-FR" sz="1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sur les émissions de N</a:t>
            </a:r>
            <a:r>
              <a:rPr lang="fr-FR" sz="1300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1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0</a:t>
            </a:r>
            <a:endParaRPr lang="fr-FR" sz="13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6830" y="4809650"/>
            <a:ext cx="8433970" cy="153400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Légumineuses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en cultures principales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↗ fournitures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N de la culture suivante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Fertilisation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N de la culture suivante doit être réduite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de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-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20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à -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60 kg N/ha 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selon espèces et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contextes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Emissions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de N2O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également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réduites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Effet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déplafonnement du rendement doit être inclus dans le calcul de bilan 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803" y="4257969"/>
            <a:ext cx="39712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dirty="0" smtClean="0"/>
              <a:t>BTH = Blé Tendre d’Hiver; CRN = Courbe de réponse du colza  à l’azote modélisée selon un formalisme en quadratique-plateau; IC95 = Intervalle de Confiance à 95%</a:t>
            </a:r>
            <a:endParaRPr lang="fr-FR" sz="105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399905" y="3451141"/>
            <a:ext cx="1181100" cy="69613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Calculs GIEC niveau 1 (2006) pour un RDT de</a:t>
            </a:r>
          </a:p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30 q/ha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130300" y="1126912"/>
            <a:ext cx="3177124" cy="3208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Exemple sur 1 essai colza </a:t>
            </a:r>
            <a:r>
              <a:rPr lang="fr-FR" sz="1100" b="1" dirty="0" smtClean="0"/>
              <a:t>(Yonne 2009 – PCB)</a:t>
            </a:r>
            <a:endParaRPr lang="fr-FR" sz="1100" b="1" dirty="0" smtClean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984373" y="2220218"/>
            <a:ext cx="0" cy="15789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382176" y="2294137"/>
            <a:ext cx="0" cy="150506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730144" y="4242473"/>
            <a:ext cx="37380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Effet précédent </a:t>
            </a:r>
            <a:r>
              <a:rPr lang="fr-FR" sz="1050" dirty="0"/>
              <a:t>légumineuses </a:t>
            </a:r>
            <a:r>
              <a:rPr lang="fr-FR" sz="1050" dirty="0" smtClean="0"/>
              <a:t>/ </a:t>
            </a:r>
            <a:r>
              <a:rPr lang="fr-FR" sz="1050" dirty="0"/>
              <a:t>céréale à </a:t>
            </a:r>
            <a:r>
              <a:rPr lang="fr-FR" sz="1050" dirty="0" smtClean="0"/>
              <a:t>paille</a:t>
            </a:r>
          </a:p>
          <a:p>
            <a:r>
              <a:rPr lang="fr-FR" sz="1050" dirty="0" smtClean="0"/>
              <a:t>13 </a:t>
            </a:r>
            <a:r>
              <a:rPr lang="fr-FR" sz="1050" dirty="0"/>
              <a:t>essais Terres </a:t>
            </a:r>
            <a:r>
              <a:rPr lang="fr-FR" sz="1050" dirty="0" err="1"/>
              <a:t>Inovia</a:t>
            </a:r>
            <a:r>
              <a:rPr lang="fr-FR" sz="1050" dirty="0"/>
              <a:t> 2008-2014. </a:t>
            </a:r>
            <a:r>
              <a:rPr lang="fr-FR" sz="1050" dirty="0" smtClean="0"/>
              <a:t>CASDAR </a:t>
            </a:r>
            <a:r>
              <a:rPr lang="fr-FR" sz="1050" dirty="0"/>
              <a:t>7-175_Pois-Colza-Blé et LEG-N-GES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65652" y="1687282"/>
            <a:ext cx="1158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rgbClr val="9B141B"/>
                </a:solidFill>
              </a:rPr>
              <a:t>Δ </a:t>
            </a:r>
            <a:r>
              <a:rPr lang="fr-FR" sz="1200" b="1" dirty="0">
                <a:solidFill>
                  <a:srgbClr val="9B141B"/>
                </a:solidFill>
              </a:rPr>
              <a:t>E </a:t>
            </a:r>
            <a:r>
              <a:rPr lang="fr-FR" sz="1200" b="1" dirty="0" smtClean="0">
                <a:solidFill>
                  <a:srgbClr val="9B141B"/>
                </a:solidFill>
              </a:rPr>
              <a:t>Engrais, Volatilisation et Amont</a:t>
            </a:r>
            <a:endParaRPr lang="fr-FR" sz="1200" b="1" dirty="0">
              <a:solidFill>
                <a:srgbClr val="9B141B"/>
              </a:solidFill>
            </a:endParaRPr>
          </a:p>
        </p:txBody>
      </p:sp>
      <p:sp>
        <p:nvSpPr>
          <p:cNvPr id="45" name="Flèche courbée vers le bas 44"/>
          <p:cNvSpPr/>
          <p:nvPr/>
        </p:nvSpPr>
        <p:spPr>
          <a:xfrm>
            <a:off x="4191578" y="1118172"/>
            <a:ext cx="1073550" cy="485492"/>
          </a:xfrm>
          <a:prstGeom prst="curved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1386154" y="3632200"/>
            <a:ext cx="59821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13763" y="3609906"/>
            <a:ext cx="11589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Economie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5403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/>
      <p:bldP spid="45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870" y="1599084"/>
            <a:ext cx="4663130" cy="38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845313" y="4432528"/>
            <a:ext cx="36758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19509" y="1315591"/>
            <a:ext cx="3230545" cy="432048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Emissions de N</a:t>
            </a:r>
            <a:r>
              <a:rPr lang="fr-FR" sz="2000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sous culture</a:t>
            </a:r>
            <a:endParaRPr lang="fr-FR" sz="1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9112" y="5984217"/>
            <a:ext cx="39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prstClr val="black"/>
                </a:solidFill>
              </a:rPr>
              <a:t>Jeuffroy</a:t>
            </a:r>
            <a:r>
              <a:rPr lang="fr-FR" sz="1200" i="1" dirty="0" smtClean="0">
                <a:solidFill>
                  <a:prstClr val="black"/>
                </a:solidFill>
              </a:rPr>
              <a:t> et al. 2013 -  Projet CASDAR PCB</a:t>
            </a:r>
            <a:endParaRPr lang="fr-FR" sz="1200" i="1" dirty="0">
              <a:solidFill>
                <a:prstClr val="black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49800" y="3787151"/>
            <a:ext cx="4277360" cy="147637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Emissions de N</a:t>
            </a:r>
            <a:r>
              <a:rPr lang="fr-FR" sz="1800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en cours de culture principale de légumineuses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inférieures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à des non-légumineuses fertilisées.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01798" y="1828096"/>
            <a:ext cx="1558282" cy="433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Mesures N</a:t>
            </a:r>
            <a:r>
              <a:rPr lang="fr-FR" sz="1100" b="1" baseline="-25000" dirty="0" smtClean="0">
                <a:solidFill>
                  <a:schemeClr val="bg1"/>
                </a:solidFill>
              </a:rPr>
              <a:t>2</a:t>
            </a:r>
            <a:r>
              <a:rPr lang="fr-FR" sz="1100" b="1" dirty="0" smtClean="0">
                <a:solidFill>
                  <a:schemeClr val="bg1"/>
                </a:solidFill>
              </a:rPr>
              <a:t>O chambres statiques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Consommation d’engrais et cultures principales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620" y="1936228"/>
            <a:ext cx="6668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fr-FR" sz="1400" dirty="0" smtClean="0"/>
              <a:t>3g/ha/j</a:t>
            </a:r>
            <a:endParaRPr lang="fr-FR" sz="14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1938653" y="2001416"/>
            <a:ext cx="0" cy="28847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733673" y="1998876"/>
            <a:ext cx="0" cy="28847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564253" y="2044596"/>
            <a:ext cx="0" cy="28847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1270413" y="5368188"/>
            <a:ext cx="2595284" cy="646331"/>
            <a:chOff x="82238" y="-810230"/>
            <a:chExt cx="2595284" cy="646331"/>
          </a:xfrm>
        </p:grpSpPr>
        <p:sp>
          <p:nvSpPr>
            <p:cNvPr id="34" name="Rectangle 33"/>
            <p:cNvSpPr/>
            <p:nvPr/>
          </p:nvSpPr>
          <p:spPr>
            <a:xfrm>
              <a:off x="90718" y="-380954"/>
              <a:ext cx="159722" cy="114300"/>
            </a:xfrm>
            <a:prstGeom prst="rect">
              <a:avLst/>
            </a:prstGeom>
            <a:pattFill prst="dkUpDiag">
              <a:fgClr>
                <a:schemeClr val="bg1"/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238" y="-558754"/>
              <a:ext cx="159722" cy="114300"/>
            </a:xfrm>
            <a:prstGeom prst="rect">
              <a:avLst/>
            </a:prstGeom>
            <a:pattFill prst="dkUpDiag">
              <a:fgClr>
                <a:schemeClr val="bg1"/>
              </a:fgClr>
              <a:bgClr>
                <a:schemeClr val="tx1">
                  <a:lumMod val="50000"/>
                  <a:lumOff val="50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239" y="-763443"/>
              <a:ext cx="159722" cy="114300"/>
            </a:xfrm>
            <a:prstGeom prst="rect">
              <a:avLst/>
            </a:prstGeom>
            <a:pattFill prst="dkUpDiag">
              <a:fgClr>
                <a:schemeClr val="bg1">
                  <a:lumMod val="85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4400" y="-810230"/>
              <a:ext cx="24131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avant </a:t>
              </a:r>
              <a:r>
                <a:rPr lang="fr-FR" sz="1200" dirty="0" smtClean="0"/>
                <a:t>1</a:t>
              </a:r>
              <a:r>
                <a:rPr lang="fr-FR" sz="1200" baseline="30000" dirty="0" smtClean="0"/>
                <a:t>ère</a:t>
              </a:r>
              <a:r>
                <a:rPr lang="fr-FR" sz="1200" dirty="0" smtClean="0"/>
                <a:t> fertilisation</a:t>
              </a:r>
            </a:p>
            <a:p>
              <a:r>
                <a:rPr lang="fr-FR" sz="1200" dirty="0" smtClean="0"/>
                <a:t>pendant période </a:t>
              </a:r>
              <a:r>
                <a:rPr lang="fr-FR" sz="1200" dirty="0"/>
                <a:t>de </a:t>
              </a:r>
              <a:r>
                <a:rPr lang="fr-FR" sz="1200" dirty="0" smtClean="0"/>
                <a:t>fertilisation</a:t>
              </a:r>
            </a:p>
            <a:p>
              <a:r>
                <a:rPr lang="fr-FR" sz="1200" dirty="0" smtClean="0"/>
                <a:t>&gt; </a:t>
              </a:r>
              <a:r>
                <a:rPr lang="fr-FR" sz="1200" dirty="0"/>
                <a:t>14 </a:t>
              </a:r>
              <a:r>
                <a:rPr lang="fr-FR" sz="1200" dirty="0" smtClean="0"/>
                <a:t>j. </a:t>
              </a:r>
              <a:r>
                <a:rPr lang="fr-FR" sz="1200" dirty="0"/>
                <a:t>après </a:t>
              </a:r>
              <a:r>
                <a:rPr lang="fr-FR" sz="1200" dirty="0" smtClean="0"/>
                <a:t>dernière </a:t>
              </a:r>
              <a:r>
                <a:rPr lang="fr-FR" sz="1200" dirty="0"/>
                <a:t>fertilisation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214380" y="4664824"/>
            <a:ext cx="73813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BLE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560253" y="4664824"/>
            <a:ext cx="73813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 smtClean="0"/>
              <a:t>POIS</a:t>
            </a:r>
            <a:endParaRPr lang="fr-FR" sz="1200" b="1" u="sng" dirty="0"/>
          </a:p>
        </p:txBody>
      </p:sp>
      <p:sp>
        <p:nvSpPr>
          <p:cNvPr id="17" name="ZoneTexte 16"/>
          <p:cNvSpPr txBox="1"/>
          <p:nvPr/>
        </p:nvSpPr>
        <p:spPr>
          <a:xfrm>
            <a:off x="1964052" y="4664824"/>
            <a:ext cx="90216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 smtClean="0"/>
              <a:t>BLE 0N</a:t>
            </a:r>
            <a:endParaRPr lang="fr-FR" sz="1200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2747633" y="4664824"/>
            <a:ext cx="7999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COLZA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07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619" y="49462"/>
            <a:ext cx="8831485" cy="925263"/>
          </a:xfrm>
        </p:spPr>
        <p:txBody>
          <a:bodyPr/>
          <a:lstStyle/>
          <a:p>
            <a:r>
              <a:rPr lang="fr-FR" dirty="0" smtClean="0"/>
              <a:t>Synthèse : impacts des différents modes d’insertion de légumineuses dans la rotatio</a:t>
            </a:r>
            <a:r>
              <a:rPr lang="fr-FR" dirty="0"/>
              <a:t>n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17534"/>
              </p:ext>
            </p:extLst>
          </p:nvPr>
        </p:nvGraphicFramePr>
        <p:xfrm>
          <a:off x="173618" y="1435099"/>
          <a:ext cx="8831485" cy="43357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Type d’insertion</a:t>
                      </a:r>
                      <a:endParaRPr lang="fr-FR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Couvert intermédiaire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Culture principale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Culture associée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Flux N/émissions N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O</a:t>
                      </a:r>
                      <a:endParaRPr lang="fr-FR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ΔE lixiviation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- </a:t>
                      </a:r>
                      <a:r>
                        <a:rPr lang="fr-FR" sz="1400" b="0" dirty="0" smtClean="0">
                          <a:effectLst/>
                        </a:rPr>
                        <a:t>(vs SN)</a:t>
                      </a:r>
                      <a:r>
                        <a:rPr lang="fr-FR" sz="1400" b="0" baseline="0" dirty="0" smtClean="0">
                          <a:effectLst/>
                        </a:rPr>
                        <a:t> </a:t>
                      </a:r>
                      <a:r>
                        <a:rPr lang="fr-FR" sz="1800" b="1" baseline="0" dirty="0" smtClean="0">
                          <a:effectLst/>
                        </a:rPr>
                        <a:t>/</a:t>
                      </a:r>
                      <a:r>
                        <a:rPr lang="fr-FR" sz="1000" b="0" baseline="0" dirty="0" smtClean="0">
                          <a:effectLst/>
                        </a:rPr>
                        <a:t> </a:t>
                      </a:r>
                      <a:r>
                        <a:rPr lang="fr-FR" sz="1800" b="1" baseline="0" dirty="0" smtClean="0">
                          <a:effectLst/>
                        </a:rPr>
                        <a:t>+ </a:t>
                      </a:r>
                      <a:r>
                        <a:rPr lang="fr-FR" sz="1400" b="0" baseline="0" dirty="0" smtClean="0">
                          <a:effectLst/>
                        </a:rPr>
                        <a:t>(vs CI NL)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0 </a:t>
                      </a:r>
                      <a:r>
                        <a:rPr lang="fr-FR" sz="1800" b="0" dirty="0" smtClean="0">
                          <a:effectLst/>
                        </a:rPr>
                        <a:t>(</a:t>
                      </a:r>
                      <a:r>
                        <a:rPr lang="fr-FR" sz="1800" b="1" dirty="0" smtClean="0">
                          <a:effectLst/>
                        </a:rPr>
                        <a:t>+</a:t>
                      </a:r>
                      <a:r>
                        <a:rPr lang="fr-FR" sz="1400" b="0" dirty="0" smtClean="0">
                          <a:effectLst/>
                        </a:rPr>
                        <a:t> si pas de CI</a:t>
                      </a:r>
                      <a:r>
                        <a:rPr lang="fr-FR" sz="1800" b="0" dirty="0" smtClean="0">
                          <a:effectLst/>
                        </a:rPr>
                        <a:t>)</a:t>
                      </a:r>
                      <a:endParaRPr lang="fr-FR" sz="2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?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ΔE résidus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+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0/+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+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</a:rPr>
                        <a:t>ΔE engrais 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- -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- - -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(</a:t>
                      </a:r>
                      <a:r>
                        <a:rPr lang="fr-FR" sz="1800" b="1" dirty="0">
                          <a:effectLst/>
                        </a:rPr>
                        <a:t>-</a:t>
                      </a:r>
                      <a:r>
                        <a:rPr lang="fr-FR" sz="1800" b="0" dirty="0">
                          <a:effectLst/>
                        </a:rPr>
                        <a:t>)</a:t>
                      </a:r>
                      <a:endParaRPr lang="fr-FR" sz="2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ΔE volatilisation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- -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- - -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(</a:t>
                      </a:r>
                      <a:r>
                        <a:rPr lang="fr-FR" sz="1800" b="1" dirty="0">
                          <a:effectLst/>
                        </a:rPr>
                        <a:t>-</a:t>
                      </a:r>
                      <a:r>
                        <a:rPr lang="fr-FR" sz="1800" b="0" dirty="0">
                          <a:effectLst/>
                        </a:rPr>
                        <a:t>)</a:t>
                      </a:r>
                      <a:endParaRPr lang="fr-FR" sz="2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ΔE amont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- -</a:t>
                      </a:r>
                      <a:endParaRPr lang="fr-FR" sz="28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- - -</a:t>
                      </a:r>
                      <a:endParaRPr lang="fr-FR" sz="28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</a:rPr>
                        <a:t>(</a:t>
                      </a:r>
                      <a:r>
                        <a:rPr lang="fr-FR" sz="1800" b="1" dirty="0" smtClean="0">
                          <a:effectLst/>
                        </a:rPr>
                        <a:t>-</a:t>
                      </a:r>
                      <a:r>
                        <a:rPr lang="fr-FR" sz="1800" b="0" dirty="0" smtClean="0">
                          <a:effectLst/>
                        </a:rPr>
                        <a:t>)</a:t>
                      </a:r>
                      <a:endParaRPr lang="fr-FR" sz="2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2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Recommandations</a:t>
                      </a:r>
                      <a:endParaRPr lang="fr-FR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Couverts avec </a:t>
                      </a:r>
                      <a:r>
                        <a:rPr lang="fr-FR" sz="1200" b="1" dirty="0" smtClean="0">
                          <a:effectLst/>
                        </a:rPr>
                        <a:t>légumineuses </a:t>
                      </a:r>
                      <a:r>
                        <a:rPr lang="fr-FR" sz="1200" b="1" dirty="0">
                          <a:effectLst/>
                        </a:rPr>
                        <a:t>en mélange </a:t>
                      </a:r>
                      <a:r>
                        <a:rPr lang="fr-FR" sz="1200" b="1" dirty="0" smtClean="0">
                          <a:effectLst/>
                        </a:rPr>
                        <a:t>recommandés </a:t>
                      </a:r>
                      <a:r>
                        <a:rPr lang="fr-FR" sz="1200" dirty="0">
                          <a:effectLst/>
                        </a:rPr>
                        <a:t>dans de nombreuses </a:t>
                      </a:r>
                      <a:r>
                        <a:rPr lang="fr-FR" sz="1200" dirty="0" smtClean="0">
                          <a:effectLst/>
                        </a:rPr>
                        <a:t>situations (régularité).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Ne pas surestimer les </a:t>
                      </a:r>
                      <a:r>
                        <a:rPr lang="fr-FR" sz="1200" b="1" dirty="0">
                          <a:effectLst/>
                        </a:rPr>
                        <a:t>émissions liées à </a:t>
                      </a:r>
                      <a:r>
                        <a:rPr lang="fr-FR" sz="1200" b="1" dirty="0" smtClean="0">
                          <a:effectLst/>
                        </a:rPr>
                        <a:t>la </a:t>
                      </a:r>
                      <a:r>
                        <a:rPr lang="fr-FR" sz="1200" b="1" dirty="0">
                          <a:effectLst/>
                        </a:rPr>
                        <a:t>dégradation des résidus </a:t>
                      </a:r>
                      <a:r>
                        <a:rPr lang="fr-FR" sz="1200" dirty="0" smtClean="0">
                          <a:effectLst/>
                        </a:rPr>
                        <a:t>en considérant que la </a:t>
                      </a:r>
                      <a:r>
                        <a:rPr lang="fr-FR" sz="1200" dirty="0">
                          <a:effectLst/>
                        </a:rPr>
                        <a:t>totalité de l’azote organique restitué.</a:t>
                      </a:r>
                      <a:endParaRPr lang="fr-FR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</a:rPr>
                        <a:t>Nécessité  </a:t>
                      </a:r>
                      <a:r>
                        <a:rPr lang="fr-FR" sz="1200" b="1" dirty="0">
                          <a:effectLst/>
                        </a:rPr>
                        <a:t>de penser un système </a:t>
                      </a:r>
                      <a:r>
                        <a:rPr lang="fr-FR" sz="1200" b="1" dirty="0" smtClean="0">
                          <a:effectLst/>
                        </a:rPr>
                        <a:t>minimisant les périodes de </a:t>
                      </a:r>
                      <a:r>
                        <a:rPr lang="fr-FR" sz="1200" b="1" dirty="0">
                          <a:effectLst/>
                        </a:rPr>
                        <a:t>sol nu </a:t>
                      </a:r>
                      <a:r>
                        <a:rPr lang="fr-FR" sz="1200" dirty="0" smtClean="0">
                          <a:effectLst/>
                        </a:rPr>
                        <a:t>pour gérer le risque lixiviation (introduction </a:t>
                      </a:r>
                      <a:r>
                        <a:rPr lang="fr-FR" sz="1200" dirty="0">
                          <a:effectLst/>
                        </a:rPr>
                        <a:t>de </a:t>
                      </a:r>
                      <a:r>
                        <a:rPr lang="fr-FR" sz="1200" dirty="0" smtClean="0">
                          <a:effectLst/>
                        </a:rPr>
                        <a:t>couverts</a:t>
                      </a:r>
                      <a:r>
                        <a:rPr lang="fr-FR" sz="1200" baseline="0" dirty="0" smtClean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dans la rotation).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Confirmation de </a:t>
                      </a:r>
                      <a:r>
                        <a:rPr lang="fr-FR" sz="1200" b="0" dirty="0" smtClean="0">
                          <a:effectLst/>
                        </a:rPr>
                        <a:t>l</a:t>
                      </a:r>
                      <a:r>
                        <a:rPr lang="fr-FR" sz="1200" b="1" dirty="0" smtClean="0">
                          <a:effectLst/>
                        </a:rPr>
                        <a:t>’impact positif sur la réduction de la consommation d’engrais </a:t>
                      </a:r>
                      <a:r>
                        <a:rPr lang="fr-FR" sz="1200" dirty="0" smtClean="0">
                          <a:effectLst/>
                        </a:rPr>
                        <a:t>des cultures de la rotation 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Impact sur la lixiviation lors</a:t>
                      </a:r>
                      <a:r>
                        <a:rPr lang="fr-FR" sz="1200" baseline="0" dirty="0" smtClean="0">
                          <a:effectLst/>
                        </a:rPr>
                        <a:t> de l</a:t>
                      </a:r>
                      <a:r>
                        <a:rPr lang="fr-FR" sz="1200" dirty="0" smtClean="0">
                          <a:effectLst/>
                        </a:rPr>
                        <a:t>a campagne suivante à instruire.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Sur </a:t>
                      </a:r>
                      <a:r>
                        <a:rPr lang="fr-FR" sz="1200" dirty="0">
                          <a:effectLst/>
                        </a:rPr>
                        <a:t>le jeu de données étudié </a:t>
                      </a:r>
                      <a:r>
                        <a:rPr lang="fr-FR" sz="1200" dirty="0" smtClean="0">
                          <a:effectLst/>
                        </a:rPr>
                        <a:t>(colza</a:t>
                      </a:r>
                      <a:r>
                        <a:rPr lang="fr-FR" sz="1200" b="1" dirty="0">
                          <a:effectLst/>
                        </a:rPr>
                        <a:t>)</a:t>
                      </a:r>
                      <a:r>
                        <a:rPr lang="fr-FR" sz="1200" b="0" i="0" dirty="0">
                          <a:effectLst/>
                        </a:rPr>
                        <a:t>, l’</a:t>
                      </a:r>
                      <a:r>
                        <a:rPr lang="fr-FR" sz="1200" b="1" dirty="0">
                          <a:effectLst/>
                        </a:rPr>
                        <a:t>économie d’engrais </a:t>
                      </a:r>
                      <a:r>
                        <a:rPr lang="fr-FR" sz="1200" b="0" i="0" dirty="0">
                          <a:effectLst/>
                        </a:rPr>
                        <a:t>semble</a:t>
                      </a:r>
                      <a:r>
                        <a:rPr lang="fr-FR" sz="1200" b="1" dirty="0">
                          <a:effectLst/>
                        </a:rPr>
                        <a:t> restreinte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(30 kg N/ha max) mais </a:t>
                      </a:r>
                      <a:r>
                        <a:rPr lang="fr-FR" sz="1200" dirty="0">
                          <a:effectLst/>
                        </a:rPr>
                        <a:t>l’association </a:t>
                      </a:r>
                      <a:r>
                        <a:rPr lang="fr-FR" sz="1200" dirty="0" smtClean="0">
                          <a:effectLst/>
                        </a:rPr>
                        <a:t>apporte</a:t>
                      </a:r>
                      <a:r>
                        <a:rPr lang="fr-FR" sz="1200" baseline="0" dirty="0" smtClean="0">
                          <a:effectLst/>
                        </a:rPr>
                        <a:t> d’autres bénéfices </a:t>
                      </a:r>
                      <a:r>
                        <a:rPr lang="fr-FR" sz="1200" dirty="0" smtClean="0">
                          <a:effectLst/>
                        </a:rPr>
                        <a:t>(gestion désherbage </a:t>
                      </a:r>
                      <a:r>
                        <a:rPr lang="fr-FR" sz="1200" dirty="0">
                          <a:effectLst/>
                        </a:rPr>
                        <a:t>par </a:t>
                      </a:r>
                      <a:r>
                        <a:rPr lang="fr-FR" sz="1200" dirty="0" smtClean="0">
                          <a:effectLst/>
                        </a:rPr>
                        <a:t>ex.).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5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et perspectives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90930" y="1311275"/>
            <a:ext cx="8560970" cy="491680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L’introduction de légumineuses </a:t>
            </a:r>
            <a:r>
              <a:rPr lang="fr-FR" sz="2000" dirty="0" smtClean="0">
                <a:solidFill>
                  <a:schemeClr val="tx1"/>
                </a:solidFill>
              </a:rPr>
              <a:t>influe sur tous les postes d’émissions de N</a:t>
            </a:r>
            <a:r>
              <a:rPr lang="fr-FR" sz="2000" baseline="-25000" dirty="0" smtClean="0">
                <a:solidFill>
                  <a:schemeClr val="tx1"/>
                </a:solidFill>
              </a:rPr>
              <a:t>2</a:t>
            </a:r>
            <a:r>
              <a:rPr lang="fr-FR" sz="2000" dirty="0" smtClean="0">
                <a:solidFill>
                  <a:schemeClr val="tx1"/>
                </a:solidFill>
              </a:rPr>
              <a:t>O et </a:t>
            </a:r>
            <a:r>
              <a:rPr lang="fr-FR" sz="2000" b="1" dirty="0" smtClean="0">
                <a:solidFill>
                  <a:schemeClr val="tx1"/>
                </a:solidFill>
              </a:rPr>
              <a:t>doit</a:t>
            </a:r>
            <a:r>
              <a:rPr lang="fr-FR" sz="2000" dirty="0" smtClean="0">
                <a:solidFill>
                  <a:schemeClr val="tx1"/>
                </a:solidFill>
              </a:rPr>
              <a:t> donc </a:t>
            </a:r>
            <a:r>
              <a:rPr lang="fr-FR" sz="2000" b="1" dirty="0" smtClean="0">
                <a:solidFill>
                  <a:schemeClr val="tx1"/>
                </a:solidFill>
              </a:rPr>
              <a:t>être évaluée globalement</a:t>
            </a:r>
          </a:p>
          <a:p>
            <a:pPr marL="0" indent="0" algn="just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L’effet global peut être positif </a:t>
            </a:r>
            <a:r>
              <a:rPr lang="fr-FR" sz="2000" i="1" dirty="0" smtClean="0">
                <a:solidFill>
                  <a:schemeClr val="tx1"/>
                </a:solidFill>
              </a:rPr>
              <a:t>(réduction des émissions de N</a:t>
            </a:r>
            <a:r>
              <a:rPr lang="fr-FR" sz="2000" i="1" baseline="-25000" dirty="0" smtClean="0">
                <a:solidFill>
                  <a:schemeClr val="tx1"/>
                </a:solidFill>
              </a:rPr>
              <a:t>2</a:t>
            </a:r>
            <a:r>
              <a:rPr lang="fr-FR" sz="2000" i="1" dirty="0" smtClean="0">
                <a:solidFill>
                  <a:schemeClr val="tx1"/>
                </a:solidFill>
              </a:rPr>
              <a:t>O) </a:t>
            </a:r>
            <a:r>
              <a:rPr lang="fr-FR" sz="2000" b="1" dirty="0" smtClean="0">
                <a:solidFill>
                  <a:schemeClr val="tx1"/>
                </a:solidFill>
              </a:rPr>
              <a:t>si</a:t>
            </a:r>
            <a:r>
              <a:rPr lang="fr-FR" sz="2000" dirty="0" smtClean="0">
                <a:solidFill>
                  <a:schemeClr val="tx1"/>
                </a:solidFill>
              </a:rPr>
              <a:t> l’économie d’engrais N est bien valorisée sur la culture suivante et le </a:t>
            </a:r>
            <a:r>
              <a:rPr lang="fr-FR" sz="2000" b="1" dirty="0" smtClean="0">
                <a:solidFill>
                  <a:schemeClr val="tx1"/>
                </a:solidFill>
              </a:rPr>
              <a:t>risque de lixiviation maîtrisé par les pratiques culturales </a:t>
            </a:r>
            <a:r>
              <a:rPr lang="fr-FR" sz="2000" b="1" i="1" dirty="0" smtClean="0">
                <a:solidFill>
                  <a:schemeClr val="tx1"/>
                </a:solidFill>
              </a:rPr>
              <a:t>ad hoc</a:t>
            </a:r>
            <a:r>
              <a:rPr lang="fr-FR" sz="2000" i="1" dirty="0" smtClean="0">
                <a:solidFill>
                  <a:schemeClr val="tx1"/>
                </a:solidFill>
              </a:rPr>
              <a:t> (ex. culture intermédiaire en post légumineuses à graines)</a:t>
            </a:r>
          </a:p>
          <a:p>
            <a:pPr marL="0" indent="0" algn="just">
              <a:buNone/>
            </a:pPr>
            <a:endParaRPr lang="fr-FR" sz="2000" i="1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L’augmentation </a:t>
            </a:r>
            <a:r>
              <a:rPr lang="fr-FR" sz="2000" b="1" dirty="0">
                <a:solidFill>
                  <a:schemeClr val="tx1"/>
                </a:solidFill>
              </a:rPr>
              <a:t>des émissions liées à la décomposition des résidus </a:t>
            </a:r>
            <a:r>
              <a:rPr lang="fr-FR" sz="2000" dirty="0">
                <a:solidFill>
                  <a:schemeClr val="tx1"/>
                </a:solidFill>
              </a:rPr>
              <a:t>de </a:t>
            </a:r>
            <a:r>
              <a:rPr lang="fr-FR" sz="2000" dirty="0" smtClean="0">
                <a:solidFill>
                  <a:schemeClr val="tx1"/>
                </a:solidFill>
              </a:rPr>
              <a:t>légumineuses est le plus souvent </a:t>
            </a:r>
            <a:r>
              <a:rPr lang="fr-FR" sz="2000" b="1" dirty="0" smtClean="0">
                <a:solidFill>
                  <a:schemeClr val="tx1"/>
                </a:solidFill>
              </a:rPr>
              <a:t>compensée </a:t>
            </a:r>
            <a:r>
              <a:rPr lang="fr-FR" sz="2000" dirty="0" smtClean="0">
                <a:solidFill>
                  <a:schemeClr val="tx1"/>
                </a:solidFill>
              </a:rPr>
              <a:t>par la </a:t>
            </a:r>
            <a:r>
              <a:rPr lang="fr-FR" sz="2000" b="1" dirty="0">
                <a:solidFill>
                  <a:schemeClr val="tx1"/>
                </a:solidFill>
              </a:rPr>
              <a:t>baisse des émissions consécutives à la réduction de l’emploi des engrais </a:t>
            </a:r>
            <a:r>
              <a:rPr lang="fr-FR" sz="2000" b="1" dirty="0" smtClean="0">
                <a:solidFill>
                  <a:schemeClr val="tx1"/>
                </a:solidFill>
              </a:rPr>
              <a:t>minéraux</a:t>
            </a:r>
          </a:p>
          <a:p>
            <a:pPr marL="0" indent="0" algn="just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Intérêt </a:t>
            </a:r>
            <a:r>
              <a:rPr lang="fr-FR" sz="2000" b="1" dirty="0">
                <a:solidFill>
                  <a:schemeClr val="tx1"/>
                </a:solidFill>
              </a:rPr>
              <a:t>de poursuivre </a:t>
            </a:r>
            <a:r>
              <a:rPr lang="fr-FR" sz="2000" b="1" dirty="0" smtClean="0">
                <a:solidFill>
                  <a:schemeClr val="tx1"/>
                </a:solidFill>
              </a:rPr>
              <a:t>les mesures d’émissions </a:t>
            </a:r>
            <a:r>
              <a:rPr lang="fr-FR" sz="2000" b="1" dirty="0">
                <a:solidFill>
                  <a:schemeClr val="tx1"/>
                </a:solidFill>
              </a:rPr>
              <a:t>de N</a:t>
            </a:r>
            <a:r>
              <a:rPr lang="fr-FR" sz="2000" b="1" baseline="-25000" dirty="0">
                <a:solidFill>
                  <a:schemeClr val="tx1"/>
                </a:solidFill>
              </a:rPr>
              <a:t>2</a:t>
            </a:r>
            <a:r>
              <a:rPr lang="fr-FR" sz="2000" b="1" dirty="0">
                <a:solidFill>
                  <a:schemeClr val="tx1"/>
                </a:solidFill>
              </a:rPr>
              <a:t>O </a:t>
            </a:r>
            <a:r>
              <a:rPr lang="fr-FR" sz="2000" b="1" dirty="0" smtClean="0">
                <a:solidFill>
                  <a:schemeClr val="tx1"/>
                </a:solidFill>
              </a:rPr>
              <a:t>au champ </a:t>
            </a:r>
            <a:r>
              <a:rPr lang="fr-FR" sz="2000" dirty="0" smtClean="0">
                <a:solidFill>
                  <a:schemeClr val="tx1"/>
                </a:solidFill>
              </a:rPr>
              <a:t>afin d’élargir la gamme de situations et de mieux comprendre l’effet de différents facteurs de variation </a:t>
            </a:r>
            <a:r>
              <a:rPr lang="fr-FR" sz="2000" i="1" dirty="0" smtClean="0">
                <a:solidFill>
                  <a:schemeClr val="tx1"/>
                </a:solidFill>
              </a:rPr>
              <a:t>(contextes pédoclimatiques, espèces et modes d’insertion)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13186" y="2212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Merci pour votre attention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53" name="Picture 5" descr="D:\Mes Documents\Anciens dossiers travail\Photos\MicMac\Parcelles\Parcelles_Auzeville\Auzeville_printemps_2012\B_Féverole_binée_04.04.20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559" y="3351912"/>
            <a:ext cx="2787341" cy="25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es Documents\Anciens dossiers travail\Photos\Poitou Charentes\féverole, essai INRA, 18 juin 20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282" y="3311587"/>
            <a:ext cx="2028826" cy="25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es Documents\Anciens dossiers travail\Photos\Poitou Charentes\Vesce, Thouars _ 10 juin 2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741" y="3367400"/>
            <a:ext cx="3375667" cy="25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012" y="1324523"/>
            <a:ext cx="1632750" cy="5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059" y="1311823"/>
            <a:ext cx="1270154" cy="6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644" y="1202899"/>
            <a:ext cx="1161042" cy="7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04"/>
          <a:stretch/>
        </p:blipFill>
        <p:spPr bwMode="auto">
          <a:xfrm>
            <a:off x="6835385" y="937547"/>
            <a:ext cx="665763" cy="8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539" y="1228299"/>
            <a:ext cx="1084335" cy="7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re 1"/>
          <p:cNvSpPr>
            <a:spLocks noGrp="1"/>
          </p:cNvSpPr>
          <p:nvPr>
            <p:ph type="ctrTitle"/>
          </p:nvPr>
        </p:nvSpPr>
        <p:spPr>
          <a:xfrm>
            <a:off x="943969" y="2451995"/>
            <a:ext cx="7619232" cy="1722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dirty="0" smtClean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  <a:t>Journée de restitution des programmes CASDAR lauréats 2012</a:t>
            </a:r>
            <a:br>
              <a:rPr lang="fr-FR" dirty="0" smtClean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</a:br>
            <a:endParaRPr lang="fr-FR" dirty="0" smtClean="0">
              <a:solidFill>
                <a:schemeClr val="tx1"/>
              </a:solidFill>
              <a:latin typeface="Tw Cen MT Condensed" pitchFamily="-106" charset="0"/>
              <a:ea typeface="ＭＳ Ｐゴシック" pitchFamily="-106" charset="-128"/>
            </a:endParaRPr>
          </a:p>
        </p:txBody>
      </p:sp>
      <p:sp>
        <p:nvSpPr>
          <p:cNvPr id="15367" name="AutoShape 3"/>
          <p:cNvSpPr>
            <a:spLocks noChangeAspect="1" noChangeArrowheads="1" noTextEdit="1"/>
          </p:cNvSpPr>
          <p:nvPr/>
        </p:nvSpPr>
        <p:spPr bwMode="auto">
          <a:xfrm>
            <a:off x="0" y="1582738"/>
            <a:ext cx="9048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0" y="1582738"/>
            <a:ext cx="9048750" cy="3460750"/>
          </a:xfrm>
          <a:custGeom>
            <a:avLst/>
            <a:gdLst>
              <a:gd name="T0" fmla="*/ 0 w 5700"/>
              <a:gd name="T1" fmla="*/ 957659375 h 2180"/>
              <a:gd name="T2" fmla="*/ 912296563 w 5700"/>
              <a:gd name="T3" fmla="*/ 811490313 h 2180"/>
              <a:gd name="T4" fmla="*/ 2137092500 w 5700"/>
              <a:gd name="T5" fmla="*/ 635079375 h 2180"/>
              <a:gd name="T6" fmla="*/ 2147483647 w 5700"/>
              <a:gd name="T7" fmla="*/ 554434375 h 2180"/>
              <a:gd name="T8" fmla="*/ 2147483647 w 5700"/>
              <a:gd name="T9" fmla="*/ 488910313 h 2180"/>
              <a:gd name="T10" fmla="*/ 2147483647 w 5700"/>
              <a:gd name="T11" fmla="*/ 453628125 h 2180"/>
              <a:gd name="T12" fmla="*/ 2147483647 w 5700"/>
              <a:gd name="T13" fmla="*/ 443547500 h 2180"/>
              <a:gd name="T14" fmla="*/ 2147483647 w 5700"/>
              <a:gd name="T15" fmla="*/ 438507188 h 2180"/>
              <a:gd name="T16" fmla="*/ 2147483647 w 5700"/>
              <a:gd name="T17" fmla="*/ 448587813 h 2180"/>
              <a:gd name="T18" fmla="*/ 2147483647 w 5700"/>
              <a:gd name="T19" fmla="*/ 473789375 h 2180"/>
              <a:gd name="T20" fmla="*/ 2147483647 w 5700"/>
              <a:gd name="T21" fmla="*/ 519152188 h 2180"/>
              <a:gd name="T22" fmla="*/ 2147483647 w 5700"/>
              <a:gd name="T23" fmla="*/ 579635938 h 2180"/>
              <a:gd name="T24" fmla="*/ 2147483647 w 5700"/>
              <a:gd name="T25" fmla="*/ 660280938 h 2180"/>
              <a:gd name="T26" fmla="*/ 2147483647 w 5700"/>
              <a:gd name="T27" fmla="*/ 761087188 h 2180"/>
              <a:gd name="T28" fmla="*/ 2147483647 w 5700"/>
              <a:gd name="T29" fmla="*/ 816530625 h 2180"/>
              <a:gd name="T30" fmla="*/ 2147483647 w 5700"/>
              <a:gd name="T31" fmla="*/ 1108868750 h 2180"/>
              <a:gd name="T32" fmla="*/ 2147483647 w 5700"/>
              <a:gd name="T33" fmla="*/ 1164312188 h 2180"/>
              <a:gd name="T34" fmla="*/ 2147483647 w 5700"/>
              <a:gd name="T35" fmla="*/ 1199594375 h 2180"/>
              <a:gd name="T36" fmla="*/ 2147483647 w 5700"/>
              <a:gd name="T37" fmla="*/ 1209675000 h 2180"/>
              <a:gd name="T38" fmla="*/ 2147483647 w 5700"/>
              <a:gd name="T39" fmla="*/ 1199594375 h 2180"/>
              <a:gd name="T40" fmla="*/ 2147483647 w 5700"/>
              <a:gd name="T41" fmla="*/ 1169352500 h 2180"/>
              <a:gd name="T42" fmla="*/ 2147483647 w 5700"/>
              <a:gd name="T43" fmla="*/ 1149191250 h 2180"/>
              <a:gd name="T44" fmla="*/ 2147483647 w 5700"/>
              <a:gd name="T45" fmla="*/ 1103828438 h 2180"/>
              <a:gd name="T46" fmla="*/ 2147483647 w 5700"/>
              <a:gd name="T47" fmla="*/ 1003022188 h 2180"/>
              <a:gd name="T48" fmla="*/ 2147483647 w 5700"/>
              <a:gd name="T49" fmla="*/ 831651563 h 2180"/>
              <a:gd name="T50" fmla="*/ 2147483647 w 5700"/>
              <a:gd name="T51" fmla="*/ 630039063 h 2180"/>
              <a:gd name="T52" fmla="*/ 2147483647 w 5700"/>
              <a:gd name="T53" fmla="*/ 327620313 h 2180"/>
              <a:gd name="T54" fmla="*/ 2147483647 w 5700"/>
              <a:gd name="T55" fmla="*/ 45362813 h 2180"/>
              <a:gd name="T56" fmla="*/ 2147483647 w 5700"/>
              <a:gd name="T57" fmla="*/ 2147483647 h 2180"/>
              <a:gd name="T58" fmla="*/ 2147483647 w 5700"/>
              <a:gd name="T59" fmla="*/ 2147483647 h 2180"/>
              <a:gd name="T60" fmla="*/ 2147483647 w 5700"/>
              <a:gd name="T61" fmla="*/ 2147483647 h 2180"/>
              <a:gd name="T62" fmla="*/ 2147483647 w 5700"/>
              <a:gd name="T63" fmla="*/ 2147483647 h 2180"/>
              <a:gd name="T64" fmla="*/ 2147483647 w 5700"/>
              <a:gd name="T65" fmla="*/ 2147483647 h 2180"/>
              <a:gd name="T66" fmla="*/ 2147483647 w 5700"/>
              <a:gd name="T67" fmla="*/ 2147483647 h 2180"/>
              <a:gd name="T68" fmla="*/ 2147483647 w 5700"/>
              <a:gd name="T69" fmla="*/ 2147483647 h 2180"/>
              <a:gd name="T70" fmla="*/ 2147483647 w 5700"/>
              <a:gd name="T71" fmla="*/ 2147483647 h 2180"/>
              <a:gd name="T72" fmla="*/ 2147483647 w 5700"/>
              <a:gd name="T73" fmla="*/ 2147483647 h 2180"/>
              <a:gd name="T74" fmla="*/ 2147483647 w 5700"/>
              <a:gd name="T75" fmla="*/ 2147483647 h 2180"/>
              <a:gd name="T76" fmla="*/ 2147483647 w 5700"/>
              <a:gd name="T77" fmla="*/ 2147483647 h 2180"/>
              <a:gd name="T78" fmla="*/ 2147483647 w 5700"/>
              <a:gd name="T79" fmla="*/ 2147483647 h 2180"/>
              <a:gd name="T80" fmla="*/ 2147483647 w 5700"/>
              <a:gd name="T81" fmla="*/ 2147483647 h 2180"/>
              <a:gd name="T82" fmla="*/ 2147483647 w 5700"/>
              <a:gd name="T83" fmla="*/ 2147483647 h 2180"/>
              <a:gd name="T84" fmla="*/ 2147483647 w 5700"/>
              <a:gd name="T85" fmla="*/ 2147483647 h 2180"/>
              <a:gd name="T86" fmla="*/ 2147483647 w 5700"/>
              <a:gd name="T87" fmla="*/ 2147483647 h 2180"/>
              <a:gd name="T88" fmla="*/ 2147483647 w 5700"/>
              <a:gd name="T89" fmla="*/ 2147483647 h 2180"/>
              <a:gd name="T90" fmla="*/ 2147483647 w 5700"/>
              <a:gd name="T91" fmla="*/ 2147483647 h 2180"/>
              <a:gd name="T92" fmla="*/ 2147483647 w 5700"/>
              <a:gd name="T93" fmla="*/ 2147483647 h 2180"/>
              <a:gd name="T94" fmla="*/ 2147483647 w 5700"/>
              <a:gd name="T95" fmla="*/ 2147483647 h 2180"/>
              <a:gd name="T96" fmla="*/ 2147483647 w 5700"/>
              <a:gd name="T97" fmla="*/ 2147483647 h 2180"/>
              <a:gd name="T98" fmla="*/ 2147483647 w 5700"/>
              <a:gd name="T99" fmla="*/ 2147483647 h 2180"/>
              <a:gd name="T100" fmla="*/ 2147483647 w 5700"/>
              <a:gd name="T101" fmla="*/ 2147483647 h 2180"/>
              <a:gd name="T102" fmla="*/ 2147483647 w 5700"/>
              <a:gd name="T103" fmla="*/ 2147483647 h 2180"/>
              <a:gd name="T104" fmla="*/ 2147483647 w 5700"/>
              <a:gd name="T105" fmla="*/ 2147483647 h 2180"/>
              <a:gd name="T106" fmla="*/ 2147483647 w 5700"/>
              <a:gd name="T107" fmla="*/ 2147483647 h 2180"/>
              <a:gd name="T108" fmla="*/ 2147483647 w 5700"/>
              <a:gd name="T109" fmla="*/ 2147483647 h 2180"/>
              <a:gd name="T110" fmla="*/ 1587698438 w 5700"/>
              <a:gd name="T111" fmla="*/ 2147483647 h 2180"/>
              <a:gd name="T112" fmla="*/ 751006563 w 5700"/>
              <a:gd name="T113" fmla="*/ 2147483647 h 2180"/>
              <a:gd name="T114" fmla="*/ 90725625 w 5700"/>
              <a:gd name="T115" fmla="*/ 2147483647 h 2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00"/>
              <a:gd name="T175" fmla="*/ 0 h 2180"/>
              <a:gd name="T176" fmla="*/ 5700 w 5700"/>
              <a:gd name="T177" fmla="*/ 2180 h 2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00" h="2180">
                <a:moveTo>
                  <a:pt x="0" y="380"/>
                </a:moveTo>
                <a:lnTo>
                  <a:pt x="0" y="380"/>
                </a:lnTo>
                <a:lnTo>
                  <a:pt x="174" y="352"/>
                </a:lnTo>
                <a:lnTo>
                  <a:pt x="362" y="322"/>
                </a:lnTo>
                <a:lnTo>
                  <a:pt x="594" y="288"/>
                </a:lnTo>
                <a:lnTo>
                  <a:pt x="848" y="252"/>
                </a:lnTo>
                <a:lnTo>
                  <a:pt x="980" y="236"/>
                </a:lnTo>
                <a:lnTo>
                  <a:pt x="1110" y="220"/>
                </a:lnTo>
                <a:lnTo>
                  <a:pt x="1236" y="206"/>
                </a:lnTo>
                <a:lnTo>
                  <a:pt x="1358" y="194"/>
                </a:lnTo>
                <a:lnTo>
                  <a:pt x="1472" y="186"/>
                </a:lnTo>
                <a:lnTo>
                  <a:pt x="1574" y="180"/>
                </a:lnTo>
                <a:lnTo>
                  <a:pt x="1682" y="176"/>
                </a:lnTo>
                <a:lnTo>
                  <a:pt x="1788" y="174"/>
                </a:lnTo>
                <a:lnTo>
                  <a:pt x="1888" y="174"/>
                </a:lnTo>
                <a:lnTo>
                  <a:pt x="1986" y="176"/>
                </a:lnTo>
                <a:lnTo>
                  <a:pt x="2082" y="178"/>
                </a:lnTo>
                <a:lnTo>
                  <a:pt x="2174" y="182"/>
                </a:lnTo>
                <a:lnTo>
                  <a:pt x="2266" y="188"/>
                </a:lnTo>
                <a:lnTo>
                  <a:pt x="2358" y="196"/>
                </a:lnTo>
                <a:lnTo>
                  <a:pt x="2448" y="206"/>
                </a:lnTo>
                <a:lnTo>
                  <a:pt x="2538" y="216"/>
                </a:lnTo>
                <a:lnTo>
                  <a:pt x="2630" y="230"/>
                </a:lnTo>
                <a:lnTo>
                  <a:pt x="2724" y="246"/>
                </a:lnTo>
                <a:lnTo>
                  <a:pt x="2818" y="262"/>
                </a:lnTo>
                <a:lnTo>
                  <a:pt x="2916" y="280"/>
                </a:lnTo>
                <a:lnTo>
                  <a:pt x="3016" y="302"/>
                </a:lnTo>
                <a:lnTo>
                  <a:pt x="3120" y="324"/>
                </a:lnTo>
                <a:lnTo>
                  <a:pt x="3490" y="410"/>
                </a:lnTo>
                <a:lnTo>
                  <a:pt x="3634" y="440"/>
                </a:lnTo>
                <a:lnTo>
                  <a:pt x="3698" y="452"/>
                </a:lnTo>
                <a:lnTo>
                  <a:pt x="3760" y="462"/>
                </a:lnTo>
                <a:lnTo>
                  <a:pt x="3820" y="470"/>
                </a:lnTo>
                <a:lnTo>
                  <a:pt x="3878" y="476"/>
                </a:lnTo>
                <a:lnTo>
                  <a:pt x="3936" y="480"/>
                </a:lnTo>
                <a:lnTo>
                  <a:pt x="3994" y="480"/>
                </a:lnTo>
                <a:lnTo>
                  <a:pt x="4054" y="480"/>
                </a:lnTo>
                <a:lnTo>
                  <a:pt x="4116" y="476"/>
                </a:lnTo>
                <a:lnTo>
                  <a:pt x="4182" y="472"/>
                </a:lnTo>
                <a:lnTo>
                  <a:pt x="4252" y="464"/>
                </a:lnTo>
                <a:lnTo>
                  <a:pt x="4300" y="456"/>
                </a:lnTo>
                <a:lnTo>
                  <a:pt x="4352" y="448"/>
                </a:lnTo>
                <a:lnTo>
                  <a:pt x="4404" y="438"/>
                </a:lnTo>
                <a:lnTo>
                  <a:pt x="4458" y="426"/>
                </a:lnTo>
                <a:lnTo>
                  <a:pt x="4572" y="398"/>
                </a:lnTo>
                <a:lnTo>
                  <a:pt x="4690" y="366"/>
                </a:lnTo>
                <a:lnTo>
                  <a:pt x="4810" y="330"/>
                </a:lnTo>
                <a:lnTo>
                  <a:pt x="4930" y="290"/>
                </a:lnTo>
                <a:lnTo>
                  <a:pt x="5048" y="250"/>
                </a:lnTo>
                <a:lnTo>
                  <a:pt x="5164" y="210"/>
                </a:lnTo>
                <a:lnTo>
                  <a:pt x="5374" y="130"/>
                </a:lnTo>
                <a:lnTo>
                  <a:pt x="5544" y="64"/>
                </a:lnTo>
                <a:lnTo>
                  <a:pt x="5658" y="18"/>
                </a:lnTo>
                <a:lnTo>
                  <a:pt x="5700" y="0"/>
                </a:lnTo>
                <a:lnTo>
                  <a:pt x="5670" y="1086"/>
                </a:lnTo>
                <a:lnTo>
                  <a:pt x="5630" y="1112"/>
                </a:lnTo>
                <a:lnTo>
                  <a:pt x="5584" y="1144"/>
                </a:lnTo>
                <a:lnTo>
                  <a:pt x="5518" y="1184"/>
                </a:lnTo>
                <a:lnTo>
                  <a:pt x="5438" y="1232"/>
                </a:lnTo>
                <a:lnTo>
                  <a:pt x="5342" y="1284"/>
                </a:lnTo>
                <a:lnTo>
                  <a:pt x="5232" y="1338"/>
                </a:lnTo>
                <a:lnTo>
                  <a:pt x="5172" y="1366"/>
                </a:lnTo>
                <a:lnTo>
                  <a:pt x="5108" y="1394"/>
                </a:lnTo>
                <a:lnTo>
                  <a:pt x="5042" y="1422"/>
                </a:lnTo>
                <a:lnTo>
                  <a:pt x="4972" y="1450"/>
                </a:lnTo>
                <a:lnTo>
                  <a:pt x="4900" y="1476"/>
                </a:lnTo>
                <a:lnTo>
                  <a:pt x="4826" y="1500"/>
                </a:lnTo>
                <a:lnTo>
                  <a:pt x="4748" y="1524"/>
                </a:lnTo>
                <a:lnTo>
                  <a:pt x="4670" y="1546"/>
                </a:lnTo>
                <a:lnTo>
                  <a:pt x="4588" y="1568"/>
                </a:lnTo>
                <a:lnTo>
                  <a:pt x="4504" y="1586"/>
                </a:lnTo>
                <a:lnTo>
                  <a:pt x="4418" y="1602"/>
                </a:lnTo>
                <a:lnTo>
                  <a:pt x="4330" y="1614"/>
                </a:lnTo>
                <a:lnTo>
                  <a:pt x="4242" y="1626"/>
                </a:lnTo>
                <a:lnTo>
                  <a:pt x="4150" y="1634"/>
                </a:lnTo>
                <a:lnTo>
                  <a:pt x="4058" y="1638"/>
                </a:lnTo>
                <a:lnTo>
                  <a:pt x="3964" y="1638"/>
                </a:lnTo>
                <a:lnTo>
                  <a:pt x="3868" y="1634"/>
                </a:lnTo>
                <a:lnTo>
                  <a:pt x="3772" y="1628"/>
                </a:lnTo>
                <a:lnTo>
                  <a:pt x="3642" y="1612"/>
                </a:lnTo>
                <a:lnTo>
                  <a:pt x="3512" y="1596"/>
                </a:lnTo>
                <a:lnTo>
                  <a:pt x="3256" y="1562"/>
                </a:lnTo>
                <a:lnTo>
                  <a:pt x="3004" y="1528"/>
                </a:lnTo>
                <a:lnTo>
                  <a:pt x="2878" y="1514"/>
                </a:lnTo>
                <a:lnTo>
                  <a:pt x="2752" y="1502"/>
                </a:lnTo>
                <a:lnTo>
                  <a:pt x="2626" y="1494"/>
                </a:lnTo>
                <a:lnTo>
                  <a:pt x="2498" y="1488"/>
                </a:lnTo>
                <a:lnTo>
                  <a:pt x="2434" y="1488"/>
                </a:lnTo>
                <a:lnTo>
                  <a:pt x="2370" y="1488"/>
                </a:lnTo>
                <a:lnTo>
                  <a:pt x="2306" y="1490"/>
                </a:lnTo>
                <a:lnTo>
                  <a:pt x="2240" y="1492"/>
                </a:lnTo>
                <a:lnTo>
                  <a:pt x="2176" y="1496"/>
                </a:lnTo>
                <a:lnTo>
                  <a:pt x="2110" y="1502"/>
                </a:lnTo>
                <a:lnTo>
                  <a:pt x="2044" y="1510"/>
                </a:lnTo>
                <a:lnTo>
                  <a:pt x="1976" y="1520"/>
                </a:lnTo>
                <a:lnTo>
                  <a:pt x="1908" y="1532"/>
                </a:lnTo>
                <a:lnTo>
                  <a:pt x="1840" y="1544"/>
                </a:lnTo>
                <a:lnTo>
                  <a:pt x="1772" y="1560"/>
                </a:lnTo>
                <a:lnTo>
                  <a:pt x="1702" y="1576"/>
                </a:lnTo>
                <a:lnTo>
                  <a:pt x="1532" y="1624"/>
                </a:lnTo>
                <a:lnTo>
                  <a:pt x="1366" y="1672"/>
                </a:lnTo>
                <a:lnTo>
                  <a:pt x="1204" y="1722"/>
                </a:lnTo>
                <a:lnTo>
                  <a:pt x="1050" y="1772"/>
                </a:lnTo>
                <a:lnTo>
                  <a:pt x="902" y="1824"/>
                </a:lnTo>
                <a:lnTo>
                  <a:pt x="762" y="1874"/>
                </a:lnTo>
                <a:lnTo>
                  <a:pt x="630" y="1922"/>
                </a:lnTo>
                <a:lnTo>
                  <a:pt x="508" y="1970"/>
                </a:lnTo>
                <a:lnTo>
                  <a:pt x="298" y="2054"/>
                </a:lnTo>
                <a:lnTo>
                  <a:pt x="138" y="2120"/>
                </a:lnTo>
                <a:lnTo>
                  <a:pt x="36" y="2164"/>
                </a:lnTo>
                <a:lnTo>
                  <a:pt x="0" y="21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3444181" y="4187198"/>
            <a:ext cx="1689100" cy="342900"/>
          </a:xfrm>
          <a:custGeom>
            <a:avLst/>
            <a:gdLst>
              <a:gd name="T0" fmla="*/ 1799391563 w 1064"/>
              <a:gd name="T1" fmla="*/ 257055938 h 216"/>
              <a:gd name="T2" fmla="*/ 1799391563 w 1064"/>
              <a:gd name="T3" fmla="*/ 257055938 h 216"/>
              <a:gd name="T4" fmla="*/ 1733867500 w 1064"/>
              <a:gd name="T5" fmla="*/ 252015625 h 216"/>
              <a:gd name="T6" fmla="*/ 1668343438 w 1064"/>
              <a:gd name="T7" fmla="*/ 252015625 h 216"/>
              <a:gd name="T8" fmla="*/ 1532255000 w 1064"/>
              <a:gd name="T9" fmla="*/ 262096250 h 216"/>
              <a:gd name="T10" fmla="*/ 1401206875 w 1064"/>
              <a:gd name="T11" fmla="*/ 277217188 h 216"/>
              <a:gd name="T12" fmla="*/ 1265118438 w 1064"/>
              <a:gd name="T13" fmla="*/ 302418750 h 216"/>
              <a:gd name="T14" fmla="*/ 1129030000 w 1064"/>
              <a:gd name="T15" fmla="*/ 332660625 h 216"/>
              <a:gd name="T16" fmla="*/ 997981875 w 1064"/>
              <a:gd name="T17" fmla="*/ 367942813 h 216"/>
              <a:gd name="T18" fmla="*/ 745966250 w 1064"/>
              <a:gd name="T19" fmla="*/ 438507188 h 216"/>
              <a:gd name="T20" fmla="*/ 509071563 w 1064"/>
              <a:gd name="T21" fmla="*/ 504031250 h 216"/>
              <a:gd name="T22" fmla="*/ 408265313 w 1064"/>
              <a:gd name="T23" fmla="*/ 524192500 h 216"/>
              <a:gd name="T24" fmla="*/ 312499375 w 1064"/>
              <a:gd name="T25" fmla="*/ 539313438 h 216"/>
              <a:gd name="T26" fmla="*/ 226814063 w 1064"/>
              <a:gd name="T27" fmla="*/ 544353750 h 216"/>
              <a:gd name="T28" fmla="*/ 186491563 w 1064"/>
              <a:gd name="T29" fmla="*/ 539313438 h 216"/>
              <a:gd name="T30" fmla="*/ 151209375 w 1064"/>
              <a:gd name="T31" fmla="*/ 534273125 h 216"/>
              <a:gd name="T32" fmla="*/ 115927188 w 1064"/>
              <a:gd name="T33" fmla="*/ 524192500 h 216"/>
              <a:gd name="T34" fmla="*/ 90725625 w 1064"/>
              <a:gd name="T35" fmla="*/ 514111875 h 216"/>
              <a:gd name="T36" fmla="*/ 60483750 w 1064"/>
              <a:gd name="T37" fmla="*/ 498990938 h 216"/>
              <a:gd name="T38" fmla="*/ 40322500 w 1064"/>
              <a:gd name="T39" fmla="*/ 473789375 h 216"/>
              <a:gd name="T40" fmla="*/ 40322500 w 1064"/>
              <a:gd name="T41" fmla="*/ 473789375 h 216"/>
              <a:gd name="T42" fmla="*/ 15120938 w 1064"/>
              <a:gd name="T43" fmla="*/ 438507188 h 216"/>
              <a:gd name="T44" fmla="*/ 5040313 w 1064"/>
              <a:gd name="T45" fmla="*/ 403225000 h 216"/>
              <a:gd name="T46" fmla="*/ 0 w 1064"/>
              <a:gd name="T47" fmla="*/ 357862188 h 216"/>
              <a:gd name="T48" fmla="*/ 10080625 w 1064"/>
              <a:gd name="T49" fmla="*/ 312499375 h 216"/>
              <a:gd name="T50" fmla="*/ 15120938 w 1064"/>
              <a:gd name="T51" fmla="*/ 292338125 h 216"/>
              <a:gd name="T52" fmla="*/ 30241875 w 1064"/>
              <a:gd name="T53" fmla="*/ 267136563 h 216"/>
              <a:gd name="T54" fmla="*/ 45362813 w 1064"/>
              <a:gd name="T55" fmla="*/ 246975313 h 216"/>
              <a:gd name="T56" fmla="*/ 65524063 w 1064"/>
              <a:gd name="T57" fmla="*/ 221773750 h 216"/>
              <a:gd name="T58" fmla="*/ 115927188 w 1064"/>
              <a:gd name="T59" fmla="*/ 176410938 h 216"/>
              <a:gd name="T60" fmla="*/ 181451250 w 1064"/>
              <a:gd name="T61" fmla="*/ 136088438 h 216"/>
              <a:gd name="T62" fmla="*/ 267136563 w 1064"/>
              <a:gd name="T63" fmla="*/ 95765938 h 216"/>
              <a:gd name="T64" fmla="*/ 367942813 w 1064"/>
              <a:gd name="T65" fmla="*/ 65524063 h 216"/>
              <a:gd name="T66" fmla="*/ 488910313 w 1064"/>
              <a:gd name="T67" fmla="*/ 35282188 h 216"/>
              <a:gd name="T68" fmla="*/ 630039063 w 1064"/>
              <a:gd name="T69" fmla="*/ 15120938 h 216"/>
              <a:gd name="T70" fmla="*/ 791329063 w 1064"/>
              <a:gd name="T71" fmla="*/ 0 h 216"/>
              <a:gd name="T72" fmla="*/ 977820625 w 1064"/>
              <a:gd name="T73" fmla="*/ 0 h 216"/>
              <a:gd name="T74" fmla="*/ 1184473438 w 1064"/>
              <a:gd name="T75" fmla="*/ 5040313 h 216"/>
              <a:gd name="T76" fmla="*/ 1416327813 w 1064"/>
              <a:gd name="T77" fmla="*/ 25201563 h 216"/>
              <a:gd name="T78" fmla="*/ 1416327813 w 1064"/>
              <a:gd name="T79" fmla="*/ 25201563 h 216"/>
              <a:gd name="T80" fmla="*/ 1496972813 w 1064"/>
              <a:gd name="T81" fmla="*/ 35282188 h 216"/>
              <a:gd name="T82" fmla="*/ 1582658125 w 1064"/>
              <a:gd name="T83" fmla="*/ 50403125 h 216"/>
              <a:gd name="T84" fmla="*/ 1779230313 w 1064"/>
              <a:gd name="T85" fmla="*/ 90725625 h 216"/>
              <a:gd name="T86" fmla="*/ 1985883125 w 1064"/>
              <a:gd name="T87" fmla="*/ 141128750 h 216"/>
              <a:gd name="T88" fmla="*/ 2147483647 w 1064"/>
              <a:gd name="T89" fmla="*/ 196572188 h 216"/>
              <a:gd name="T90" fmla="*/ 2147483647 w 1064"/>
              <a:gd name="T91" fmla="*/ 297378438 h 216"/>
              <a:gd name="T92" fmla="*/ 2147483647 w 1064"/>
              <a:gd name="T93" fmla="*/ 337700938 h 216"/>
              <a:gd name="T94" fmla="*/ 2147483647 w 1064"/>
              <a:gd name="T95" fmla="*/ 337700938 h 216"/>
              <a:gd name="T96" fmla="*/ 2147483647 w 1064"/>
              <a:gd name="T97" fmla="*/ 317539688 h 216"/>
              <a:gd name="T98" fmla="*/ 2147483647 w 1064"/>
              <a:gd name="T99" fmla="*/ 292338125 h 216"/>
              <a:gd name="T100" fmla="*/ 1799391563 w 1064"/>
              <a:gd name="T101" fmla="*/ 257055938 h 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4"/>
              <a:gd name="T154" fmla="*/ 0 h 216"/>
              <a:gd name="T155" fmla="*/ 1064 w 1064"/>
              <a:gd name="T156" fmla="*/ 216 h 2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4" h="216">
                <a:moveTo>
                  <a:pt x="714" y="102"/>
                </a:moveTo>
                <a:lnTo>
                  <a:pt x="714" y="102"/>
                </a:lnTo>
                <a:lnTo>
                  <a:pt x="688" y="100"/>
                </a:lnTo>
                <a:lnTo>
                  <a:pt x="662" y="100"/>
                </a:lnTo>
                <a:lnTo>
                  <a:pt x="608" y="104"/>
                </a:lnTo>
                <a:lnTo>
                  <a:pt x="556" y="110"/>
                </a:lnTo>
                <a:lnTo>
                  <a:pt x="502" y="120"/>
                </a:lnTo>
                <a:lnTo>
                  <a:pt x="448" y="132"/>
                </a:lnTo>
                <a:lnTo>
                  <a:pt x="396" y="146"/>
                </a:lnTo>
                <a:lnTo>
                  <a:pt x="296" y="174"/>
                </a:lnTo>
                <a:lnTo>
                  <a:pt x="202" y="200"/>
                </a:lnTo>
                <a:lnTo>
                  <a:pt x="162" y="208"/>
                </a:lnTo>
                <a:lnTo>
                  <a:pt x="124" y="214"/>
                </a:lnTo>
                <a:lnTo>
                  <a:pt x="90" y="216"/>
                </a:lnTo>
                <a:lnTo>
                  <a:pt x="74" y="214"/>
                </a:lnTo>
                <a:lnTo>
                  <a:pt x="60" y="212"/>
                </a:lnTo>
                <a:lnTo>
                  <a:pt x="46" y="208"/>
                </a:lnTo>
                <a:lnTo>
                  <a:pt x="36" y="204"/>
                </a:lnTo>
                <a:lnTo>
                  <a:pt x="24" y="198"/>
                </a:lnTo>
                <a:lnTo>
                  <a:pt x="16" y="188"/>
                </a:lnTo>
                <a:lnTo>
                  <a:pt x="6" y="174"/>
                </a:lnTo>
                <a:lnTo>
                  <a:pt x="2" y="160"/>
                </a:lnTo>
                <a:lnTo>
                  <a:pt x="0" y="142"/>
                </a:lnTo>
                <a:lnTo>
                  <a:pt x="4" y="124"/>
                </a:lnTo>
                <a:lnTo>
                  <a:pt x="6" y="116"/>
                </a:lnTo>
                <a:lnTo>
                  <a:pt x="12" y="106"/>
                </a:lnTo>
                <a:lnTo>
                  <a:pt x="18" y="98"/>
                </a:lnTo>
                <a:lnTo>
                  <a:pt x="26" y="88"/>
                </a:lnTo>
                <a:lnTo>
                  <a:pt x="46" y="70"/>
                </a:lnTo>
                <a:lnTo>
                  <a:pt x="72" y="54"/>
                </a:lnTo>
                <a:lnTo>
                  <a:pt x="106" y="38"/>
                </a:lnTo>
                <a:lnTo>
                  <a:pt x="146" y="26"/>
                </a:lnTo>
                <a:lnTo>
                  <a:pt x="194" y="14"/>
                </a:lnTo>
                <a:lnTo>
                  <a:pt x="250" y="6"/>
                </a:lnTo>
                <a:lnTo>
                  <a:pt x="314" y="0"/>
                </a:lnTo>
                <a:lnTo>
                  <a:pt x="388" y="0"/>
                </a:lnTo>
                <a:lnTo>
                  <a:pt x="470" y="2"/>
                </a:lnTo>
                <a:lnTo>
                  <a:pt x="562" y="10"/>
                </a:lnTo>
                <a:lnTo>
                  <a:pt x="594" y="14"/>
                </a:lnTo>
                <a:lnTo>
                  <a:pt x="628" y="20"/>
                </a:lnTo>
                <a:lnTo>
                  <a:pt x="706" y="36"/>
                </a:lnTo>
                <a:lnTo>
                  <a:pt x="788" y="56"/>
                </a:lnTo>
                <a:lnTo>
                  <a:pt x="870" y="78"/>
                </a:lnTo>
                <a:lnTo>
                  <a:pt x="1006" y="118"/>
                </a:lnTo>
                <a:lnTo>
                  <a:pt x="1064" y="134"/>
                </a:lnTo>
                <a:lnTo>
                  <a:pt x="990" y="126"/>
                </a:lnTo>
                <a:lnTo>
                  <a:pt x="882" y="116"/>
                </a:lnTo>
                <a:lnTo>
                  <a:pt x="714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37892" y="4117291"/>
            <a:ext cx="4831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Innovation et partenariat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Recherche finalisée et innovation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09044" y="5338695"/>
            <a:ext cx="256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17 janvier 2018 - Paris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106" charset="-128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921177" y="3905336"/>
            <a:ext cx="1344706" cy="76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et contexte du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105891" y="6356350"/>
            <a:ext cx="6580909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57" y="3050015"/>
            <a:ext cx="8060599" cy="212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96" y="1997973"/>
            <a:ext cx="7929210" cy="11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797476" y="1308308"/>
            <a:ext cx="7260002" cy="78848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black"/>
                </a:solidFill>
                <a:latin typeface="Tw Cen MT" panose="020B0602020104020603" pitchFamily="34" charset="0"/>
              </a:rPr>
              <a:t>L’agriculture est la 1</a:t>
            </a:r>
            <a:r>
              <a:rPr lang="fr-FR" sz="2000" baseline="30000" dirty="0">
                <a:solidFill>
                  <a:prstClr val="black"/>
                </a:solidFill>
                <a:latin typeface="Tw Cen MT" panose="020B0602020104020603" pitchFamily="34" charset="0"/>
              </a:rPr>
              <a:t>ère</a:t>
            </a:r>
            <a:r>
              <a:rPr lang="fr-FR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activité contributrice </a:t>
            </a:r>
            <a:r>
              <a:rPr lang="fr-FR" sz="2000" dirty="0">
                <a:solidFill>
                  <a:prstClr val="black"/>
                </a:solidFill>
                <a:latin typeface="Tw Cen MT" panose="020B0602020104020603" pitchFamily="34" charset="0"/>
              </a:rPr>
              <a:t>aux </a:t>
            </a:r>
            <a:r>
              <a:rPr lang="fr-FR" sz="2000" b="1" dirty="0">
                <a:solidFill>
                  <a:prstClr val="black"/>
                </a:solidFill>
                <a:latin typeface="Tw Cen MT" panose="020B0602020104020603" pitchFamily="34" charset="0"/>
              </a:rPr>
              <a:t>émissions de </a:t>
            </a:r>
            <a:r>
              <a:rPr lang="fr-FR" sz="2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fr-FR" sz="2000" b="1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</a:t>
            </a:r>
            <a:endParaRPr lang="fr-FR" sz="2000" b="1" baseline="-250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3596" y="5181652"/>
            <a:ext cx="8677204" cy="1094138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La limitation des émissions de N</a:t>
            </a:r>
            <a:r>
              <a:rPr lang="fr-FR" sz="2000" baseline="-25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2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 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importance capitale dans la lutte contre le changement climatique et dans la viabilité de certaines filières de production.</a:t>
            </a:r>
            <a:endParaRPr lang="fr-FR" sz="1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3444" y="4889562"/>
            <a:ext cx="324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solidFill>
                  <a:prstClr val="black"/>
                </a:solidFill>
              </a:rPr>
              <a:t>Rapport CITEPA format SECTEN - 2015</a:t>
            </a:r>
            <a:endParaRPr lang="fr-FR" sz="11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et contexte du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67130" y="1280160"/>
            <a:ext cx="8522870" cy="246888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prstClr val="black"/>
                </a:solidFill>
                <a:latin typeface="Tw Cen MT" panose="020B0602020104020603" pitchFamily="34" charset="0"/>
              </a:rPr>
              <a:t>Flux N et émissions de N</a:t>
            </a:r>
            <a:r>
              <a:rPr lang="fr-FR" u="sng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u="sng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:</a:t>
            </a:r>
          </a:p>
          <a:p>
            <a:pPr algn="ctr"/>
            <a:endParaRPr lang="fr-FR" sz="800" b="1" u="sng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Emissions de N</a:t>
            </a:r>
            <a:r>
              <a:rPr lang="fr-FR" sz="1800" b="1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liées aux phénomènes de dénitrification et de nitrification</a:t>
            </a:r>
          </a:p>
          <a:p>
            <a:pPr marL="285750" indent="-285750" algn="just">
              <a:buFont typeface="Wingdings" pitchFamily="2" charset="2"/>
              <a:buChar char="è"/>
            </a:pP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Liens entre flux N et émissions de N</a:t>
            </a:r>
            <a:r>
              <a:rPr lang="fr-FR" sz="1800" b="1" baseline="-250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2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O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(avec une certaine variabilité)</a:t>
            </a:r>
          </a:p>
          <a:p>
            <a:pPr algn="just"/>
            <a:endParaRPr lang="fr-FR" sz="8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Enjeu : Identifier de bonnes pratiques de fertilisation en phase avec les objectifs de réduction des émissions</a:t>
            </a:r>
          </a:p>
          <a:p>
            <a:pPr algn="just"/>
            <a:endParaRPr lang="fr-FR" sz="8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Importance de la substitution d’une part de l’azote de synthèse par de l’azote symbiotique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fr-FR" sz="1800" b="1" dirty="0">
                <a:solidFill>
                  <a:prstClr val="black"/>
                </a:solidFill>
                <a:latin typeface="Tw Cen MT" panose="020B0602020104020603" pitchFamily="34" charset="0"/>
              </a:rPr>
              <a:t>I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ntroduction de légumineuses</a:t>
            </a:r>
            <a:endParaRPr lang="fr-FR" sz="1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51412" y="3968943"/>
            <a:ext cx="8438587" cy="2200881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projet LEG-N-GES (2013-2016)</a:t>
            </a:r>
          </a:p>
          <a:p>
            <a:pPr algn="ctr"/>
            <a:endParaRPr lang="fr-FR" sz="800" b="1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just"/>
            <a:r>
              <a:rPr lang="fr-FR" sz="18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partir du regroupement de nombreuses données expérimentales :</a:t>
            </a:r>
          </a:p>
          <a:p>
            <a:pPr algn="just"/>
            <a:endParaRPr lang="fr-FR" sz="800" b="1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just"/>
            <a:r>
              <a:rPr lang="fr-FR" sz="18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Estimer les flux d’azote consécutifs à l’introduction des légumineuses</a:t>
            </a:r>
            <a:r>
              <a:rPr lang="fr-FR" sz="1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pour en déduire la </a:t>
            </a:r>
            <a:r>
              <a:rPr lang="fr-FR" sz="18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modification des émissions de N</a:t>
            </a:r>
            <a:r>
              <a:rPr lang="fr-FR" sz="1800" b="1" baseline="-25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2</a:t>
            </a:r>
            <a:r>
              <a:rPr lang="fr-FR" sz="18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 </a:t>
            </a:r>
            <a:r>
              <a:rPr lang="fr-FR" sz="1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en conséquence </a:t>
            </a:r>
            <a:r>
              <a:rPr lang="fr-FR" sz="1800" dirty="0" smtClean="0">
                <a:solidFill>
                  <a:schemeClr val="tx1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 </a:t>
            </a:r>
            <a:r>
              <a:rPr lang="fr-FR" sz="18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Orienter les systèmes de culture vers des rotations moins émissives en optimisant l’insertion des légumineuses.</a:t>
            </a:r>
          </a:p>
        </p:txBody>
      </p:sp>
    </p:spTree>
    <p:extLst>
      <p:ext uri="{BB962C8B-B14F-4D97-AF65-F5344CB8AC3E}">
        <p14:creationId xmlns:p14="http://schemas.microsoft.com/office/powerpoint/2010/main" val="8402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Insertion </a:t>
            </a:r>
            <a:r>
              <a:rPr lang="fr-FR" dirty="0"/>
              <a:t>de légumineuses </a:t>
            </a:r>
            <a:r>
              <a:rPr lang="fr-FR" dirty="0" smtClean="0"/>
              <a:t>dans les rotations et expérimentations </a:t>
            </a:r>
            <a:r>
              <a:rPr lang="fr-FR" dirty="0"/>
              <a:t>étudiées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79411" y="5047031"/>
            <a:ext cx="5534514" cy="1169971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Plus de 70 expérimentations annuelles</a:t>
            </a:r>
          </a:p>
          <a:p>
            <a:pPr algn="ctr"/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Plus de 10 expérimentations de longue durée</a:t>
            </a:r>
          </a:p>
          <a:p>
            <a:pPr algn="ctr"/>
            <a:r>
              <a:rPr lang="fr-FR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Tous les types d’insertion étudiés</a:t>
            </a:r>
            <a:endParaRPr lang="fr-FR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11632393"/>
              </p:ext>
            </p:extLst>
          </p:nvPr>
        </p:nvGraphicFramePr>
        <p:xfrm>
          <a:off x="520846" y="1536700"/>
          <a:ext cx="5405120" cy="323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794" y="2923301"/>
            <a:ext cx="446423" cy="8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2" descr="D:\CLIPART\OFFICE\CEREALE1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444" y="3089752"/>
            <a:ext cx="60801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3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46416">
            <a:off x="2273721" y="1974899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5" descr="fich13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399" y="1738431"/>
            <a:ext cx="466090" cy="9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5" descr="fich13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2130">
            <a:off x="2718190" y="3455798"/>
            <a:ext cx="399550" cy="8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4102457" y="2562860"/>
            <a:ext cx="560984" cy="279161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IC1</a:t>
            </a:r>
            <a:endParaRPr lang="fr-FR" sz="1800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816690" y="3964940"/>
            <a:ext cx="560984" cy="279161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IC2</a:t>
            </a:r>
            <a:endParaRPr lang="fr-FR" sz="1800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993903" y="4028559"/>
            <a:ext cx="560984" cy="279161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IC3</a:t>
            </a:r>
            <a:endParaRPr lang="fr-FR" sz="18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600206" y="2636639"/>
            <a:ext cx="560984" cy="279161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IC4</a:t>
            </a:r>
            <a:endParaRPr lang="fr-FR" sz="1800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2878165" y="1479590"/>
            <a:ext cx="560984" cy="279161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/>
              <a:t>IC…</a:t>
            </a:r>
            <a:endParaRPr lang="fr-FR" sz="1800" b="1" dirty="0"/>
          </a:p>
        </p:txBody>
      </p:sp>
      <p:pic>
        <p:nvPicPr>
          <p:cNvPr id="21" name="Image 3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46416">
            <a:off x="2694139" y="3641090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c plein 21"/>
          <p:cNvSpPr/>
          <p:nvPr/>
        </p:nvSpPr>
        <p:spPr>
          <a:xfrm rot="12663611">
            <a:off x="1477126" y="882954"/>
            <a:ext cx="4025382" cy="4218948"/>
          </a:xfrm>
          <a:prstGeom prst="blockArc">
            <a:avLst>
              <a:gd name="adj1" fmla="val 14166408"/>
              <a:gd name="adj2" fmla="val 16018890"/>
              <a:gd name="adj3" fmla="val 2895"/>
            </a:avLst>
          </a:prstGeom>
          <a:pattFill prst="wdDnDiag">
            <a:fgClr>
              <a:schemeClr val="accent4"/>
            </a:fgClr>
            <a:bgClr>
              <a:srgbClr val="00B05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17" y="3021060"/>
            <a:ext cx="1418221" cy="7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17" y="1301132"/>
            <a:ext cx="1601975" cy="12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rc plein 25"/>
          <p:cNvSpPr/>
          <p:nvPr/>
        </p:nvSpPr>
        <p:spPr>
          <a:xfrm rot="1216267">
            <a:off x="1237311" y="997072"/>
            <a:ext cx="3865761" cy="3876942"/>
          </a:xfrm>
          <a:prstGeom prst="blockArc">
            <a:avLst>
              <a:gd name="adj1" fmla="val 7672503"/>
              <a:gd name="adj2" fmla="val 9777776"/>
              <a:gd name="adj3" fmla="val 3539"/>
            </a:avLst>
          </a:prstGeom>
          <a:pattFill prst="wdUpDiag">
            <a:fgClr>
              <a:srgbClr val="00B050"/>
            </a:fgClr>
            <a:bgClr>
              <a:srgbClr val="FFC00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Arc plein 26"/>
          <p:cNvSpPr/>
          <p:nvPr/>
        </p:nvSpPr>
        <p:spPr>
          <a:xfrm rot="1268617">
            <a:off x="1153491" y="1218052"/>
            <a:ext cx="3865761" cy="3876942"/>
          </a:xfrm>
          <a:prstGeom prst="blockArc">
            <a:avLst>
              <a:gd name="adj1" fmla="val 12158265"/>
              <a:gd name="adj2" fmla="val 14140558"/>
              <a:gd name="adj3" fmla="val 3166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Arc plein 27"/>
          <p:cNvSpPr/>
          <p:nvPr/>
        </p:nvSpPr>
        <p:spPr>
          <a:xfrm rot="1484437">
            <a:off x="1250011" y="1073272"/>
            <a:ext cx="3865761" cy="3876942"/>
          </a:xfrm>
          <a:prstGeom prst="blockArc">
            <a:avLst>
              <a:gd name="adj1" fmla="val 9640719"/>
              <a:gd name="adj2" fmla="val 10770510"/>
              <a:gd name="adj3" fmla="val 3317"/>
            </a:avLst>
          </a:prstGeom>
          <a:pattFill prst="wdUpDiag">
            <a:fgClr>
              <a:schemeClr val="bg1"/>
            </a:fgClr>
            <a:bgClr>
              <a:srgbClr val="FFC00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Arc plein 28"/>
          <p:cNvSpPr/>
          <p:nvPr/>
        </p:nvSpPr>
        <p:spPr>
          <a:xfrm rot="3965424">
            <a:off x="1219531" y="1129152"/>
            <a:ext cx="3865761" cy="3876942"/>
          </a:xfrm>
          <a:prstGeom prst="blockArc">
            <a:avLst>
              <a:gd name="adj1" fmla="val 8418677"/>
              <a:gd name="adj2" fmla="val 9777776"/>
              <a:gd name="adj3" fmla="val 3539"/>
            </a:avLst>
          </a:prstGeom>
          <a:pattFill prst="wdUpDiag">
            <a:fgClr>
              <a:srgbClr val="00B050"/>
            </a:fgClr>
            <a:bgClr>
              <a:srgbClr val="FFC00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Arc plein 29"/>
          <p:cNvSpPr/>
          <p:nvPr/>
        </p:nvSpPr>
        <p:spPr>
          <a:xfrm rot="7195694">
            <a:off x="1168731" y="1261232"/>
            <a:ext cx="3865761" cy="3876942"/>
          </a:xfrm>
          <a:prstGeom prst="blockArc">
            <a:avLst>
              <a:gd name="adj1" fmla="val 12419700"/>
              <a:gd name="adj2" fmla="val 13878411"/>
              <a:gd name="adj3" fmla="val 327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Arc plein 30"/>
          <p:cNvSpPr/>
          <p:nvPr/>
        </p:nvSpPr>
        <p:spPr>
          <a:xfrm rot="16200000">
            <a:off x="1280491" y="1121532"/>
            <a:ext cx="3865761" cy="3876942"/>
          </a:xfrm>
          <a:prstGeom prst="blockArc">
            <a:avLst>
              <a:gd name="adj1" fmla="val 12448350"/>
              <a:gd name="adj2" fmla="val 13878411"/>
              <a:gd name="adj3" fmla="val 327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293" y="1709124"/>
            <a:ext cx="1230667" cy="92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95" y="4265145"/>
            <a:ext cx="1274790" cy="9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5025" y="1107660"/>
            <a:ext cx="1856172" cy="74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78"/>
          <a:stretch/>
        </p:blipFill>
        <p:spPr bwMode="auto">
          <a:xfrm>
            <a:off x="6136640" y="1902250"/>
            <a:ext cx="2860938" cy="3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960" y="2173541"/>
            <a:ext cx="2860938" cy="3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960" y="2546432"/>
            <a:ext cx="2860938" cy="3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760" y="2900604"/>
            <a:ext cx="2860938" cy="3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à coins arrondis 39"/>
          <p:cNvSpPr/>
          <p:nvPr/>
        </p:nvSpPr>
        <p:spPr>
          <a:xfrm>
            <a:off x="5273041" y="3408002"/>
            <a:ext cx="3724538" cy="831257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La frontière entre les différents types d’insertion est parfois ténue</a:t>
            </a: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(exemple : CI semée dans la culture précédente)</a:t>
            </a:r>
            <a:endParaRPr lang="fr-FR" sz="1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15" y="4905086"/>
            <a:ext cx="1705510" cy="14049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N et émissions de N2O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875" y="2038249"/>
            <a:ext cx="6638926" cy="145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99566" y="2198013"/>
            <a:ext cx="2712244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Calculs GIEC niveau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77889" y="2693561"/>
            <a:ext cx="153083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Méthodes d’estimation des flux N dans les essais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889" y="3473073"/>
            <a:ext cx="1530836" cy="957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fr-FR" sz="1100" b="1" dirty="0" smtClean="0">
                <a:solidFill>
                  <a:schemeClr val="tx1"/>
                </a:solidFill>
              </a:rPr>
              <a:t>Bilan N sol sur la culture suivante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100" b="1" dirty="0" smtClean="0">
                <a:solidFill>
                  <a:schemeClr val="tx1"/>
                </a:solidFill>
              </a:rPr>
              <a:t>Courbe de réponse N sur la culture suivante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889" y="4481185"/>
            <a:ext cx="1530836" cy="957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fr-FR" sz="1100" b="1" dirty="0" smtClean="0">
                <a:solidFill>
                  <a:schemeClr val="tx1"/>
                </a:solidFill>
              </a:rPr>
              <a:t>Delta RDD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100" b="1" dirty="0" smtClean="0">
                <a:solidFill>
                  <a:schemeClr val="tx1"/>
                </a:solidFill>
              </a:rPr>
              <a:t>Mesures directes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fr-FR" sz="1100" b="1" dirty="0" smtClean="0">
                <a:solidFill>
                  <a:schemeClr val="tx1"/>
                </a:solidFill>
              </a:rPr>
              <a:t>Modèles paramétrés sur les mesures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889" y="5679859"/>
            <a:ext cx="1530836" cy="478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rabicPeriod"/>
            </a:pPr>
            <a:r>
              <a:rPr lang="fr-FR" sz="1100" b="1" dirty="0" smtClean="0">
                <a:solidFill>
                  <a:schemeClr val="tx1"/>
                </a:solidFill>
              </a:rPr>
              <a:t>Mesures QN résidus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875" y="3458906"/>
            <a:ext cx="6662772" cy="9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875" y="4471526"/>
            <a:ext cx="6662772" cy="9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875" y="5451535"/>
            <a:ext cx="6662772" cy="9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8080" y="4605836"/>
            <a:ext cx="17068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0.75</a:t>
            </a:r>
            <a:r>
              <a:rPr lang="fr-FR" sz="1400" dirty="0" smtClean="0"/>
              <a:t>%</a:t>
            </a:r>
          </a:p>
          <a:p>
            <a:pPr algn="ctr"/>
            <a:r>
              <a:rPr lang="fr-FR" sz="1100" i="1" dirty="0" smtClean="0"/>
              <a:t>(0.0075 </a:t>
            </a:r>
            <a:r>
              <a:rPr lang="fr-FR" sz="1100" i="1" dirty="0"/>
              <a:t>kg N-N</a:t>
            </a:r>
            <a:r>
              <a:rPr lang="fr-FR" sz="1100" i="1" baseline="-25000" dirty="0"/>
              <a:t>2</a:t>
            </a:r>
            <a:r>
              <a:rPr lang="fr-FR" sz="1100" i="1" dirty="0"/>
              <a:t>O émis par kg N </a:t>
            </a:r>
            <a:r>
              <a:rPr lang="fr-FR" sz="1100" i="1" dirty="0" err="1" smtClean="0"/>
              <a:t>lixivié</a:t>
            </a:r>
            <a:r>
              <a:rPr lang="fr-FR" sz="1100" i="1" dirty="0" smtClean="0"/>
              <a:t>)</a:t>
            </a:r>
            <a:endParaRPr lang="fr-FR" sz="1100" i="1" dirty="0"/>
          </a:p>
        </p:txBody>
      </p:sp>
      <p:sp>
        <p:nvSpPr>
          <p:cNvPr id="15" name="Rectangle 14"/>
          <p:cNvSpPr/>
          <p:nvPr/>
        </p:nvSpPr>
        <p:spPr>
          <a:xfrm>
            <a:off x="7421422" y="5356148"/>
            <a:ext cx="1722578" cy="8156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1% </a:t>
            </a:r>
          </a:p>
          <a:p>
            <a:pPr algn="ctr"/>
            <a:r>
              <a:rPr lang="fr-FR" sz="1100" i="1" dirty="0" smtClean="0"/>
              <a:t>(0.01 </a:t>
            </a:r>
            <a:r>
              <a:rPr lang="fr-FR" sz="1100" i="1" dirty="0"/>
              <a:t>kg N-N2O émis par kg N restitué sous forme de </a:t>
            </a:r>
            <a:r>
              <a:rPr lang="fr-FR" sz="1100" i="1" dirty="0" smtClean="0"/>
              <a:t>résidus)</a:t>
            </a:r>
            <a:endParaRPr lang="fr-FR" sz="1100" i="1" dirty="0"/>
          </a:p>
        </p:txBody>
      </p:sp>
      <p:sp>
        <p:nvSpPr>
          <p:cNvPr id="16" name="Rectangle 15"/>
          <p:cNvSpPr/>
          <p:nvPr/>
        </p:nvSpPr>
        <p:spPr>
          <a:xfrm>
            <a:off x="3038810" y="3507353"/>
            <a:ext cx="1049340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fr-FR" sz="1400" dirty="0" smtClean="0"/>
              <a:t>1% </a:t>
            </a:r>
          </a:p>
          <a:p>
            <a:pPr algn="ctr"/>
            <a:r>
              <a:rPr lang="fr-FR" sz="1100" i="1" dirty="0" smtClean="0"/>
              <a:t>(0.01 </a:t>
            </a:r>
            <a:r>
              <a:rPr lang="fr-FR" sz="1100" i="1" dirty="0"/>
              <a:t>kg N-N2O émis par kg N </a:t>
            </a:r>
            <a:r>
              <a:rPr lang="fr-FR" sz="1100" i="1" dirty="0" smtClean="0"/>
              <a:t>apporté)</a:t>
            </a:r>
            <a:endParaRPr lang="fr-FR" sz="1100" i="1" dirty="0"/>
          </a:p>
        </p:txBody>
      </p:sp>
      <p:sp>
        <p:nvSpPr>
          <p:cNvPr id="17" name="Rectangle 16"/>
          <p:cNvSpPr/>
          <p:nvPr/>
        </p:nvSpPr>
        <p:spPr>
          <a:xfrm>
            <a:off x="4155440" y="3494266"/>
            <a:ext cx="1120458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fr-FR" sz="1400" dirty="0" smtClean="0"/>
              <a:t>0.037% </a:t>
            </a:r>
          </a:p>
          <a:p>
            <a:pPr algn="ctr"/>
            <a:r>
              <a:rPr lang="fr-FR" sz="1100" i="1" dirty="0" smtClean="0"/>
              <a:t>(0.0037 </a:t>
            </a:r>
            <a:r>
              <a:rPr lang="fr-FR" sz="1100" i="1" dirty="0"/>
              <a:t>kg N-N2O émis par kg N </a:t>
            </a:r>
            <a:r>
              <a:rPr lang="fr-FR" sz="1100" i="1" dirty="0" smtClean="0"/>
              <a:t>volatilisé)</a:t>
            </a:r>
            <a:endParaRPr lang="fr-FR" sz="1100" i="1" dirty="0"/>
          </a:p>
        </p:txBody>
      </p:sp>
      <p:sp>
        <p:nvSpPr>
          <p:cNvPr id="18" name="Rectangle 17"/>
          <p:cNvSpPr/>
          <p:nvPr/>
        </p:nvSpPr>
        <p:spPr>
          <a:xfrm>
            <a:off x="5336858" y="3493785"/>
            <a:ext cx="1120458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fr-FR" sz="1400" dirty="0" smtClean="0"/>
              <a:t>0.742% </a:t>
            </a:r>
          </a:p>
          <a:p>
            <a:pPr algn="ctr"/>
            <a:r>
              <a:rPr lang="fr-FR" sz="1100" i="1" dirty="0" smtClean="0"/>
              <a:t>(0.00742 </a:t>
            </a:r>
            <a:r>
              <a:rPr lang="fr-FR" sz="1100" i="1" dirty="0"/>
              <a:t>kg N-N2O émis par kg N </a:t>
            </a:r>
            <a:r>
              <a:rPr lang="fr-FR" sz="1100" i="1" dirty="0" smtClean="0"/>
              <a:t>produit)</a:t>
            </a:r>
            <a:endParaRPr lang="fr-FR" sz="1100" i="1" dirty="0"/>
          </a:p>
        </p:txBody>
      </p:sp>
      <p:sp>
        <p:nvSpPr>
          <p:cNvPr id="19" name="Rectangle 18"/>
          <p:cNvSpPr/>
          <p:nvPr/>
        </p:nvSpPr>
        <p:spPr>
          <a:xfrm>
            <a:off x="3112470" y="6083609"/>
            <a:ext cx="190777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i="1" dirty="0" smtClean="0"/>
              <a:t>Source : GIEC 2006</a:t>
            </a:r>
            <a:endParaRPr lang="fr-FR" sz="1050" b="1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99566" y="787400"/>
            <a:ext cx="8779333" cy="1318960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Le lien entre les flux N et les émissions est réalisé selon 3 approches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</a:rPr>
              <a:t>Facteurs d’émissions GIEC (2006) niveau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</a:rPr>
              <a:t>Estimation via modèles de flux sol-plante : </a:t>
            </a:r>
            <a:r>
              <a:rPr lang="fr-FR" sz="1400" dirty="0" smtClean="0">
                <a:solidFill>
                  <a:prstClr val="black"/>
                </a:solidFill>
              </a:rPr>
              <a:t>STICS</a:t>
            </a:r>
            <a:r>
              <a:rPr lang="fr-FR" sz="1800" dirty="0" smtClean="0">
                <a:solidFill>
                  <a:prstClr val="black"/>
                </a:solidFill>
              </a:rPr>
              <a:t> </a:t>
            </a:r>
            <a:r>
              <a:rPr lang="fr-FR" sz="1300" i="1" dirty="0" smtClean="0">
                <a:solidFill>
                  <a:prstClr val="black"/>
                </a:solidFill>
              </a:rPr>
              <a:t>(Brisson et al. 2008)</a:t>
            </a:r>
            <a:r>
              <a:rPr lang="fr-FR" sz="1800" dirty="0" smtClean="0">
                <a:solidFill>
                  <a:prstClr val="black"/>
                </a:solidFill>
              </a:rPr>
              <a:t>, </a:t>
            </a:r>
            <a:r>
              <a:rPr lang="fr-FR" sz="1400" dirty="0" smtClean="0">
                <a:solidFill>
                  <a:prstClr val="black"/>
                </a:solidFill>
              </a:rPr>
              <a:t>CERES-EGC</a:t>
            </a:r>
            <a:r>
              <a:rPr lang="fr-FR" sz="1800" dirty="0" smtClean="0">
                <a:solidFill>
                  <a:prstClr val="black"/>
                </a:solidFill>
              </a:rPr>
              <a:t> </a:t>
            </a:r>
            <a:r>
              <a:rPr lang="fr-FR" sz="1300" i="1" dirty="0">
                <a:solidFill>
                  <a:prstClr val="black"/>
                </a:solidFill>
              </a:rPr>
              <a:t>(Gabrielle et al. 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</a:rPr>
              <a:t>Mesures directes (chambres statiques ou dynamiques)</a:t>
            </a:r>
            <a:endParaRPr lang="fr-F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092" y="1375969"/>
            <a:ext cx="3764366" cy="376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061" y="1700821"/>
            <a:ext cx="5096031" cy="340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Lixiviation du nitrate et couverts intermédiaires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940" y="5038216"/>
            <a:ext cx="2767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 smtClean="0"/>
              <a:t>Les </a:t>
            </a:r>
            <a:r>
              <a:rPr lang="fr-FR" sz="1000" dirty="0"/>
              <a:t>pentes des régressions linéaires sont toutes différentes de 0 au seuil de 5%, et toutes différentes entre elles au seuil de 5 % pour les comparaisons avec les non-légumineuses, et au seuil de 10% pour la comparaison légumineuses-mélanges.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99316" y="1225943"/>
            <a:ext cx="2283722" cy="474877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Delta RDD vs QN CI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405377" y="4813279"/>
            <a:ext cx="3426107" cy="155066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Tous les types de couverts réduisent les émissions indirectes liées à la lixiviation avec un gradient d’efficacité : NON-LEG ≥ NL+L &gt; LEG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5641" y="4987416"/>
            <a:ext cx="212845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/>
              <a:t>NON-LEG=non-légumineuses, </a:t>
            </a:r>
            <a:r>
              <a:rPr lang="fr-FR" sz="1050" b="1" dirty="0" smtClean="0"/>
              <a:t>LEG=légumineuses,</a:t>
            </a:r>
          </a:p>
          <a:p>
            <a:r>
              <a:rPr lang="fr-FR" sz="1050" b="1" dirty="0" smtClean="0"/>
              <a:t>NL+L=mélanges </a:t>
            </a:r>
            <a:r>
              <a:rPr lang="fr-FR" sz="1050" b="1" dirty="0"/>
              <a:t>des 2 types de </a:t>
            </a:r>
            <a:r>
              <a:rPr lang="fr-FR" sz="1050" b="1" dirty="0" smtClean="0"/>
              <a:t>couverts.</a:t>
            </a:r>
          </a:p>
          <a:p>
            <a:r>
              <a:rPr lang="fr-FR" sz="1050" b="1" dirty="0" smtClean="0"/>
              <a:t>Données ARVALIS-CREAS - </a:t>
            </a:r>
            <a:r>
              <a:rPr lang="fr-FR" sz="1050" b="1" dirty="0"/>
              <a:t>Comité technique FDGEDA 10/CA51-ITB.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793332" y="3953645"/>
            <a:ext cx="1695488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Calculs GIEC niveau 1 (2006)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405377" y="1130982"/>
            <a:ext cx="3426107" cy="489973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prstClr val="black"/>
                </a:solidFill>
              </a:rPr>
              <a:t>Impact sur les émissions de N</a:t>
            </a:r>
            <a:r>
              <a:rPr lang="fr-FR" sz="1800" baseline="-25000" dirty="0" smtClean="0">
                <a:solidFill>
                  <a:prstClr val="black"/>
                </a:solidFill>
              </a:rPr>
              <a:t>2</a:t>
            </a:r>
            <a:r>
              <a:rPr lang="fr-FR" sz="1800" dirty="0" smtClean="0">
                <a:solidFill>
                  <a:prstClr val="black"/>
                </a:solidFill>
              </a:rPr>
              <a:t>O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910080" y="6356350"/>
            <a:ext cx="677672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335000" y="1204682"/>
            <a:ext cx="95215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9B141B"/>
                </a:solidFill>
              </a:rPr>
              <a:t>Facteur 0.75%</a:t>
            </a:r>
          </a:p>
          <a:p>
            <a:pPr algn="ctr"/>
            <a:endParaRPr lang="fr-FR" sz="1050" b="1" i="1" dirty="0">
              <a:solidFill>
                <a:srgbClr val="9B141B"/>
              </a:solidFill>
            </a:endParaRPr>
          </a:p>
        </p:txBody>
      </p:sp>
      <p:sp>
        <p:nvSpPr>
          <p:cNvPr id="2" name="Flèche courbée vers le bas 1"/>
          <p:cNvSpPr/>
          <p:nvPr/>
        </p:nvSpPr>
        <p:spPr>
          <a:xfrm>
            <a:off x="4750378" y="1537272"/>
            <a:ext cx="1073550" cy="485492"/>
          </a:xfrm>
          <a:prstGeom prst="curved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3" grpId="0" animBg="1"/>
      <p:bldP spid="1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Lixiviation du nitrate et cultures principales</a:t>
            </a:r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042160" y="6346190"/>
            <a:ext cx="664464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475" y="1436664"/>
            <a:ext cx="7568976" cy="45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465218" y="5976393"/>
            <a:ext cx="3809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Essai INRA Toulouse - Plaza-</a:t>
            </a:r>
            <a:r>
              <a:rPr lang="fr-FR" sz="1200" b="1" dirty="0" err="1" smtClean="0"/>
              <a:t>Bonilla</a:t>
            </a:r>
            <a:r>
              <a:rPr lang="fr-FR" sz="1200" b="1" dirty="0" smtClean="0"/>
              <a:t> et al. 2015</a:t>
            </a:r>
            <a:endParaRPr lang="fr-FR" sz="1200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319427" y="1921289"/>
            <a:ext cx="641277" cy="24017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Sans CI</a:t>
            </a:r>
            <a:endParaRPr lang="fr-FR" sz="1100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8319427" y="2209321"/>
            <a:ext cx="641277" cy="24017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Avec CI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8319427" y="3337299"/>
            <a:ext cx="641277" cy="24017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Sans CI</a:t>
            </a:r>
            <a:endParaRPr lang="fr-FR" sz="1100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8319427" y="3625331"/>
            <a:ext cx="641277" cy="24017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Avec CI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8319427" y="4489427"/>
            <a:ext cx="641277" cy="24017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Sans CI</a:t>
            </a:r>
            <a:endParaRPr lang="fr-FR" sz="1100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8319427" y="4993483"/>
            <a:ext cx="641277" cy="24017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Avec CI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232970" y="905436"/>
            <a:ext cx="4464496" cy="556852"/>
          </a:xfrm>
          <a:prstGeom prst="roundRect">
            <a:avLst/>
          </a:prstGeom>
          <a:solidFill>
            <a:srgbClr val="76B41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Lixiviation NO</a:t>
            </a:r>
            <a:r>
              <a:rPr kumimoji="0" lang="fr-FR" sz="180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3</a:t>
            </a:r>
            <a:r>
              <a:rPr kumimoji="0" lang="fr-FR" sz="180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-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selon la fréquence de légumineuses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572670" y="1597171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Sorgho-Tournesol-Blé dur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3863337" y="1588933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Blé dur-Sorgho-Tournesol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6109174" y="1587512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Tournesol-Blé dur-Sorgho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572670" y="2999132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Tournesol-Pois d’hiver-Blé dur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3863337" y="2990894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Blé dur-Tournesol-Pois d’hiver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109174" y="2989473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Pois d’hiver-Blé dur-Tournesol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1572670" y="4405483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Soja-Pois de printemps-Blé dur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3863337" y="4397245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Blé dur-Soja-Pois de printemps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109174" y="4395824"/>
            <a:ext cx="2146651" cy="2401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Pois de printemps-Blé dur-Soja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5807965" y="905436"/>
            <a:ext cx="1944216" cy="556852"/>
          </a:xfrm>
          <a:prstGeom prst="roundRect">
            <a:avLst/>
          </a:prstGeom>
          <a:solidFill>
            <a:srgbClr val="9B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Essai Midi-Pyrénées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Modélisation STICS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(sur 6 ans)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465747" y="2412739"/>
            <a:ext cx="500728" cy="2244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0/3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465747" y="3691934"/>
            <a:ext cx="500728" cy="2244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1/3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89704" y="5114382"/>
            <a:ext cx="500728" cy="2244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2/3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-10160" y="1238768"/>
            <a:ext cx="1232970" cy="69917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Fréquence légumineuses dans la rotation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1084368" y="2947076"/>
            <a:ext cx="6190192" cy="135650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lixiviation </a:t>
            </a:r>
            <a:r>
              <a:rPr lang="fr-FR" sz="1800" b="1" dirty="0">
                <a:solidFill>
                  <a:prstClr val="black"/>
                </a:solidFill>
                <a:latin typeface="Tw Cen MT" panose="020B0602020104020603" pitchFamily="34" charset="0"/>
              </a:rPr>
              <a:t>↗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avec la fréquence de légumineuses dans la rotation SANS cultures intermédiaires.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L’introduction de 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cultures intermédiaires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annule cet effet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7130" y="49463"/>
            <a:ext cx="8229600" cy="8375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Lixiviation du nitrate et cultures principales</a:t>
            </a:r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2520" y="6356350"/>
            <a:ext cx="706270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LEG-N-GES : Impact des légumineuses sur les émissions de Gaz à Effet de Serre</a:t>
            </a:r>
            <a:endParaRPr lang="fr-FR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42" y="1232216"/>
            <a:ext cx="3625043" cy="33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66" y="1220958"/>
            <a:ext cx="3600400" cy="334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1624095" y="886964"/>
            <a:ext cx="6603835" cy="484844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Effet bisannuel sur le risque de lixiviation NO</a:t>
            </a:r>
            <a:r>
              <a:rPr lang="fr-FR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3</a:t>
            </a:r>
            <a:r>
              <a:rPr lang="fr-FR" baseline="30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-</a:t>
            </a:r>
            <a:endParaRPr lang="fr-FR" sz="1600" baseline="30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18160" y="5006124"/>
            <a:ext cx="8340449" cy="129307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Les légumineuses en cultures principales </a:t>
            </a:r>
            <a:r>
              <a:rPr lang="fr-FR" sz="1800" b="1" dirty="0">
                <a:solidFill>
                  <a:prstClr val="black"/>
                </a:solidFill>
                <a:latin typeface="Tw Cen MT" panose="020B0602020104020603" pitchFamily="34" charset="0"/>
              </a:rPr>
              <a:t>↗ </a:t>
            </a:r>
            <a:r>
              <a:rPr lang="fr-FR" sz="1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risque de lixiviation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en année N+1 (sur la base des mesures de RH) mais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Risque contrôlable par l’insertion de couverts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Effets n+2 (+) semblent se produire </a:t>
            </a:r>
            <a:r>
              <a:rPr lang="fr-FR" sz="16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(meilleure absorption de N par la culture suivante)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186622" y="4544757"/>
            <a:ext cx="7633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REH = stock d’azote minéral du sol à l’entrée de l’hiver (kg N.ha</a:t>
            </a:r>
            <a:r>
              <a:rPr lang="fr-FR" sz="1100" baseline="30000" dirty="0" smtClean="0"/>
              <a:t>-1</a:t>
            </a:r>
            <a:r>
              <a:rPr lang="fr-FR" sz="1100" dirty="0" smtClean="0"/>
              <a:t>); essais 2007-2011 sur 2 sites Nord France  (78 et 02) avec sol nu en </a:t>
            </a:r>
            <a:r>
              <a:rPr lang="fr-FR" sz="1100" dirty="0" err="1" smtClean="0"/>
              <a:t>interculture</a:t>
            </a:r>
            <a:endParaRPr lang="fr-FR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535188" y="4741399"/>
            <a:ext cx="421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Essais INRA – Terres </a:t>
            </a:r>
            <a:r>
              <a:rPr lang="fr-FR" sz="1200" dirty="0" err="1" smtClean="0"/>
              <a:t>Innovia</a:t>
            </a:r>
            <a:r>
              <a:rPr lang="fr-FR" sz="1200" dirty="0" smtClean="0"/>
              <a:t> - </a:t>
            </a:r>
            <a:r>
              <a:rPr lang="fr-FR" sz="1200" dirty="0" err="1" smtClean="0"/>
              <a:t>Bellouin</a:t>
            </a:r>
            <a:r>
              <a:rPr lang="fr-FR" sz="1200" dirty="0" smtClean="0"/>
              <a:t> et al. 2014</a:t>
            </a:r>
            <a:endParaRPr lang="fr-FR" sz="1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604302" y="3146129"/>
            <a:ext cx="2159108" cy="50927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REH après pois ou colza &gt; REH après blé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10478" y="1805348"/>
            <a:ext cx="2886251" cy="582252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REH après blé de pois ou de colza </a:t>
            </a:r>
            <a:r>
              <a:rPr lang="fr-FR" sz="1600" dirty="0">
                <a:solidFill>
                  <a:prstClr val="black"/>
                </a:solidFill>
              </a:rPr>
              <a:t>&lt;</a:t>
            </a:r>
            <a:r>
              <a:rPr lang="fr-FR" sz="1600" dirty="0" smtClean="0">
                <a:solidFill>
                  <a:prstClr val="black"/>
                </a:solidFill>
              </a:rPr>
              <a:t> REH après blé de blé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218" y="49462"/>
            <a:ext cx="8877781" cy="925263"/>
          </a:xfrm>
        </p:spPr>
        <p:txBody>
          <a:bodyPr/>
          <a:lstStyle/>
          <a:p>
            <a:r>
              <a:rPr lang="fr-FR" dirty="0"/>
              <a:t>Restitutions des résidus des couverts intermédiaires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Projet LEG-N-GES : Impact des légumineuses sur les émissions de Gaz à Effet de Serre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18" y="1546908"/>
            <a:ext cx="4728550" cy="472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273214" y="1222375"/>
            <a:ext cx="7413585" cy="540117"/>
          </a:xfrm>
          <a:prstGeom prst="roundRect">
            <a:avLst/>
          </a:prstGeom>
          <a:solidFill>
            <a:srgbClr val="76B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Emissions de N</a:t>
            </a:r>
            <a:r>
              <a:rPr lang="fr-FR" baseline="-25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2</a:t>
            </a:r>
            <a:r>
              <a:rPr lang="fr-FR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 suite à la restitution des résidus de CI</a:t>
            </a:r>
            <a:endParaRPr lang="fr-FR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506720" y="2763527"/>
            <a:ext cx="3251200" cy="2061203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La restitution des résidus de CI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supplément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d’émission de N2O.</a:t>
            </a:r>
          </a:p>
          <a:p>
            <a:pPr algn="ctr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Dépend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de la quantité d’azote restituée au sol </a:t>
            </a:r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: </a:t>
            </a:r>
          </a:p>
          <a:p>
            <a:pPr algn="ctr"/>
            <a:r>
              <a:rPr lang="fr-FR" sz="18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LEG </a:t>
            </a:r>
            <a:r>
              <a:rPr lang="fr-FR" sz="1800" dirty="0">
                <a:solidFill>
                  <a:prstClr val="black"/>
                </a:solidFill>
                <a:latin typeface="Tw Cen MT" panose="020B0602020104020603" pitchFamily="34" charset="0"/>
              </a:rPr>
              <a:t>≥ NL+L &gt; NON-LEG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044661" y="2369946"/>
            <a:ext cx="1944216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Calculs GIEC niveau 1 (2006)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594" y="4927358"/>
            <a:ext cx="25135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b="1" dirty="0"/>
              <a:t>NON-LEG=non-légumineuses, LEG=légumineuses, NL+L=mélanges des 2 types de couverts. Données ARVALIS-CREAS- Comité technique FDGEDA 10/CA51-ITB.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8843" y="1986386"/>
            <a:ext cx="279132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9B141B"/>
                </a:solidFill>
              </a:rPr>
              <a:t>Facteur 1% </a:t>
            </a:r>
          </a:p>
          <a:p>
            <a:pPr algn="ctr"/>
            <a:r>
              <a:rPr lang="fr-FR" sz="1100" i="1" dirty="0" smtClean="0">
                <a:solidFill>
                  <a:srgbClr val="9B141B"/>
                </a:solidFill>
              </a:rPr>
              <a:t>(0.01 </a:t>
            </a:r>
            <a:r>
              <a:rPr lang="fr-FR" sz="1100" i="1" dirty="0">
                <a:solidFill>
                  <a:srgbClr val="9B141B"/>
                </a:solidFill>
              </a:rPr>
              <a:t>kg N-N2O émis par kg N restitué sous forme de </a:t>
            </a:r>
            <a:r>
              <a:rPr lang="fr-FR" sz="1100" i="1" dirty="0" smtClean="0">
                <a:solidFill>
                  <a:srgbClr val="9B141B"/>
                </a:solidFill>
              </a:rPr>
              <a:t>résidus).</a:t>
            </a:r>
            <a:endParaRPr lang="fr-FR" sz="1100" i="1" dirty="0">
              <a:solidFill>
                <a:srgbClr val="9B14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gis_ra2007_condensed</Template>
  <TotalTime>1244</TotalTime>
  <Words>2033</Words>
  <Application>Microsoft Office PowerPoint</Application>
  <PresentationFormat>Affichage à l'écran (4:3)</PresentationFormat>
  <Paragraphs>268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Tw Cen MT</vt:lpstr>
      <vt:lpstr>Tw Cen MT Condensed</vt:lpstr>
      <vt:lpstr>Wingdings</vt:lpstr>
      <vt:lpstr>gis_ra2007_condensed</vt:lpstr>
      <vt:lpstr>1_gis_ra2007_condensed</vt:lpstr>
      <vt:lpstr>LEG-N-GES : Impact de l'introduction des légumineuses dans les systèmes de culture sur les émissions de protoxyde d'azote </vt:lpstr>
      <vt:lpstr>Introduction et contexte du projet</vt:lpstr>
      <vt:lpstr>Introduction et contexte du projet</vt:lpstr>
      <vt:lpstr>Insertion de légumineuses dans les rotations et expérimentations étudiées</vt:lpstr>
      <vt:lpstr>Flux N et émissions de N2O</vt:lpstr>
      <vt:lpstr>Lixiviation du nitrate et couverts intermédiaires</vt:lpstr>
      <vt:lpstr>Lixiviation du nitrate et cultures principales</vt:lpstr>
      <vt:lpstr>Lixiviation du nitrate et cultures principales</vt:lpstr>
      <vt:lpstr>Restitutions des résidus des couverts intermédiaires</vt:lpstr>
      <vt:lpstr>Restitutions des résidus de couverts intermédiaires</vt:lpstr>
      <vt:lpstr>Restitutions des résidus des cultures principales</vt:lpstr>
      <vt:lpstr>Consommation d’engrais N et couverts intermédiaires</vt:lpstr>
      <vt:lpstr>Consommation d’engrais N et couverts intermédiaires</vt:lpstr>
      <vt:lpstr>Consommation d’engrais et cultures principales</vt:lpstr>
      <vt:lpstr>Consommation d’engrais et cultures principales</vt:lpstr>
      <vt:lpstr>Synthèse : impacts des différents modes d’insertion de légumineuses dans la rotation</vt:lpstr>
      <vt:lpstr>Conclusions et perspectives</vt:lpstr>
      <vt:lpstr>Présentation PowerPoint</vt:lpstr>
      <vt:lpstr>Journée de restitution des programmes CASDAR lauréats 2012 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Georget</dc:creator>
  <cp:lastModifiedBy>Axelle Gouthier</cp:lastModifiedBy>
  <cp:revision>91</cp:revision>
  <dcterms:created xsi:type="dcterms:W3CDTF">2017-11-24T14:00:44Z</dcterms:created>
  <dcterms:modified xsi:type="dcterms:W3CDTF">2018-01-12T13:36:22Z</dcterms:modified>
</cp:coreProperties>
</file>