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0" r:id="rId2"/>
  </p:sldMasterIdLst>
  <p:notesMasterIdLst>
    <p:notesMasterId r:id="rId29"/>
  </p:notesMasterIdLst>
  <p:sldIdLst>
    <p:sldId id="292" r:id="rId3"/>
    <p:sldId id="266" r:id="rId4"/>
    <p:sldId id="271" r:id="rId5"/>
    <p:sldId id="269" r:id="rId6"/>
    <p:sldId id="272" r:id="rId7"/>
    <p:sldId id="273" r:id="rId8"/>
    <p:sldId id="274" r:id="rId9"/>
    <p:sldId id="275" r:id="rId10"/>
    <p:sldId id="276" r:id="rId11"/>
    <p:sldId id="277" r:id="rId12"/>
    <p:sldId id="278" r:id="rId13"/>
    <p:sldId id="279" r:id="rId14"/>
    <p:sldId id="280" r:id="rId15"/>
    <p:sldId id="283" r:id="rId16"/>
    <p:sldId id="284" r:id="rId17"/>
    <p:sldId id="281" r:id="rId18"/>
    <p:sldId id="282" r:id="rId19"/>
    <p:sldId id="289" r:id="rId20"/>
    <p:sldId id="290" r:id="rId21"/>
    <p:sldId id="265" r:id="rId22"/>
    <p:sldId id="288" r:id="rId23"/>
    <p:sldId id="285" r:id="rId24"/>
    <p:sldId id="287" r:id="rId25"/>
    <p:sldId id="291" r:id="rId26"/>
    <p:sldId id="262" r:id="rId27"/>
    <p:sldId id="293" r:id="rId28"/>
  </p:sldIdLst>
  <p:sldSz cx="12192000" cy="6858000"/>
  <p:notesSz cx="6797675" cy="992663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74" autoAdjust="0"/>
    <p:restoredTop sz="68032" autoAdjust="0"/>
  </p:normalViewPr>
  <p:slideViewPr>
    <p:cSldViewPr snapToGrid="0">
      <p:cViewPr varScale="1">
        <p:scale>
          <a:sx n="89" d="100"/>
          <a:sy n="89" d="100"/>
        </p:scale>
        <p:origin x="582" y="90"/>
      </p:cViewPr>
      <p:guideLst/>
    </p:cSldViewPr>
  </p:slideViewPr>
  <p:notesTextViewPr>
    <p:cViewPr>
      <p:scale>
        <a:sx n="1" d="1"/>
        <a:sy n="1" d="1"/>
      </p:scale>
      <p:origin x="0" y="0"/>
    </p:cViewPr>
  </p:notesTextViewPr>
  <p:sorterViewPr>
    <p:cViewPr>
      <p:scale>
        <a:sx n="100" d="100"/>
        <a:sy n="100" d="100"/>
      </p:scale>
      <p:origin x="0" y="-18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srvifv21\Home$\gsentenac\Mes%20documents\Biocontrol%201%20S%20T%20exp&#233;\2015%20r&#233;sultats%20ann&#233;e%203%20biocontrol\ACTION%202\PYRALE\donn&#233;es%20analys&#233;es%202013-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677523662071019"/>
          <c:y val="0.12809752554515591"/>
          <c:w val="0.83631426422321531"/>
          <c:h val="0.76444609518149853"/>
        </c:manualLayout>
      </c:layout>
      <c:scatterChart>
        <c:scatterStyle val="lineMarker"/>
        <c:varyColors val="0"/>
        <c:ser>
          <c:idx val="0"/>
          <c:order val="0"/>
          <c:tx>
            <c:strRef>
              <c:f>données!$H$6</c:f>
              <c:strCache>
                <c:ptCount val="1"/>
                <c:pt idx="0">
                  <c:v>2013</c:v>
                </c:pt>
              </c:strCache>
            </c:strRef>
          </c:tx>
          <c:spPr>
            <a:ln w="28575">
              <a:noFill/>
            </a:ln>
          </c:spPr>
          <c:marker>
            <c:symbol val="circle"/>
            <c:size val="7"/>
            <c:spPr>
              <a:solidFill>
                <a:schemeClr val="tx1"/>
              </a:solidFill>
              <a:ln>
                <a:solidFill>
                  <a:schemeClr val="tx1"/>
                </a:solidFill>
              </a:ln>
            </c:spPr>
          </c:marker>
          <c:trendline>
            <c:spPr>
              <a:ln w="9525">
                <a:solidFill>
                  <a:schemeClr val="tx1"/>
                </a:solidFill>
              </a:ln>
            </c:spPr>
            <c:trendlineType val="linear"/>
            <c:dispRSqr val="0"/>
            <c:dispEq val="0"/>
          </c:trendline>
          <c:xVal>
            <c:numRef>
              <c:f>données!$F$7:$F$26</c:f>
              <c:numCache>
                <c:formatCode>General</c:formatCode>
                <c:ptCount val="20"/>
                <c:pt idx="0">
                  <c:v>81.599999999999994</c:v>
                </c:pt>
                <c:pt idx="1">
                  <c:v>18.7</c:v>
                </c:pt>
                <c:pt idx="2">
                  <c:v>27.7</c:v>
                </c:pt>
                <c:pt idx="3">
                  <c:v>20.9</c:v>
                </c:pt>
                <c:pt idx="4">
                  <c:v>50.5</c:v>
                </c:pt>
                <c:pt idx="5">
                  <c:v>57</c:v>
                </c:pt>
                <c:pt idx="6">
                  <c:v>60.7</c:v>
                </c:pt>
                <c:pt idx="7">
                  <c:v>46.7</c:v>
                </c:pt>
                <c:pt idx="8">
                  <c:v>1.9</c:v>
                </c:pt>
                <c:pt idx="9">
                  <c:v>25.9</c:v>
                </c:pt>
                <c:pt idx="10">
                  <c:v>47.8</c:v>
                </c:pt>
                <c:pt idx="11">
                  <c:v>9.5</c:v>
                </c:pt>
                <c:pt idx="12">
                  <c:v>44.8</c:v>
                </c:pt>
                <c:pt idx="13">
                  <c:v>5.3</c:v>
                </c:pt>
                <c:pt idx="14">
                  <c:v>26.9</c:v>
                </c:pt>
                <c:pt idx="15">
                  <c:v>3.9</c:v>
                </c:pt>
                <c:pt idx="16">
                  <c:v>56.8</c:v>
                </c:pt>
                <c:pt idx="17">
                  <c:v>59.9</c:v>
                </c:pt>
                <c:pt idx="18">
                  <c:v>50</c:v>
                </c:pt>
                <c:pt idx="19">
                  <c:v>27.8</c:v>
                </c:pt>
              </c:numCache>
            </c:numRef>
          </c:xVal>
          <c:yVal>
            <c:numRef>
              <c:f>données!$H$7:$H$26</c:f>
              <c:numCache>
                <c:formatCode>General</c:formatCode>
                <c:ptCount val="20"/>
                <c:pt idx="1">
                  <c:v>37.5</c:v>
                </c:pt>
                <c:pt idx="2">
                  <c:v>17.2</c:v>
                </c:pt>
                <c:pt idx="3">
                  <c:v>50.9</c:v>
                </c:pt>
                <c:pt idx="4">
                  <c:v>37.6</c:v>
                </c:pt>
                <c:pt idx="5">
                  <c:v>25</c:v>
                </c:pt>
                <c:pt idx="6">
                  <c:v>28.8</c:v>
                </c:pt>
                <c:pt idx="7">
                  <c:v>50</c:v>
                </c:pt>
                <c:pt idx="8">
                  <c:v>32.5</c:v>
                </c:pt>
                <c:pt idx="9">
                  <c:v>28.6</c:v>
                </c:pt>
                <c:pt idx="10">
                  <c:v>24</c:v>
                </c:pt>
                <c:pt idx="11">
                  <c:v>43.5</c:v>
                </c:pt>
                <c:pt idx="12">
                  <c:v>37.5</c:v>
                </c:pt>
                <c:pt idx="13">
                  <c:v>36.9</c:v>
                </c:pt>
                <c:pt idx="14">
                  <c:v>32.1</c:v>
                </c:pt>
                <c:pt idx="15">
                  <c:v>33.299999999999997</c:v>
                </c:pt>
                <c:pt idx="16">
                  <c:v>25</c:v>
                </c:pt>
                <c:pt idx="17">
                  <c:v>36.5</c:v>
                </c:pt>
                <c:pt idx="18">
                  <c:v>24</c:v>
                </c:pt>
                <c:pt idx="19">
                  <c:v>31.4</c:v>
                </c:pt>
              </c:numCache>
            </c:numRef>
          </c:yVal>
          <c:smooth val="0"/>
          <c:extLst>
            <c:ext xmlns:c16="http://schemas.microsoft.com/office/drawing/2014/chart" uri="{C3380CC4-5D6E-409C-BE32-E72D297353CC}">
              <c16:uniqueId val="{00000000-3D98-47AE-BF0F-2F94F57D31EC}"/>
            </c:ext>
          </c:extLst>
        </c:ser>
        <c:ser>
          <c:idx val="1"/>
          <c:order val="1"/>
          <c:tx>
            <c:strRef>
              <c:f>données!$I$6</c:f>
              <c:strCache>
                <c:ptCount val="1"/>
                <c:pt idx="0">
                  <c:v>2014</c:v>
                </c:pt>
              </c:strCache>
            </c:strRef>
          </c:tx>
          <c:spPr>
            <a:ln w="28575">
              <a:noFill/>
            </a:ln>
          </c:spPr>
          <c:marker>
            <c:symbol val="circle"/>
            <c:size val="7"/>
            <c:spPr>
              <a:solidFill>
                <a:schemeClr val="bg1">
                  <a:lumMod val="65000"/>
                </a:schemeClr>
              </a:solidFill>
              <a:ln>
                <a:solidFill>
                  <a:schemeClr val="bg1">
                    <a:lumMod val="50000"/>
                  </a:schemeClr>
                </a:solidFill>
              </a:ln>
            </c:spPr>
          </c:marker>
          <c:trendline>
            <c:spPr>
              <a:ln w="12700">
                <a:solidFill>
                  <a:schemeClr val="bg1">
                    <a:lumMod val="50000"/>
                  </a:schemeClr>
                </a:solidFill>
              </a:ln>
            </c:spPr>
            <c:trendlineType val="linear"/>
            <c:dispRSqr val="0"/>
            <c:dispEq val="0"/>
          </c:trendline>
          <c:xVal>
            <c:numRef>
              <c:f>données!$F$7:$F$26</c:f>
              <c:numCache>
                <c:formatCode>General</c:formatCode>
                <c:ptCount val="20"/>
                <c:pt idx="0">
                  <c:v>81.599999999999994</c:v>
                </c:pt>
                <c:pt idx="1">
                  <c:v>18.7</c:v>
                </c:pt>
                <c:pt idx="2">
                  <c:v>27.7</c:v>
                </c:pt>
                <c:pt idx="3">
                  <c:v>20.9</c:v>
                </c:pt>
                <c:pt idx="4">
                  <c:v>50.5</c:v>
                </c:pt>
                <c:pt idx="5">
                  <c:v>57</c:v>
                </c:pt>
                <c:pt idx="6">
                  <c:v>60.7</c:v>
                </c:pt>
                <c:pt idx="7">
                  <c:v>46.7</c:v>
                </c:pt>
                <c:pt idx="8">
                  <c:v>1.9</c:v>
                </c:pt>
                <c:pt idx="9">
                  <c:v>25.9</c:v>
                </c:pt>
                <c:pt idx="10">
                  <c:v>47.8</c:v>
                </c:pt>
                <c:pt idx="11">
                  <c:v>9.5</c:v>
                </c:pt>
                <c:pt idx="12">
                  <c:v>44.8</c:v>
                </c:pt>
                <c:pt idx="13">
                  <c:v>5.3</c:v>
                </c:pt>
                <c:pt idx="14">
                  <c:v>26.9</c:v>
                </c:pt>
                <c:pt idx="15">
                  <c:v>3.9</c:v>
                </c:pt>
                <c:pt idx="16">
                  <c:v>56.8</c:v>
                </c:pt>
                <c:pt idx="17">
                  <c:v>59.9</c:v>
                </c:pt>
                <c:pt idx="18">
                  <c:v>50</c:v>
                </c:pt>
                <c:pt idx="19">
                  <c:v>27.8</c:v>
                </c:pt>
              </c:numCache>
            </c:numRef>
          </c:xVal>
          <c:yVal>
            <c:numRef>
              <c:f>données!$I$7:$I$26</c:f>
              <c:numCache>
                <c:formatCode>General</c:formatCode>
                <c:ptCount val="20"/>
                <c:pt idx="1">
                  <c:v>30.3</c:v>
                </c:pt>
                <c:pt idx="2">
                  <c:v>28.8</c:v>
                </c:pt>
                <c:pt idx="3">
                  <c:v>50</c:v>
                </c:pt>
                <c:pt idx="4">
                  <c:v>24.4</c:v>
                </c:pt>
                <c:pt idx="5">
                  <c:v>43.5</c:v>
                </c:pt>
                <c:pt idx="6">
                  <c:v>29.9</c:v>
                </c:pt>
                <c:pt idx="7">
                  <c:v>30.8</c:v>
                </c:pt>
                <c:pt idx="8">
                  <c:v>49.2</c:v>
                </c:pt>
                <c:pt idx="9">
                  <c:v>20.5</c:v>
                </c:pt>
                <c:pt idx="10">
                  <c:v>37</c:v>
                </c:pt>
                <c:pt idx="11">
                  <c:v>25</c:v>
                </c:pt>
                <c:pt idx="12">
                  <c:v>43.2</c:v>
                </c:pt>
                <c:pt idx="14">
                  <c:v>33.299999999999997</c:v>
                </c:pt>
                <c:pt idx="15">
                  <c:v>6.7</c:v>
                </c:pt>
                <c:pt idx="16">
                  <c:v>23.1</c:v>
                </c:pt>
                <c:pt idx="17">
                  <c:v>17.399999999999999</c:v>
                </c:pt>
                <c:pt idx="18">
                  <c:v>26.7</c:v>
                </c:pt>
                <c:pt idx="19">
                  <c:v>27.1</c:v>
                </c:pt>
              </c:numCache>
            </c:numRef>
          </c:yVal>
          <c:smooth val="0"/>
          <c:extLst>
            <c:ext xmlns:c16="http://schemas.microsoft.com/office/drawing/2014/chart" uri="{C3380CC4-5D6E-409C-BE32-E72D297353CC}">
              <c16:uniqueId val="{00000001-3D98-47AE-BF0F-2F94F57D31EC}"/>
            </c:ext>
          </c:extLst>
        </c:ser>
        <c:ser>
          <c:idx val="2"/>
          <c:order val="2"/>
          <c:tx>
            <c:strRef>
              <c:f>données!$J$6</c:f>
              <c:strCache>
                <c:ptCount val="1"/>
                <c:pt idx="0">
                  <c:v>2015</c:v>
                </c:pt>
              </c:strCache>
            </c:strRef>
          </c:tx>
          <c:spPr>
            <a:ln w="28575">
              <a:noFill/>
            </a:ln>
          </c:spPr>
          <c:marker>
            <c:symbol val="circle"/>
            <c:size val="7"/>
            <c:spPr>
              <a:noFill/>
              <a:ln>
                <a:solidFill>
                  <a:schemeClr val="tx1"/>
                </a:solidFill>
              </a:ln>
            </c:spPr>
          </c:marker>
          <c:trendline>
            <c:spPr>
              <a:ln w="22225">
                <a:solidFill>
                  <a:schemeClr val="tx1"/>
                </a:solidFill>
                <a:prstDash val="sysDot"/>
              </a:ln>
            </c:spPr>
            <c:trendlineType val="linear"/>
            <c:dispRSqr val="0"/>
            <c:dispEq val="0"/>
          </c:trendline>
          <c:xVal>
            <c:numRef>
              <c:f>données!$F$7:$F$26</c:f>
              <c:numCache>
                <c:formatCode>General</c:formatCode>
                <c:ptCount val="20"/>
                <c:pt idx="0">
                  <c:v>81.599999999999994</c:v>
                </c:pt>
                <c:pt idx="1">
                  <c:v>18.7</c:v>
                </c:pt>
                <c:pt idx="2">
                  <c:v>27.7</c:v>
                </c:pt>
                <c:pt idx="3">
                  <c:v>20.9</c:v>
                </c:pt>
                <c:pt idx="4">
                  <c:v>50.5</c:v>
                </c:pt>
                <c:pt idx="5">
                  <c:v>57</c:v>
                </c:pt>
                <c:pt idx="6">
                  <c:v>60.7</c:v>
                </c:pt>
                <c:pt idx="7">
                  <c:v>46.7</c:v>
                </c:pt>
                <c:pt idx="8">
                  <c:v>1.9</c:v>
                </c:pt>
                <c:pt idx="9">
                  <c:v>25.9</c:v>
                </c:pt>
                <c:pt idx="10">
                  <c:v>47.8</c:v>
                </c:pt>
                <c:pt idx="11">
                  <c:v>9.5</c:v>
                </c:pt>
                <c:pt idx="12">
                  <c:v>44.8</c:v>
                </c:pt>
                <c:pt idx="13">
                  <c:v>5.3</c:v>
                </c:pt>
                <c:pt idx="14">
                  <c:v>26.9</c:v>
                </c:pt>
                <c:pt idx="15">
                  <c:v>3.9</c:v>
                </c:pt>
                <c:pt idx="16">
                  <c:v>56.8</c:v>
                </c:pt>
                <c:pt idx="17">
                  <c:v>59.9</c:v>
                </c:pt>
                <c:pt idx="18">
                  <c:v>50</c:v>
                </c:pt>
                <c:pt idx="19">
                  <c:v>27.8</c:v>
                </c:pt>
              </c:numCache>
            </c:numRef>
          </c:xVal>
          <c:yVal>
            <c:numRef>
              <c:f>données!$J$7:$J$26</c:f>
              <c:numCache>
                <c:formatCode>General</c:formatCode>
                <c:ptCount val="20"/>
                <c:pt idx="1">
                  <c:v>40.5</c:v>
                </c:pt>
                <c:pt idx="2">
                  <c:v>47</c:v>
                </c:pt>
                <c:pt idx="3">
                  <c:v>55.6</c:v>
                </c:pt>
                <c:pt idx="4">
                  <c:v>51.3</c:v>
                </c:pt>
                <c:pt idx="5">
                  <c:v>46.7</c:v>
                </c:pt>
                <c:pt idx="6">
                  <c:v>29.1</c:v>
                </c:pt>
                <c:pt idx="7">
                  <c:v>53.4</c:v>
                </c:pt>
                <c:pt idx="8">
                  <c:v>62.4</c:v>
                </c:pt>
                <c:pt idx="9">
                  <c:v>50</c:v>
                </c:pt>
                <c:pt idx="10">
                  <c:v>64.3</c:v>
                </c:pt>
                <c:pt idx="11">
                  <c:v>12.5</c:v>
                </c:pt>
                <c:pt idx="12">
                  <c:v>48.1</c:v>
                </c:pt>
                <c:pt idx="13">
                  <c:v>58.3</c:v>
                </c:pt>
                <c:pt idx="14">
                  <c:v>51.6</c:v>
                </c:pt>
                <c:pt idx="17">
                  <c:v>46.7</c:v>
                </c:pt>
                <c:pt idx="18">
                  <c:v>43.1</c:v>
                </c:pt>
                <c:pt idx="19">
                  <c:v>52.3</c:v>
                </c:pt>
              </c:numCache>
            </c:numRef>
          </c:yVal>
          <c:smooth val="0"/>
          <c:extLst>
            <c:ext xmlns:c16="http://schemas.microsoft.com/office/drawing/2014/chart" uri="{C3380CC4-5D6E-409C-BE32-E72D297353CC}">
              <c16:uniqueId val="{00000002-3D98-47AE-BF0F-2F94F57D31EC}"/>
            </c:ext>
          </c:extLst>
        </c:ser>
        <c:dLbls>
          <c:showLegendKey val="0"/>
          <c:showVal val="0"/>
          <c:showCatName val="0"/>
          <c:showSerName val="0"/>
          <c:showPercent val="0"/>
          <c:showBubbleSize val="0"/>
        </c:dLbls>
        <c:axId val="108202168"/>
        <c:axId val="108202560"/>
      </c:scatterChart>
      <c:valAx>
        <c:axId val="108202168"/>
        <c:scaling>
          <c:orientation val="minMax"/>
        </c:scaling>
        <c:delete val="0"/>
        <c:axPos val="b"/>
        <c:title>
          <c:tx>
            <c:rich>
              <a:bodyPr/>
              <a:lstStyle/>
              <a:p>
                <a:pPr>
                  <a:defRPr sz="1200"/>
                </a:pPr>
                <a:r>
                  <a:rPr lang="en-US" sz="1200"/>
                  <a:t>% HSN 1000 m</a:t>
                </a:r>
              </a:p>
            </c:rich>
          </c:tx>
          <c:overlay val="0"/>
        </c:title>
        <c:numFmt formatCode="General" sourceLinked="1"/>
        <c:majorTickMark val="out"/>
        <c:minorTickMark val="none"/>
        <c:tickLblPos val="nextTo"/>
        <c:crossAx val="108202560"/>
        <c:crosses val="autoZero"/>
        <c:crossBetween val="midCat"/>
      </c:valAx>
      <c:valAx>
        <c:axId val="108202560"/>
        <c:scaling>
          <c:orientation val="minMax"/>
          <c:max val="100"/>
        </c:scaling>
        <c:delete val="0"/>
        <c:axPos val="l"/>
        <c:majorGridlines/>
        <c:title>
          <c:tx>
            <c:rich>
              <a:bodyPr rot="-5400000" vert="horz"/>
              <a:lstStyle/>
              <a:p>
                <a:pPr>
                  <a:defRPr sz="1200"/>
                </a:pPr>
                <a:r>
                  <a:rPr lang="en-US" sz="1200"/>
                  <a:t>% chenilles pyrale parasitées</a:t>
                </a:r>
              </a:p>
            </c:rich>
          </c:tx>
          <c:layout>
            <c:manualLayout>
              <c:xMode val="edge"/>
              <c:yMode val="edge"/>
              <c:x val="1.6368197161304311E-2"/>
              <c:y val="0.37897211626609223"/>
            </c:manualLayout>
          </c:layout>
          <c:overlay val="0"/>
        </c:title>
        <c:numFmt formatCode="General" sourceLinked="1"/>
        <c:majorTickMark val="out"/>
        <c:minorTickMark val="none"/>
        <c:tickLblPos val="nextTo"/>
        <c:crossAx val="108202168"/>
        <c:crosses val="autoZero"/>
        <c:crossBetween val="midCat"/>
      </c:valAx>
      <c:spPr>
        <a:noFill/>
      </c:spPr>
    </c:plotArea>
    <c:legend>
      <c:legendPos val="r"/>
      <c:legendEntry>
        <c:idx val="3"/>
        <c:delete val="1"/>
      </c:legendEntry>
      <c:legendEntry>
        <c:idx val="4"/>
        <c:delete val="1"/>
      </c:legendEntry>
      <c:legendEntry>
        <c:idx val="5"/>
        <c:delete val="1"/>
      </c:legendEntry>
      <c:layout>
        <c:manualLayout>
          <c:xMode val="edge"/>
          <c:yMode val="edge"/>
          <c:x val="0.81182438852635308"/>
          <c:y val="0.23986709360296252"/>
          <c:w val="0.1399698158183523"/>
          <c:h val="0.177223167143366"/>
        </c:manualLayout>
      </c:layout>
      <c:overlay val="0"/>
      <c:spPr>
        <a:solidFill>
          <a:schemeClr val="bg1"/>
        </a:solidFill>
      </c:spPr>
    </c:legend>
    <c:plotVisOnly val="1"/>
    <c:dispBlanksAs val="gap"/>
    <c:showDLblsOverMax val="0"/>
  </c:chart>
  <c:spPr>
    <a:noFill/>
    <a:ln>
      <a:noFill/>
    </a:ln>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A745B9A-609E-4C2F-B1C6-975D188FF56B}" type="datetimeFigureOut">
              <a:rPr lang="fr-FR" smtClean="0"/>
              <a:t>12/01/2018</a:t>
            </a:fld>
            <a:endParaRPr lang="fr-FR"/>
          </a:p>
        </p:txBody>
      </p:sp>
      <p:sp>
        <p:nvSpPr>
          <p:cNvPr id="4" name="Espace réservé de l'image des diapositives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D291CC8E-E4F4-4EC0-845C-D2C3B3A0315F}" type="slidenum">
              <a:rPr lang="fr-FR" smtClean="0"/>
              <a:t>‹N°›</a:t>
            </a:fld>
            <a:endParaRPr lang="fr-FR"/>
          </a:p>
        </p:txBody>
      </p:sp>
    </p:spTree>
    <p:extLst>
      <p:ext uri="{BB962C8B-B14F-4D97-AF65-F5344CB8AC3E}">
        <p14:creationId xmlns:p14="http://schemas.microsoft.com/office/powerpoint/2010/main" val="2844766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2</a:t>
            </a:fld>
            <a:endParaRPr lang="fr-FR"/>
          </a:p>
        </p:txBody>
      </p:sp>
    </p:spTree>
    <p:extLst>
      <p:ext uri="{BB962C8B-B14F-4D97-AF65-F5344CB8AC3E}">
        <p14:creationId xmlns:p14="http://schemas.microsoft.com/office/powerpoint/2010/main" val="2023627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11</a:t>
            </a:fld>
            <a:endParaRPr lang="fr-FR"/>
          </a:p>
        </p:txBody>
      </p:sp>
    </p:spTree>
    <p:extLst>
      <p:ext uri="{BB962C8B-B14F-4D97-AF65-F5344CB8AC3E}">
        <p14:creationId xmlns:p14="http://schemas.microsoft.com/office/powerpoint/2010/main" val="2585215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12</a:t>
            </a:fld>
            <a:endParaRPr lang="fr-FR"/>
          </a:p>
        </p:txBody>
      </p:sp>
    </p:spTree>
    <p:extLst>
      <p:ext uri="{BB962C8B-B14F-4D97-AF65-F5344CB8AC3E}">
        <p14:creationId xmlns:p14="http://schemas.microsoft.com/office/powerpoint/2010/main" val="32169571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13</a:t>
            </a:fld>
            <a:endParaRPr lang="fr-FR"/>
          </a:p>
        </p:txBody>
      </p:sp>
    </p:spTree>
    <p:extLst>
      <p:ext uri="{BB962C8B-B14F-4D97-AF65-F5344CB8AC3E}">
        <p14:creationId xmlns:p14="http://schemas.microsoft.com/office/powerpoint/2010/main" val="40217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14</a:t>
            </a:fld>
            <a:endParaRPr lang="fr-FR"/>
          </a:p>
        </p:txBody>
      </p:sp>
    </p:spTree>
    <p:extLst>
      <p:ext uri="{BB962C8B-B14F-4D97-AF65-F5344CB8AC3E}">
        <p14:creationId xmlns:p14="http://schemas.microsoft.com/office/powerpoint/2010/main" val="3517951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15</a:t>
            </a:fld>
            <a:endParaRPr lang="fr-FR"/>
          </a:p>
        </p:txBody>
      </p:sp>
    </p:spTree>
    <p:extLst>
      <p:ext uri="{BB962C8B-B14F-4D97-AF65-F5344CB8AC3E}">
        <p14:creationId xmlns:p14="http://schemas.microsoft.com/office/powerpoint/2010/main" val="757989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16</a:t>
            </a:fld>
            <a:endParaRPr lang="fr-FR"/>
          </a:p>
        </p:txBody>
      </p:sp>
    </p:spTree>
    <p:extLst>
      <p:ext uri="{BB962C8B-B14F-4D97-AF65-F5344CB8AC3E}">
        <p14:creationId xmlns:p14="http://schemas.microsoft.com/office/powerpoint/2010/main" val="30988671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latin typeface="Times New Roman" panose="02020603050405020304" pitchFamily="18" charset="0"/>
                <a:cs typeface="Times New Roman" panose="02020603050405020304" pitchFamily="18" charset="0"/>
              </a:rPr>
              <a:t>.</a:t>
            </a:r>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17</a:t>
            </a:fld>
            <a:endParaRPr lang="fr-FR"/>
          </a:p>
        </p:txBody>
      </p:sp>
    </p:spTree>
    <p:extLst>
      <p:ext uri="{BB962C8B-B14F-4D97-AF65-F5344CB8AC3E}">
        <p14:creationId xmlns:p14="http://schemas.microsoft.com/office/powerpoint/2010/main" val="16157938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18</a:t>
            </a:fld>
            <a:endParaRPr lang="fr-FR"/>
          </a:p>
        </p:txBody>
      </p:sp>
    </p:spTree>
    <p:extLst>
      <p:ext uri="{BB962C8B-B14F-4D97-AF65-F5344CB8AC3E}">
        <p14:creationId xmlns:p14="http://schemas.microsoft.com/office/powerpoint/2010/main" val="26583849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19</a:t>
            </a:fld>
            <a:endParaRPr lang="fr-FR"/>
          </a:p>
        </p:txBody>
      </p:sp>
    </p:spTree>
    <p:extLst>
      <p:ext uri="{BB962C8B-B14F-4D97-AF65-F5344CB8AC3E}">
        <p14:creationId xmlns:p14="http://schemas.microsoft.com/office/powerpoint/2010/main" val="3712896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Times New Roman" panose="02020603050405020304" pitchFamily="18" charset="0"/>
              <a:ea typeface="+mn-ea"/>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20</a:t>
            </a:fld>
            <a:endParaRPr lang="fr-FR"/>
          </a:p>
        </p:txBody>
      </p:sp>
    </p:spTree>
    <p:extLst>
      <p:ext uri="{BB962C8B-B14F-4D97-AF65-F5344CB8AC3E}">
        <p14:creationId xmlns:p14="http://schemas.microsoft.com/office/powerpoint/2010/main" val="3678747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3</a:t>
            </a:fld>
            <a:endParaRPr lang="fr-FR"/>
          </a:p>
        </p:txBody>
      </p:sp>
    </p:spTree>
    <p:extLst>
      <p:ext uri="{BB962C8B-B14F-4D97-AF65-F5344CB8AC3E}">
        <p14:creationId xmlns:p14="http://schemas.microsoft.com/office/powerpoint/2010/main" val="354194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21</a:t>
            </a:fld>
            <a:endParaRPr lang="fr-FR"/>
          </a:p>
        </p:txBody>
      </p:sp>
    </p:spTree>
    <p:extLst>
      <p:ext uri="{BB962C8B-B14F-4D97-AF65-F5344CB8AC3E}">
        <p14:creationId xmlns:p14="http://schemas.microsoft.com/office/powerpoint/2010/main" val="9510645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22</a:t>
            </a:fld>
            <a:endParaRPr lang="fr-FR"/>
          </a:p>
        </p:txBody>
      </p:sp>
    </p:spTree>
    <p:extLst>
      <p:ext uri="{BB962C8B-B14F-4D97-AF65-F5344CB8AC3E}">
        <p14:creationId xmlns:p14="http://schemas.microsoft.com/office/powerpoint/2010/main" val="32198394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23</a:t>
            </a:fld>
            <a:endParaRPr lang="fr-FR"/>
          </a:p>
        </p:txBody>
      </p:sp>
    </p:spTree>
    <p:extLst>
      <p:ext uri="{BB962C8B-B14F-4D97-AF65-F5344CB8AC3E}">
        <p14:creationId xmlns:p14="http://schemas.microsoft.com/office/powerpoint/2010/main" val="33578341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24</a:t>
            </a:fld>
            <a:endParaRPr lang="fr-FR"/>
          </a:p>
        </p:txBody>
      </p:sp>
    </p:spTree>
    <p:extLst>
      <p:ext uri="{BB962C8B-B14F-4D97-AF65-F5344CB8AC3E}">
        <p14:creationId xmlns:p14="http://schemas.microsoft.com/office/powerpoint/2010/main" val="40243793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D291CC8E-E4F4-4EC0-845C-D2C3B3A0315F}" type="slidenum">
              <a:rPr lang="fr-FR" smtClean="0"/>
              <a:t>25</a:t>
            </a:fld>
            <a:endParaRPr lang="fr-FR"/>
          </a:p>
        </p:txBody>
      </p:sp>
    </p:spTree>
    <p:extLst>
      <p:ext uri="{BB962C8B-B14F-4D97-AF65-F5344CB8AC3E}">
        <p14:creationId xmlns:p14="http://schemas.microsoft.com/office/powerpoint/2010/main" val="3038090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4</a:t>
            </a:fld>
            <a:endParaRPr lang="fr-FR"/>
          </a:p>
        </p:txBody>
      </p:sp>
    </p:spTree>
    <p:extLst>
      <p:ext uri="{BB962C8B-B14F-4D97-AF65-F5344CB8AC3E}">
        <p14:creationId xmlns:p14="http://schemas.microsoft.com/office/powerpoint/2010/main" val="38967297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90488" y="744538"/>
            <a:ext cx="6616700" cy="3722687"/>
          </a:xfrm>
        </p:spPr>
      </p:sp>
      <p:sp>
        <p:nvSpPr>
          <p:cNvPr id="3" name="Espace réservé des commentaires 2"/>
          <p:cNvSpPr>
            <a:spLocks noGrp="1"/>
          </p:cNvSpPr>
          <p:nvPr>
            <p:ph type="body" idx="1"/>
          </p:nvPr>
        </p:nvSpPr>
        <p:spPr/>
        <p:txBody>
          <a:bodyPr/>
          <a:lstStyle/>
          <a:p>
            <a:pPr algn="just"/>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5</a:t>
            </a:fld>
            <a:endParaRPr lang="fr-FR"/>
          </a:p>
        </p:txBody>
      </p:sp>
    </p:spTree>
    <p:extLst>
      <p:ext uri="{BB962C8B-B14F-4D97-AF65-F5344CB8AC3E}">
        <p14:creationId xmlns:p14="http://schemas.microsoft.com/office/powerpoint/2010/main" val="27609492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200" b="0"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6</a:t>
            </a:fld>
            <a:endParaRPr lang="fr-FR"/>
          </a:p>
        </p:txBody>
      </p:sp>
    </p:spTree>
    <p:extLst>
      <p:ext uri="{BB962C8B-B14F-4D97-AF65-F5344CB8AC3E}">
        <p14:creationId xmlns:p14="http://schemas.microsoft.com/office/powerpoint/2010/main" val="34432904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7</a:t>
            </a:fld>
            <a:endParaRPr lang="fr-FR"/>
          </a:p>
        </p:txBody>
      </p:sp>
    </p:spTree>
    <p:extLst>
      <p:ext uri="{BB962C8B-B14F-4D97-AF65-F5344CB8AC3E}">
        <p14:creationId xmlns:p14="http://schemas.microsoft.com/office/powerpoint/2010/main" val="1083810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baseline="0" dirty="0" smtClean="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8</a:t>
            </a:fld>
            <a:endParaRPr lang="fr-FR"/>
          </a:p>
        </p:txBody>
      </p:sp>
    </p:spTree>
    <p:extLst>
      <p:ext uri="{BB962C8B-B14F-4D97-AF65-F5344CB8AC3E}">
        <p14:creationId xmlns:p14="http://schemas.microsoft.com/office/powerpoint/2010/main" val="1765458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latin typeface="Times New Roman" panose="02020603050405020304" pitchFamily="18" charset="0"/>
              <a:cs typeface="Times New Roman" panose="02020603050405020304" pitchFamily="18" charset="0"/>
            </a:endParaRPr>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9</a:t>
            </a:fld>
            <a:endParaRPr lang="fr-FR"/>
          </a:p>
        </p:txBody>
      </p:sp>
    </p:spTree>
    <p:extLst>
      <p:ext uri="{BB962C8B-B14F-4D97-AF65-F5344CB8AC3E}">
        <p14:creationId xmlns:p14="http://schemas.microsoft.com/office/powerpoint/2010/main" val="3072290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4F3DA7BD-0153-5247-8494-7D854AF7C613}" type="slidenum">
              <a:rPr lang="fr-FR" smtClean="0"/>
              <a:t>10</a:t>
            </a:fld>
            <a:endParaRPr lang="fr-FR"/>
          </a:p>
        </p:txBody>
      </p:sp>
    </p:spTree>
    <p:extLst>
      <p:ext uri="{BB962C8B-B14F-4D97-AF65-F5344CB8AC3E}">
        <p14:creationId xmlns:p14="http://schemas.microsoft.com/office/powerpoint/2010/main" val="329991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0" y="0"/>
            <a:ext cx="12192000" cy="1474788"/>
          </a:xfrm>
          <a:prstGeom prst="rect">
            <a:avLst/>
          </a:prstGeom>
          <a:noFill/>
          <a:ln w="9525">
            <a:noFill/>
            <a:miter lim="800000"/>
            <a:headEnd/>
            <a:tailEnd/>
          </a:ln>
        </p:spPr>
        <p:txBody>
          <a:bodyPr/>
          <a:lstStyle/>
          <a:p>
            <a:pPr defTabSz="457200">
              <a:defRPr/>
            </a:pPr>
            <a:endParaRPr lang="fr-FR" sz="1800">
              <a:solidFill>
                <a:prstClr val="black"/>
              </a:solidFill>
            </a:endParaRPr>
          </a:p>
        </p:txBody>
      </p:sp>
      <p:sp>
        <p:nvSpPr>
          <p:cNvPr id="5" name="Freeform 5"/>
          <p:cNvSpPr>
            <a:spLocks/>
          </p:cNvSpPr>
          <p:nvPr userDrawn="1"/>
        </p:nvSpPr>
        <p:spPr bwMode="auto">
          <a:xfrm>
            <a:off x="1" y="1"/>
            <a:ext cx="12191999" cy="1222375"/>
          </a:xfrm>
          <a:custGeom>
            <a:avLst/>
            <a:gdLst/>
            <a:ahLst/>
            <a:cxnLst>
              <a:cxn ang="0">
                <a:pos x="5751" y="828"/>
              </a:cxn>
              <a:cxn ang="0">
                <a:pos x="5751" y="828"/>
              </a:cxn>
              <a:cxn ang="0">
                <a:pos x="5644" y="796"/>
              </a:cxn>
              <a:cxn ang="0">
                <a:pos x="5539" y="766"/>
              </a:cxn>
              <a:cxn ang="0">
                <a:pos x="5437" y="743"/>
              </a:cxn>
              <a:cxn ang="0">
                <a:pos x="5336" y="722"/>
              </a:cxn>
              <a:cxn ang="0">
                <a:pos x="5238" y="707"/>
              </a:cxn>
              <a:cxn ang="0">
                <a:pos x="5141" y="693"/>
              </a:cxn>
              <a:cxn ang="0">
                <a:pos x="5045" y="684"/>
              </a:cxn>
              <a:cxn ang="0">
                <a:pos x="4949" y="678"/>
              </a:cxn>
              <a:cxn ang="0">
                <a:pos x="4854" y="674"/>
              </a:cxn>
              <a:cxn ang="0">
                <a:pos x="4756" y="672"/>
              </a:cxn>
              <a:cxn ang="0">
                <a:pos x="4659" y="674"/>
              </a:cxn>
              <a:cxn ang="0">
                <a:pos x="4558" y="679"/>
              </a:cxn>
              <a:cxn ang="0">
                <a:pos x="4457" y="684"/>
              </a:cxn>
              <a:cxn ang="0">
                <a:pos x="4352" y="693"/>
              </a:cxn>
              <a:cxn ang="0">
                <a:pos x="4245" y="703"/>
              </a:cxn>
              <a:cxn ang="0">
                <a:pos x="4135" y="713"/>
              </a:cxn>
              <a:cxn ang="0">
                <a:pos x="3901" y="741"/>
              </a:cxn>
              <a:cxn ang="0">
                <a:pos x="3646" y="770"/>
              </a:cxn>
              <a:cxn ang="0">
                <a:pos x="3369" y="801"/>
              </a:cxn>
              <a:cxn ang="0">
                <a:pos x="3065" y="833"/>
              </a:cxn>
              <a:cxn ang="0">
                <a:pos x="2901" y="849"/>
              </a:cxn>
              <a:cxn ang="0">
                <a:pos x="2730" y="864"/>
              </a:cxn>
              <a:cxn ang="0">
                <a:pos x="2548" y="878"/>
              </a:cxn>
              <a:cxn ang="0">
                <a:pos x="2358" y="890"/>
              </a:cxn>
              <a:cxn ang="0">
                <a:pos x="2158" y="902"/>
              </a:cxn>
              <a:cxn ang="0">
                <a:pos x="1948" y="914"/>
              </a:cxn>
              <a:cxn ang="0">
                <a:pos x="1727" y="922"/>
              </a:cxn>
              <a:cxn ang="0">
                <a:pos x="1496" y="929"/>
              </a:cxn>
              <a:cxn ang="0">
                <a:pos x="1496" y="929"/>
              </a:cxn>
              <a:cxn ang="0">
                <a:pos x="1426" y="929"/>
              </a:cxn>
              <a:cxn ang="0">
                <a:pos x="1356" y="929"/>
              </a:cxn>
              <a:cxn ang="0">
                <a:pos x="1286" y="926"/>
              </a:cxn>
              <a:cxn ang="0">
                <a:pos x="1216" y="922"/>
              </a:cxn>
              <a:cxn ang="0">
                <a:pos x="1148" y="917"/>
              </a:cxn>
              <a:cxn ang="0">
                <a:pos x="1079" y="910"/>
              </a:cxn>
              <a:cxn ang="0">
                <a:pos x="1011" y="902"/>
              </a:cxn>
              <a:cxn ang="0">
                <a:pos x="946" y="891"/>
              </a:cxn>
              <a:cxn ang="0">
                <a:pos x="881" y="881"/>
              </a:cxn>
              <a:cxn ang="0">
                <a:pos x="816" y="871"/>
              </a:cxn>
              <a:cxn ang="0">
                <a:pos x="693" y="847"/>
              </a:cxn>
              <a:cxn ang="0">
                <a:pos x="575" y="820"/>
              </a:cxn>
              <a:cxn ang="0">
                <a:pos x="467" y="792"/>
              </a:cxn>
              <a:cxn ang="0">
                <a:pos x="366" y="765"/>
              </a:cxn>
              <a:cxn ang="0">
                <a:pos x="275" y="737"/>
              </a:cxn>
              <a:cxn ang="0">
                <a:pos x="195" y="712"/>
              </a:cxn>
              <a:cxn ang="0">
                <a:pos x="128" y="689"/>
              </a:cxn>
              <a:cxn ang="0">
                <a:pos x="34" y="655"/>
              </a:cxn>
              <a:cxn ang="0">
                <a:pos x="0" y="642"/>
              </a:cxn>
              <a:cxn ang="0">
                <a:pos x="0" y="2"/>
              </a:cxn>
              <a:cxn ang="0">
                <a:pos x="5760" y="0"/>
              </a:cxn>
              <a:cxn ang="0">
                <a:pos x="5751" y="828"/>
              </a:cxn>
            </a:cxnLst>
            <a:rect l="0" t="0" r="r" b="b"/>
            <a:pathLst>
              <a:path w="5760" h="929">
                <a:moveTo>
                  <a:pt x="5751" y="828"/>
                </a:moveTo>
                <a:lnTo>
                  <a:pt x="5751" y="828"/>
                </a:lnTo>
                <a:lnTo>
                  <a:pt x="5644" y="796"/>
                </a:lnTo>
                <a:lnTo>
                  <a:pt x="5539" y="766"/>
                </a:lnTo>
                <a:lnTo>
                  <a:pt x="5437" y="743"/>
                </a:lnTo>
                <a:lnTo>
                  <a:pt x="5336" y="722"/>
                </a:lnTo>
                <a:lnTo>
                  <a:pt x="5238" y="707"/>
                </a:lnTo>
                <a:lnTo>
                  <a:pt x="5141" y="693"/>
                </a:lnTo>
                <a:lnTo>
                  <a:pt x="5045" y="684"/>
                </a:lnTo>
                <a:lnTo>
                  <a:pt x="4949" y="678"/>
                </a:lnTo>
                <a:lnTo>
                  <a:pt x="4854" y="674"/>
                </a:lnTo>
                <a:lnTo>
                  <a:pt x="4756" y="672"/>
                </a:lnTo>
                <a:lnTo>
                  <a:pt x="4659" y="674"/>
                </a:lnTo>
                <a:lnTo>
                  <a:pt x="4558" y="679"/>
                </a:lnTo>
                <a:lnTo>
                  <a:pt x="4457" y="684"/>
                </a:lnTo>
                <a:lnTo>
                  <a:pt x="4352" y="693"/>
                </a:lnTo>
                <a:lnTo>
                  <a:pt x="4245" y="703"/>
                </a:lnTo>
                <a:lnTo>
                  <a:pt x="4135" y="713"/>
                </a:lnTo>
                <a:lnTo>
                  <a:pt x="3901" y="741"/>
                </a:lnTo>
                <a:lnTo>
                  <a:pt x="3646" y="770"/>
                </a:lnTo>
                <a:lnTo>
                  <a:pt x="3369" y="801"/>
                </a:lnTo>
                <a:lnTo>
                  <a:pt x="3065" y="833"/>
                </a:lnTo>
                <a:lnTo>
                  <a:pt x="2901" y="849"/>
                </a:lnTo>
                <a:lnTo>
                  <a:pt x="2730" y="864"/>
                </a:lnTo>
                <a:lnTo>
                  <a:pt x="2548" y="878"/>
                </a:lnTo>
                <a:lnTo>
                  <a:pt x="2358" y="890"/>
                </a:lnTo>
                <a:lnTo>
                  <a:pt x="2158" y="902"/>
                </a:lnTo>
                <a:lnTo>
                  <a:pt x="1948" y="914"/>
                </a:lnTo>
                <a:lnTo>
                  <a:pt x="1727" y="922"/>
                </a:lnTo>
                <a:lnTo>
                  <a:pt x="1496" y="929"/>
                </a:lnTo>
                <a:lnTo>
                  <a:pt x="1496" y="929"/>
                </a:lnTo>
                <a:lnTo>
                  <a:pt x="1426" y="929"/>
                </a:lnTo>
                <a:lnTo>
                  <a:pt x="1356" y="929"/>
                </a:lnTo>
                <a:lnTo>
                  <a:pt x="1286" y="926"/>
                </a:lnTo>
                <a:lnTo>
                  <a:pt x="1216" y="922"/>
                </a:lnTo>
                <a:lnTo>
                  <a:pt x="1148" y="917"/>
                </a:lnTo>
                <a:lnTo>
                  <a:pt x="1079" y="910"/>
                </a:lnTo>
                <a:lnTo>
                  <a:pt x="1011" y="902"/>
                </a:lnTo>
                <a:lnTo>
                  <a:pt x="946" y="891"/>
                </a:lnTo>
                <a:lnTo>
                  <a:pt x="881" y="881"/>
                </a:lnTo>
                <a:lnTo>
                  <a:pt x="816" y="871"/>
                </a:lnTo>
                <a:lnTo>
                  <a:pt x="693" y="847"/>
                </a:lnTo>
                <a:lnTo>
                  <a:pt x="575" y="820"/>
                </a:lnTo>
                <a:lnTo>
                  <a:pt x="467" y="792"/>
                </a:lnTo>
                <a:lnTo>
                  <a:pt x="366" y="765"/>
                </a:lnTo>
                <a:lnTo>
                  <a:pt x="275" y="737"/>
                </a:lnTo>
                <a:lnTo>
                  <a:pt x="195" y="712"/>
                </a:lnTo>
                <a:lnTo>
                  <a:pt x="128" y="689"/>
                </a:lnTo>
                <a:lnTo>
                  <a:pt x="34" y="655"/>
                </a:lnTo>
                <a:lnTo>
                  <a:pt x="0" y="642"/>
                </a:lnTo>
                <a:lnTo>
                  <a:pt x="0" y="2"/>
                </a:lnTo>
                <a:lnTo>
                  <a:pt x="5760" y="0"/>
                </a:lnTo>
                <a:lnTo>
                  <a:pt x="5751" y="828"/>
                </a:lnTo>
                <a:close/>
              </a:path>
            </a:pathLst>
          </a:custGeom>
          <a:solidFill>
            <a:srgbClr val="76B41F"/>
          </a:solidFill>
          <a:ln w="9525">
            <a:noFill/>
            <a:round/>
            <a:headEnd/>
            <a:tailEnd/>
          </a:ln>
        </p:spPr>
        <p:txBody>
          <a:bodyPr/>
          <a:lstStyle/>
          <a:p>
            <a:pPr defTabSz="457200">
              <a:defRPr/>
            </a:pPr>
            <a:endParaRPr lang="fr-FR" sz="1800">
              <a:solidFill>
                <a:prstClr val="black"/>
              </a:solidFill>
            </a:endParaRPr>
          </a:p>
        </p:txBody>
      </p:sp>
      <p:sp>
        <p:nvSpPr>
          <p:cNvPr id="6" name="Freeform 7"/>
          <p:cNvSpPr>
            <a:spLocks/>
          </p:cNvSpPr>
          <p:nvPr userDrawn="1"/>
        </p:nvSpPr>
        <p:spPr bwMode="auto">
          <a:xfrm>
            <a:off x="9235017" y="1150938"/>
            <a:ext cx="2599267" cy="247650"/>
          </a:xfrm>
          <a:custGeom>
            <a:avLst/>
            <a:gdLst/>
            <a:ahLst/>
            <a:cxnLst>
              <a:cxn ang="0">
                <a:pos x="846" y="118"/>
              </a:cxn>
              <a:cxn ang="0">
                <a:pos x="846" y="118"/>
              </a:cxn>
              <a:cxn ang="0">
                <a:pos x="788" y="113"/>
              </a:cxn>
              <a:cxn ang="0">
                <a:pos x="725" y="112"/>
              </a:cxn>
              <a:cxn ang="0">
                <a:pos x="658" y="110"/>
              </a:cxn>
              <a:cxn ang="0">
                <a:pos x="588" y="110"/>
              </a:cxn>
              <a:cxn ang="0">
                <a:pos x="448" y="113"/>
              </a:cxn>
              <a:cxn ang="0">
                <a:pos x="311" y="118"/>
              </a:cxn>
              <a:cxn ang="0">
                <a:pos x="190" y="125"/>
              </a:cxn>
              <a:cxn ang="0">
                <a:pos x="90" y="130"/>
              </a:cxn>
              <a:cxn ang="0">
                <a:pos x="0" y="137"/>
              </a:cxn>
              <a:cxn ang="0">
                <a:pos x="0" y="137"/>
              </a:cxn>
              <a:cxn ang="0">
                <a:pos x="5" y="130"/>
              </a:cxn>
              <a:cxn ang="0">
                <a:pos x="13" y="120"/>
              </a:cxn>
              <a:cxn ang="0">
                <a:pos x="25" y="110"/>
              </a:cxn>
              <a:cxn ang="0">
                <a:pos x="43" y="96"/>
              </a:cxn>
              <a:cxn ang="0">
                <a:pos x="65" y="83"/>
              </a:cxn>
              <a:cxn ang="0">
                <a:pos x="94" y="67"/>
              </a:cxn>
              <a:cxn ang="0">
                <a:pos x="128" y="52"/>
              </a:cxn>
              <a:cxn ang="0">
                <a:pos x="167" y="38"/>
              </a:cxn>
              <a:cxn ang="0">
                <a:pos x="215" y="26"/>
              </a:cxn>
              <a:cxn ang="0">
                <a:pos x="272" y="14"/>
              </a:cxn>
              <a:cxn ang="0">
                <a:pos x="335" y="7"/>
              </a:cxn>
              <a:cxn ang="0">
                <a:pos x="371" y="4"/>
              </a:cxn>
              <a:cxn ang="0">
                <a:pos x="407" y="2"/>
              </a:cxn>
              <a:cxn ang="0">
                <a:pos x="448" y="0"/>
              </a:cxn>
              <a:cxn ang="0">
                <a:pos x="489" y="0"/>
              </a:cxn>
              <a:cxn ang="0">
                <a:pos x="533" y="2"/>
              </a:cxn>
              <a:cxn ang="0">
                <a:pos x="580" y="4"/>
              </a:cxn>
              <a:cxn ang="0">
                <a:pos x="629" y="7"/>
              </a:cxn>
              <a:cxn ang="0">
                <a:pos x="682" y="12"/>
              </a:cxn>
              <a:cxn ang="0">
                <a:pos x="682" y="12"/>
              </a:cxn>
              <a:cxn ang="0">
                <a:pos x="715" y="18"/>
              </a:cxn>
              <a:cxn ang="0">
                <a:pos x="752" y="23"/>
              </a:cxn>
              <a:cxn ang="0">
                <a:pos x="838" y="41"/>
              </a:cxn>
              <a:cxn ang="0">
                <a:pos x="928" y="65"/>
              </a:cxn>
              <a:cxn ang="0">
                <a:pos x="1017" y="91"/>
              </a:cxn>
              <a:cxn ang="0">
                <a:pos x="1099" y="115"/>
              </a:cxn>
              <a:cxn ang="0">
                <a:pos x="1166" y="136"/>
              </a:cxn>
              <a:cxn ang="0">
                <a:pos x="1228" y="156"/>
              </a:cxn>
              <a:cxn ang="0">
                <a:pos x="1228" y="156"/>
              </a:cxn>
              <a:cxn ang="0">
                <a:pos x="1149" y="146"/>
              </a:cxn>
              <a:cxn ang="0">
                <a:pos x="1031" y="134"/>
              </a:cxn>
              <a:cxn ang="0">
                <a:pos x="846" y="118"/>
              </a:cxn>
            </a:cxnLst>
            <a:rect l="0" t="0" r="r" b="b"/>
            <a:pathLst>
              <a:path w="1228" h="156">
                <a:moveTo>
                  <a:pt x="846" y="118"/>
                </a:moveTo>
                <a:lnTo>
                  <a:pt x="846" y="118"/>
                </a:lnTo>
                <a:lnTo>
                  <a:pt x="788" y="113"/>
                </a:lnTo>
                <a:lnTo>
                  <a:pt x="725" y="112"/>
                </a:lnTo>
                <a:lnTo>
                  <a:pt x="658" y="110"/>
                </a:lnTo>
                <a:lnTo>
                  <a:pt x="588" y="110"/>
                </a:lnTo>
                <a:lnTo>
                  <a:pt x="448" y="113"/>
                </a:lnTo>
                <a:lnTo>
                  <a:pt x="311" y="118"/>
                </a:lnTo>
                <a:lnTo>
                  <a:pt x="190" y="125"/>
                </a:lnTo>
                <a:lnTo>
                  <a:pt x="90" y="130"/>
                </a:lnTo>
                <a:lnTo>
                  <a:pt x="0" y="137"/>
                </a:lnTo>
                <a:lnTo>
                  <a:pt x="0" y="137"/>
                </a:lnTo>
                <a:lnTo>
                  <a:pt x="5" y="130"/>
                </a:lnTo>
                <a:lnTo>
                  <a:pt x="13" y="120"/>
                </a:lnTo>
                <a:lnTo>
                  <a:pt x="25" y="110"/>
                </a:lnTo>
                <a:lnTo>
                  <a:pt x="43" y="96"/>
                </a:lnTo>
                <a:lnTo>
                  <a:pt x="65" y="83"/>
                </a:lnTo>
                <a:lnTo>
                  <a:pt x="94" y="67"/>
                </a:lnTo>
                <a:lnTo>
                  <a:pt x="128" y="52"/>
                </a:lnTo>
                <a:lnTo>
                  <a:pt x="167" y="38"/>
                </a:lnTo>
                <a:lnTo>
                  <a:pt x="215" y="26"/>
                </a:lnTo>
                <a:lnTo>
                  <a:pt x="272" y="14"/>
                </a:lnTo>
                <a:lnTo>
                  <a:pt x="335" y="7"/>
                </a:lnTo>
                <a:lnTo>
                  <a:pt x="371" y="4"/>
                </a:lnTo>
                <a:lnTo>
                  <a:pt x="407" y="2"/>
                </a:lnTo>
                <a:lnTo>
                  <a:pt x="448" y="0"/>
                </a:lnTo>
                <a:lnTo>
                  <a:pt x="489" y="0"/>
                </a:lnTo>
                <a:lnTo>
                  <a:pt x="533" y="2"/>
                </a:lnTo>
                <a:lnTo>
                  <a:pt x="580" y="4"/>
                </a:lnTo>
                <a:lnTo>
                  <a:pt x="629" y="7"/>
                </a:lnTo>
                <a:lnTo>
                  <a:pt x="682" y="12"/>
                </a:lnTo>
                <a:lnTo>
                  <a:pt x="682" y="12"/>
                </a:lnTo>
                <a:lnTo>
                  <a:pt x="715" y="18"/>
                </a:lnTo>
                <a:lnTo>
                  <a:pt x="752" y="23"/>
                </a:lnTo>
                <a:lnTo>
                  <a:pt x="838" y="41"/>
                </a:lnTo>
                <a:lnTo>
                  <a:pt x="928" y="65"/>
                </a:lnTo>
                <a:lnTo>
                  <a:pt x="1017" y="91"/>
                </a:lnTo>
                <a:lnTo>
                  <a:pt x="1099" y="115"/>
                </a:lnTo>
                <a:lnTo>
                  <a:pt x="1166" y="136"/>
                </a:lnTo>
                <a:lnTo>
                  <a:pt x="1228" y="156"/>
                </a:lnTo>
                <a:lnTo>
                  <a:pt x="1228" y="156"/>
                </a:lnTo>
                <a:lnTo>
                  <a:pt x="1149" y="146"/>
                </a:lnTo>
                <a:lnTo>
                  <a:pt x="1031" y="134"/>
                </a:lnTo>
                <a:lnTo>
                  <a:pt x="846" y="118"/>
                </a:lnTo>
              </a:path>
            </a:pathLst>
          </a:custGeom>
          <a:noFill/>
          <a:ln w="9525">
            <a:noFill/>
            <a:round/>
            <a:headEnd/>
            <a:tailEnd/>
          </a:ln>
        </p:spPr>
        <p:txBody>
          <a:bodyPr/>
          <a:lstStyle/>
          <a:p>
            <a:pPr defTabSz="457200">
              <a:defRPr/>
            </a:pPr>
            <a:endParaRPr lang="fr-FR" sz="1800">
              <a:solidFill>
                <a:prstClr val="black"/>
              </a:solidFill>
            </a:endParaRPr>
          </a:p>
        </p:txBody>
      </p:sp>
      <p:sp>
        <p:nvSpPr>
          <p:cNvPr id="2" name="Titre 1"/>
          <p:cNvSpPr>
            <a:spLocks noGrp="1"/>
          </p:cNvSpPr>
          <p:nvPr>
            <p:ph type="title"/>
          </p:nvPr>
        </p:nvSpPr>
        <p:spPr>
          <a:xfrm>
            <a:off x="489507" y="49463"/>
            <a:ext cx="10972800" cy="925263"/>
          </a:xfrm>
        </p:spPr>
        <p:txBody>
          <a:bodyPr>
            <a:noAutofit/>
          </a:bodyPr>
          <a:lstStyle>
            <a:lvl1pPr algn="ctr">
              <a:lnSpc>
                <a:spcPts val="3500"/>
              </a:lnSpc>
              <a:defRPr sz="4400" b="0" i="0" baseline="0">
                <a:solidFill>
                  <a:schemeClr val="bg1"/>
                </a:solidFill>
                <a:latin typeface="Tw Cen MT Condensed"/>
                <a:cs typeface="Tw Cen MT Condensed"/>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89507" y="1222375"/>
            <a:ext cx="11092895" cy="5133975"/>
          </a:xfrm>
        </p:spPr>
        <p:txBody>
          <a:bodyPr/>
          <a:lstStyle>
            <a:lvl1pPr marL="449263" indent="-449263">
              <a:buSzPct val="50000"/>
              <a:buFontTx/>
              <a:buBlip>
                <a:blip r:embed="rId2"/>
              </a:buBlip>
              <a:defRPr sz="2800">
                <a:solidFill>
                  <a:srgbClr val="9B141B"/>
                </a:solidFill>
                <a:latin typeface="Tw Cen MT"/>
                <a:cs typeface="Tw Cen MT"/>
              </a:defRPr>
            </a:lvl1pPr>
            <a:lvl2pPr marL="627063" indent="-266700">
              <a:buClr>
                <a:srgbClr val="76B41F"/>
              </a:buClr>
              <a:buSzPct val="50000"/>
              <a:buFontTx/>
              <a:buBlip>
                <a:blip r:embed="rId3"/>
              </a:buBlip>
              <a:defRPr sz="2300">
                <a:solidFill>
                  <a:schemeClr val="tx1">
                    <a:lumMod val="75000"/>
                    <a:lumOff val="25000"/>
                  </a:schemeClr>
                </a:solidFill>
              </a:defRPr>
            </a:lvl2pPr>
            <a:lvl3pPr marL="720725" indent="-180975">
              <a:buClr>
                <a:srgbClr val="9B141B"/>
              </a:buClr>
              <a:buSzPct val="50000"/>
              <a:buFontTx/>
              <a:buBlip>
                <a:blip r:embed="rId4"/>
              </a:buBlip>
              <a:defRPr sz="200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93560639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9" name="Espace réservé du numéro de diapositive 5"/>
          <p:cNvSpPr>
            <a:spLocks noGrp="1"/>
          </p:cNvSpPr>
          <p:nvPr>
            <p:ph type="sldNum" sz="quarter" idx="12"/>
          </p:nvPr>
        </p:nvSpPr>
        <p:spPr/>
        <p:txBody>
          <a:bodyPr/>
          <a:lstStyle>
            <a:lvl1pPr>
              <a:defRPr/>
            </a:lvl1pPr>
          </a:lstStyle>
          <a:p>
            <a:fld id="{0E612051-EAE3-4D14-B00A-CB5C7760E6AE}" type="slidenum">
              <a:rPr lang="fr-FR"/>
              <a:pPr/>
              <a:t>‹N°›</a:t>
            </a:fld>
            <a:endParaRPr lang="fr-FR"/>
          </a:p>
        </p:txBody>
      </p:sp>
    </p:spTree>
    <p:extLst>
      <p:ext uri="{BB962C8B-B14F-4D97-AF65-F5344CB8AC3E}">
        <p14:creationId xmlns:p14="http://schemas.microsoft.com/office/powerpoint/2010/main" val="848807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5" name="Espace réservé du numéro de diapositive 5"/>
          <p:cNvSpPr>
            <a:spLocks noGrp="1"/>
          </p:cNvSpPr>
          <p:nvPr>
            <p:ph type="sldNum" sz="quarter" idx="12"/>
          </p:nvPr>
        </p:nvSpPr>
        <p:spPr/>
        <p:txBody>
          <a:bodyPr/>
          <a:lstStyle>
            <a:lvl1pPr>
              <a:defRPr/>
            </a:lvl1pPr>
          </a:lstStyle>
          <a:p>
            <a:fld id="{C6F1E500-DF72-43F4-B5A2-89E282CF1477}" type="slidenum">
              <a:rPr lang="fr-FR"/>
              <a:pPr/>
              <a:t>‹N°›</a:t>
            </a:fld>
            <a:endParaRPr lang="fr-FR"/>
          </a:p>
        </p:txBody>
      </p:sp>
    </p:spTree>
    <p:extLst>
      <p:ext uri="{BB962C8B-B14F-4D97-AF65-F5344CB8AC3E}">
        <p14:creationId xmlns:p14="http://schemas.microsoft.com/office/powerpoint/2010/main" val="7083901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4" name="Espace réservé du numéro de diapositive 5"/>
          <p:cNvSpPr>
            <a:spLocks noGrp="1"/>
          </p:cNvSpPr>
          <p:nvPr>
            <p:ph type="sldNum" sz="quarter" idx="12"/>
          </p:nvPr>
        </p:nvSpPr>
        <p:spPr/>
        <p:txBody>
          <a:bodyPr/>
          <a:lstStyle>
            <a:lvl1pPr>
              <a:defRPr/>
            </a:lvl1pPr>
          </a:lstStyle>
          <a:p>
            <a:fld id="{0045AA8B-CA58-4865-B559-A4B448510912}" type="slidenum">
              <a:rPr lang="fr-FR"/>
              <a:pPr/>
              <a:t>‹N°›</a:t>
            </a:fld>
            <a:endParaRPr lang="fr-FR"/>
          </a:p>
        </p:txBody>
      </p:sp>
    </p:spTree>
    <p:extLst>
      <p:ext uri="{BB962C8B-B14F-4D97-AF65-F5344CB8AC3E}">
        <p14:creationId xmlns:p14="http://schemas.microsoft.com/office/powerpoint/2010/main" val="1612479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E4D73B31-A050-410C-95F5-8426E9C72A58}" type="slidenum">
              <a:rPr lang="fr-FR"/>
              <a:pPr/>
              <a:t>‹N°›</a:t>
            </a:fld>
            <a:endParaRPr lang="fr-FR"/>
          </a:p>
        </p:txBody>
      </p:sp>
    </p:spTree>
    <p:extLst>
      <p:ext uri="{BB962C8B-B14F-4D97-AF65-F5344CB8AC3E}">
        <p14:creationId xmlns:p14="http://schemas.microsoft.com/office/powerpoint/2010/main" val="1328524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smtClean="0"/>
              <a:t>Cliquez sur l'icône pour ajouter une image</a:t>
            </a:r>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7D625F7C-BAE3-40C9-9C66-028B4AF7CA14}" type="slidenum">
              <a:rPr lang="fr-FR"/>
              <a:pPr/>
              <a:t>‹N°›</a:t>
            </a:fld>
            <a:endParaRPr lang="fr-FR"/>
          </a:p>
        </p:txBody>
      </p:sp>
    </p:spTree>
    <p:extLst>
      <p:ext uri="{BB962C8B-B14F-4D97-AF65-F5344CB8AC3E}">
        <p14:creationId xmlns:p14="http://schemas.microsoft.com/office/powerpoint/2010/main" val="4177800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AF9296D7-80F1-4FCB-B2E2-87EE646B9D79}" type="slidenum">
              <a:rPr lang="fr-FR"/>
              <a:pPr/>
              <a:t>‹N°›</a:t>
            </a:fld>
            <a:endParaRPr lang="fr-FR"/>
          </a:p>
        </p:txBody>
      </p:sp>
    </p:spTree>
    <p:extLst>
      <p:ext uri="{BB962C8B-B14F-4D97-AF65-F5344CB8AC3E}">
        <p14:creationId xmlns:p14="http://schemas.microsoft.com/office/powerpoint/2010/main" val="3682785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84042ADC-9F91-45B8-9F3F-BE25014E1D24}" type="slidenum">
              <a:rPr lang="fr-FR"/>
              <a:pPr/>
              <a:t>‹N°›</a:t>
            </a:fld>
            <a:endParaRPr lang="fr-FR"/>
          </a:p>
        </p:txBody>
      </p:sp>
    </p:spTree>
    <p:extLst>
      <p:ext uri="{BB962C8B-B14F-4D97-AF65-F5344CB8AC3E}">
        <p14:creationId xmlns:p14="http://schemas.microsoft.com/office/powerpoint/2010/main" val="3631712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0" y="0"/>
            <a:ext cx="12192000" cy="1474788"/>
          </a:xfrm>
          <a:prstGeom prst="rect">
            <a:avLst/>
          </a:prstGeom>
          <a:noFill/>
          <a:ln w="9525">
            <a:noFill/>
            <a:miter lim="800000"/>
            <a:headEnd/>
            <a:tailEnd/>
          </a:ln>
        </p:spPr>
        <p:txBody>
          <a:bodyPr/>
          <a:lstStyle/>
          <a:p>
            <a:pPr defTabSz="457200">
              <a:defRPr/>
            </a:pPr>
            <a:endParaRPr lang="fr-FR" sz="1800">
              <a:solidFill>
                <a:prstClr val="black"/>
              </a:solidFill>
            </a:endParaRPr>
          </a:p>
        </p:txBody>
      </p:sp>
      <p:sp>
        <p:nvSpPr>
          <p:cNvPr id="5" name="Freeform 5"/>
          <p:cNvSpPr>
            <a:spLocks/>
          </p:cNvSpPr>
          <p:nvPr userDrawn="1"/>
        </p:nvSpPr>
        <p:spPr bwMode="auto">
          <a:xfrm>
            <a:off x="1" y="1"/>
            <a:ext cx="12191999" cy="1222375"/>
          </a:xfrm>
          <a:custGeom>
            <a:avLst/>
            <a:gdLst/>
            <a:ahLst/>
            <a:cxnLst>
              <a:cxn ang="0">
                <a:pos x="5751" y="828"/>
              </a:cxn>
              <a:cxn ang="0">
                <a:pos x="5751" y="828"/>
              </a:cxn>
              <a:cxn ang="0">
                <a:pos x="5644" y="796"/>
              </a:cxn>
              <a:cxn ang="0">
                <a:pos x="5539" y="766"/>
              </a:cxn>
              <a:cxn ang="0">
                <a:pos x="5437" y="743"/>
              </a:cxn>
              <a:cxn ang="0">
                <a:pos x="5336" y="722"/>
              </a:cxn>
              <a:cxn ang="0">
                <a:pos x="5238" y="707"/>
              </a:cxn>
              <a:cxn ang="0">
                <a:pos x="5141" y="693"/>
              </a:cxn>
              <a:cxn ang="0">
                <a:pos x="5045" y="684"/>
              </a:cxn>
              <a:cxn ang="0">
                <a:pos x="4949" y="678"/>
              </a:cxn>
              <a:cxn ang="0">
                <a:pos x="4854" y="674"/>
              </a:cxn>
              <a:cxn ang="0">
                <a:pos x="4756" y="672"/>
              </a:cxn>
              <a:cxn ang="0">
                <a:pos x="4659" y="674"/>
              </a:cxn>
              <a:cxn ang="0">
                <a:pos x="4558" y="679"/>
              </a:cxn>
              <a:cxn ang="0">
                <a:pos x="4457" y="684"/>
              </a:cxn>
              <a:cxn ang="0">
                <a:pos x="4352" y="693"/>
              </a:cxn>
              <a:cxn ang="0">
                <a:pos x="4245" y="703"/>
              </a:cxn>
              <a:cxn ang="0">
                <a:pos x="4135" y="713"/>
              </a:cxn>
              <a:cxn ang="0">
                <a:pos x="3901" y="741"/>
              </a:cxn>
              <a:cxn ang="0">
                <a:pos x="3646" y="770"/>
              </a:cxn>
              <a:cxn ang="0">
                <a:pos x="3369" y="801"/>
              </a:cxn>
              <a:cxn ang="0">
                <a:pos x="3065" y="833"/>
              </a:cxn>
              <a:cxn ang="0">
                <a:pos x="2901" y="849"/>
              </a:cxn>
              <a:cxn ang="0">
                <a:pos x="2730" y="864"/>
              </a:cxn>
              <a:cxn ang="0">
                <a:pos x="2548" y="878"/>
              </a:cxn>
              <a:cxn ang="0">
                <a:pos x="2358" y="890"/>
              </a:cxn>
              <a:cxn ang="0">
                <a:pos x="2158" y="902"/>
              </a:cxn>
              <a:cxn ang="0">
                <a:pos x="1948" y="914"/>
              </a:cxn>
              <a:cxn ang="0">
                <a:pos x="1727" y="922"/>
              </a:cxn>
              <a:cxn ang="0">
                <a:pos x="1496" y="929"/>
              </a:cxn>
              <a:cxn ang="0">
                <a:pos x="1496" y="929"/>
              </a:cxn>
              <a:cxn ang="0">
                <a:pos x="1426" y="929"/>
              </a:cxn>
              <a:cxn ang="0">
                <a:pos x="1356" y="929"/>
              </a:cxn>
              <a:cxn ang="0">
                <a:pos x="1286" y="926"/>
              </a:cxn>
              <a:cxn ang="0">
                <a:pos x="1216" y="922"/>
              </a:cxn>
              <a:cxn ang="0">
                <a:pos x="1148" y="917"/>
              </a:cxn>
              <a:cxn ang="0">
                <a:pos x="1079" y="910"/>
              </a:cxn>
              <a:cxn ang="0">
                <a:pos x="1011" y="902"/>
              </a:cxn>
              <a:cxn ang="0">
                <a:pos x="946" y="891"/>
              </a:cxn>
              <a:cxn ang="0">
                <a:pos x="881" y="881"/>
              </a:cxn>
              <a:cxn ang="0">
                <a:pos x="816" y="871"/>
              </a:cxn>
              <a:cxn ang="0">
                <a:pos x="693" y="847"/>
              </a:cxn>
              <a:cxn ang="0">
                <a:pos x="575" y="820"/>
              </a:cxn>
              <a:cxn ang="0">
                <a:pos x="467" y="792"/>
              </a:cxn>
              <a:cxn ang="0">
                <a:pos x="366" y="765"/>
              </a:cxn>
              <a:cxn ang="0">
                <a:pos x="275" y="737"/>
              </a:cxn>
              <a:cxn ang="0">
                <a:pos x="195" y="712"/>
              </a:cxn>
              <a:cxn ang="0">
                <a:pos x="128" y="689"/>
              </a:cxn>
              <a:cxn ang="0">
                <a:pos x="34" y="655"/>
              </a:cxn>
              <a:cxn ang="0">
                <a:pos x="0" y="642"/>
              </a:cxn>
              <a:cxn ang="0">
                <a:pos x="0" y="2"/>
              </a:cxn>
              <a:cxn ang="0">
                <a:pos x="5760" y="0"/>
              </a:cxn>
              <a:cxn ang="0">
                <a:pos x="5751" y="828"/>
              </a:cxn>
            </a:cxnLst>
            <a:rect l="0" t="0" r="r" b="b"/>
            <a:pathLst>
              <a:path w="5760" h="929">
                <a:moveTo>
                  <a:pt x="5751" y="828"/>
                </a:moveTo>
                <a:lnTo>
                  <a:pt x="5751" y="828"/>
                </a:lnTo>
                <a:lnTo>
                  <a:pt x="5644" y="796"/>
                </a:lnTo>
                <a:lnTo>
                  <a:pt x="5539" y="766"/>
                </a:lnTo>
                <a:lnTo>
                  <a:pt x="5437" y="743"/>
                </a:lnTo>
                <a:lnTo>
                  <a:pt x="5336" y="722"/>
                </a:lnTo>
                <a:lnTo>
                  <a:pt x="5238" y="707"/>
                </a:lnTo>
                <a:lnTo>
                  <a:pt x="5141" y="693"/>
                </a:lnTo>
                <a:lnTo>
                  <a:pt x="5045" y="684"/>
                </a:lnTo>
                <a:lnTo>
                  <a:pt x="4949" y="678"/>
                </a:lnTo>
                <a:lnTo>
                  <a:pt x="4854" y="674"/>
                </a:lnTo>
                <a:lnTo>
                  <a:pt x="4756" y="672"/>
                </a:lnTo>
                <a:lnTo>
                  <a:pt x="4659" y="674"/>
                </a:lnTo>
                <a:lnTo>
                  <a:pt x="4558" y="679"/>
                </a:lnTo>
                <a:lnTo>
                  <a:pt x="4457" y="684"/>
                </a:lnTo>
                <a:lnTo>
                  <a:pt x="4352" y="693"/>
                </a:lnTo>
                <a:lnTo>
                  <a:pt x="4245" y="703"/>
                </a:lnTo>
                <a:lnTo>
                  <a:pt x="4135" y="713"/>
                </a:lnTo>
                <a:lnTo>
                  <a:pt x="3901" y="741"/>
                </a:lnTo>
                <a:lnTo>
                  <a:pt x="3646" y="770"/>
                </a:lnTo>
                <a:lnTo>
                  <a:pt x="3369" y="801"/>
                </a:lnTo>
                <a:lnTo>
                  <a:pt x="3065" y="833"/>
                </a:lnTo>
                <a:lnTo>
                  <a:pt x="2901" y="849"/>
                </a:lnTo>
                <a:lnTo>
                  <a:pt x="2730" y="864"/>
                </a:lnTo>
                <a:lnTo>
                  <a:pt x="2548" y="878"/>
                </a:lnTo>
                <a:lnTo>
                  <a:pt x="2358" y="890"/>
                </a:lnTo>
                <a:lnTo>
                  <a:pt x="2158" y="902"/>
                </a:lnTo>
                <a:lnTo>
                  <a:pt x="1948" y="914"/>
                </a:lnTo>
                <a:lnTo>
                  <a:pt x="1727" y="922"/>
                </a:lnTo>
                <a:lnTo>
                  <a:pt x="1496" y="929"/>
                </a:lnTo>
                <a:lnTo>
                  <a:pt x="1496" y="929"/>
                </a:lnTo>
                <a:lnTo>
                  <a:pt x="1426" y="929"/>
                </a:lnTo>
                <a:lnTo>
                  <a:pt x="1356" y="929"/>
                </a:lnTo>
                <a:lnTo>
                  <a:pt x="1286" y="926"/>
                </a:lnTo>
                <a:lnTo>
                  <a:pt x="1216" y="922"/>
                </a:lnTo>
                <a:lnTo>
                  <a:pt x="1148" y="917"/>
                </a:lnTo>
                <a:lnTo>
                  <a:pt x="1079" y="910"/>
                </a:lnTo>
                <a:lnTo>
                  <a:pt x="1011" y="902"/>
                </a:lnTo>
                <a:lnTo>
                  <a:pt x="946" y="891"/>
                </a:lnTo>
                <a:lnTo>
                  <a:pt x="881" y="881"/>
                </a:lnTo>
                <a:lnTo>
                  <a:pt x="816" y="871"/>
                </a:lnTo>
                <a:lnTo>
                  <a:pt x="693" y="847"/>
                </a:lnTo>
                <a:lnTo>
                  <a:pt x="575" y="820"/>
                </a:lnTo>
                <a:lnTo>
                  <a:pt x="467" y="792"/>
                </a:lnTo>
                <a:lnTo>
                  <a:pt x="366" y="765"/>
                </a:lnTo>
                <a:lnTo>
                  <a:pt x="275" y="737"/>
                </a:lnTo>
                <a:lnTo>
                  <a:pt x="195" y="712"/>
                </a:lnTo>
                <a:lnTo>
                  <a:pt x="128" y="689"/>
                </a:lnTo>
                <a:lnTo>
                  <a:pt x="34" y="655"/>
                </a:lnTo>
                <a:lnTo>
                  <a:pt x="0" y="642"/>
                </a:lnTo>
                <a:lnTo>
                  <a:pt x="0" y="2"/>
                </a:lnTo>
                <a:lnTo>
                  <a:pt x="5760" y="0"/>
                </a:lnTo>
                <a:lnTo>
                  <a:pt x="5751" y="828"/>
                </a:lnTo>
                <a:close/>
              </a:path>
            </a:pathLst>
          </a:custGeom>
          <a:solidFill>
            <a:srgbClr val="76B41F"/>
          </a:solidFill>
          <a:ln w="9525">
            <a:noFill/>
            <a:round/>
            <a:headEnd/>
            <a:tailEnd/>
          </a:ln>
        </p:spPr>
        <p:txBody>
          <a:bodyPr/>
          <a:lstStyle/>
          <a:p>
            <a:pPr defTabSz="457200">
              <a:defRPr/>
            </a:pPr>
            <a:endParaRPr lang="fr-FR" sz="1800">
              <a:solidFill>
                <a:prstClr val="black"/>
              </a:solidFill>
            </a:endParaRPr>
          </a:p>
        </p:txBody>
      </p:sp>
      <p:sp>
        <p:nvSpPr>
          <p:cNvPr id="6" name="Freeform 7"/>
          <p:cNvSpPr>
            <a:spLocks/>
          </p:cNvSpPr>
          <p:nvPr userDrawn="1"/>
        </p:nvSpPr>
        <p:spPr bwMode="auto">
          <a:xfrm>
            <a:off x="9235017" y="1150938"/>
            <a:ext cx="2599267" cy="247650"/>
          </a:xfrm>
          <a:custGeom>
            <a:avLst/>
            <a:gdLst/>
            <a:ahLst/>
            <a:cxnLst>
              <a:cxn ang="0">
                <a:pos x="846" y="118"/>
              </a:cxn>
              <a:cxn ang="0">
                <a:pos x="846" y="118"/>
              </a:cxn>
              <a:cxn ang="0">
                <a:pos x="788" y="113"/>
              </a:cxn>
              <a:cxn ang="0">
                <a:pos x="725" y="112"/>
              </a:cxn>
              <a:cxn ang="0">
                <a:pos x="658" y="110"/>
              </a:cxn>
              <a:cxn ang="0">
                <a:pos x="588" y="110"/>
              </a:cxn>
              <a:cxn ang="0">
                <a:pos x="448" y="113"/>
              </a:cxn>
              <a:cxn ang="0">
                <a:pos x="311" y="118"/>
              </a:cxn>
              <a:cxn ang="0">
                <a:pos x="190" y="125"/>
              </a:cxn>
              <a:cxn ang="0">
                <a:pos x="90" y="130"/>
              </a:cxn>
              <a:cxn ang="0">
                <a:pos x="0" y="137"/>
              </a:cxn>
              <a:cxn ang="0">
                <a:pos x="0" y="137"/>
              </a:cxn>
              <a:cxn ang="0">
                <a:pos x="5" y="130"/>
              </a:cxn>
              <a:cxn ang="0">
                <a:pos x="13" y="120"/>
              </a:cxn>
              <a:cxn ang="0">
                <a:pos x="25" y="110"/>
              </a:cxn>
              <a:cxn ang="0">
                <a:pos x="43" y="96"/>
              </a:cxn>
              <a:cxn ang="0">
                <a:pos x="65" y="83"/>
              </a:cxn>
              <a:cxn ang="0">
                <a:pos x="94" y="67"/>
              </a:cxn>
              <a:cxn ang="0">
                <a:pos x="128" y="52"/>
              </a:cxn>
              <a:cxn ang="0">
                <a:pos x="167" y="38"/>
              </a:cxn>
              <a:cxn ang="0">
                <a:pos x="215" y="26"/>
              </a:cxn>
              <a:cxn ang="0">
                <a:pos x="272" y="14"/>
              </a:cxn>
              <a:cxn ang="0">
                <a:pos x="335" y="7"/>
              </a:cxn>
              <a:cxn ang="0">
                <a:pos x="371" y="4"/>
              </a:cxn>
              <a:cxn ang="0">
                <a:pos x="407" y="2"/>
              </a:cxn>
              <a:cxn ang="0">
                <a:pos x="448" y="0"/>
              </a:cxn>
              <a:cxn ang="0">
                <a:pos x="489" y="0"/>
              </a:cxn>
              <a:cxn ang="0">
                <a:pos x="533" y="2"/>
              </a:cxn>
              <a:cxn ang="0">
                <a:pos x="580" y="4"/>
              </a:cxn>
              <a:cxn ang="0">
                <a:pos x="629" y="7"/>
              </a:cxn>
              <a:cxn ang="0">
                <a:pos x="682" y="12"/>
              </a:cxn>
              <a:cxn ang="0">
                <a:pos x="682" y="12"/>
              </a:cxn>
              <a:cxn ang="0">
                <a:pos x="715" y="18"/>
              </a:cxn>
              <a:cxn ang="0">
                <a:pos x="752" y="23"/>
              </a:cxn>
              <a:cxn ang="0">
                <a:pos x="838" y="41"/>
              </a:cxn>
              <a:cxn ang="0">
                <a:pos x="928" y="65"/>
              </a:cxn>
              <a:cxn ang="0">
                <a:pos x="1017" y="91"/>
              </a:cxn>
              <a:cxn ang="0">
                <a:pos x="1099" y="115"/>
              </a:cxn>
              <a:cxn ang="0">
                <a:pos x="1166" y="136"/>
              </a:cxn>
              <a:cxn ang="0">
                <a:pos x="1228" y="156"/>
              </a:cxn>
              <a:cxn ang="0">
                <a:pos x="1228" y="156"/>
              </a:cxn>
              <a:cxn ang="0">
                <a:pos x="1149" y="146"/>
              </a:cxn>
              <a:cxn ang="0">
                <a:pos x="1031" y="134"/>
              </a:cxn>
              <a:cxn ang="0">
                <a:pos x="846" y="118"/>
              </a:cxn>
            </a:cxnLst>
            <a:rect l="0" t="0" r="r" b="b"/>
            <a:pathLst>
              <a:path w="1228" h="156">
                <a:moveTo>
                  <a:pt x="846" y="118"/>
                </a:moveTo>
                <a:lnTo>
                  <a:pt x="846" y="118"/>
                </a:lnTo>
                <a:lnTo>
                  <a:pt x="788" y="113"/>
                </a:lnTo>
                <a:lnTo>
                  <a:pt x="725" y="112"/>
                </a:lnTo>
                <a:lnTo>
                  <a:pt x="658" y="110"/>
                </a:lnTo>
                <a:lnTo>
                  <a:pt x="588" y="110"/>
                </a:lnTo>
                <a:lnTo>
                  <a:pt x="448" y="113"/>
                </a:lnTo>
                <a:lnTo>
                  <a:pt x="311" y="118"/>
                </a:lnTo>
                <a:lnTo>
                  <a:pt x="190" y="125"/>
                </a:lnTo>
                <a:lnTo>
                  <a:pt x="90" y="130"/>
                </a:lnTo>
                <a:lnTo>
                  <a:pt x="0" y="137"/>
                </a:lnTo>
                <a:lnTo>
                  <a:pt x="0" y="137"/>
                </a:lnTo>
                <a:lnTo>
                  <a:pt x="5" y="130"/>
                </a:lnTo>
                <a:lnTo>
                  <a:pt x="13" y="120"/>
                </a:lnTo>
                <a:lnTo>
                  <a:pt x="25" y="110"/>
                </a:lnTo>
                <a:lnTo>
                  <a:pt x="43" y="96"/>
                </a:lnTo>
                <a:lnTo>
                  <a:pt x="65" y="83"/>
                </a:lnTo>
                <a:lnTo>
                  <a:pt x="94" y="67"/>
                </a:lnTo>
                <a:lnTo>
                  <a:pt x="128" y="52"/>
                </a:lnTo>
                <a:lnTo>
                  <a:pt x="167" y="38"/>
                </a:lnTo>
                <a:lnTo>
                  <a:pt x="215" y="26"/>
                </a:lnTo>
                <a:lnTo>
                  <a:pt x="272" y="14"/>
                </a:lnTo>
                <a:lnTo>
                  <a:pt x="335" y="7"/>
                </a:lnTo>
                <a:lnTo>
                  <a:pt x="371" y="4"/>
                </a:lnTo>
                <a:lnTo>
                  <a:pt x="407" y="2"/>
                </a:lnTo>
                <a:lnTo>
                  <a:pt x="448" y="0"/>
                </a:lnTo>
                <a:lnTo>
                  <a:pt x="489" y="0"/>
                </a:lnTo>
                <a:lnTo>
                  <a:pt x="533" y="2"/>
                </a:lnTo>
                <a:lnTo>
                  <a:pt x="580" y="4"/>
                </a:lnTo>
                <a:lnTo>
                  <a:pt x="629" y="7"/>
                </a:lnTo>
                <a:lnTo>
                  <a:pt x="682" y="12"/>
                </a:lnTo>
                <a:lnTo>
                  <a:pt x="682" y="12"/>
                </a:lnTo>
                <a:lnTo>
                  <a:pt x="715" y="18"/>
                </a:lnTo>
                <a:lnTo>
                  <a:pt x="752" y="23"/>
                </a:lnTo>
                <a:lnTo>
                  <a:pt x="838" y="41"/>
                </a:lnTo>
                <a:lnTo>
                  <a:pt x="928" y="65"/>
                </a:lnTo>
                <a:lnTo>
                  <a:pt x="1017" y="91"/>
                </a:lnTo>
                <a:lnTo>
                  <a:pt x="1099" y="115"/>
                </a:lnTo>
                <a:lnTo>
                  <a:pt x="1166" y="136"/>
                </a:lnTo>
                <a:lnTo>
                  <a:pt x="1228" y="156"/>
                </a:lnTo>
                <a:lnTo>
                  <a:pt x="1228" y="156"/>
                </a:lnTo>
                <a:lnTo>
                  <a:pt x="1149" y="146"/>
                </a:lnTo>
                <a:lnTo>
                  <a:pt x="1031" y="134"/>
                </a:lnTo>
                <a:lnTo>
                  <a:pt x="846" y="118"/>
                </a:lnTo>
              </a:path>
            </a:pathLst>
          </a:custGeom>
          <a:noFill/>
          <a:ln w="9525">
            <a:noFill/>
            <a:round/>
            <a:headEnd/>
            <a:tailEnd/>
          </a:ln>
        </p:spPr>
        <p:txBody>
          <a:bodyPr/>
          <a:lstStyle/>
          <a:p>
            <a:pPr defTabSz="457200">
              <a:defRPr/>
            </a:pPr>
            <a:endParaRPr lang="fr-FR" sz="1800">
              <a:solidFill>
                <a:prstClr val="black"/>
              </a:solidFill>
            </a:endParaRPr>
          </a:p>
        </p:txBody>
      </p:sp>
      <p:sp>
        <p:nvSpPr>
          <p:cNvPr id="2" name="Titre 1"/>
          <p:cNvSpPr>
            <a:spLocks noGrp="1"/>
          </p:cNvSpPr>
          <p:nvPr>
            <p:ph type="title"/>
          </p:nvPr>
        </p:nvSpPr>
        <p:spPr>
          <a:xfrm>
            <a:off x="489507" y="49463"/>
            <a:ext cx="10972800" cy="925263"/>
          </a:xfrm>
        </p:spPr>
        <p:txBody>
          <a:bodyPr>
            <a:noAutofit/>
          </a:bodyPr>
          <a:lstStyle>
            <a:lvl1pPr algn="ctr">
              <a:lnSpc>
                <a:spcPts val="3500"/>
              </a:lnSpc>
              <a:defRPr sz="4400" b="0" i="0" baseline="0">
                <a:solidFill>
                  <a:schemeClr val="bg1"/>
                </a:solidFill>
                <a:latin typeface="Tw Cen MT Condensed"/>
                <a:cs typeface="Tw Cen MT Condensed"/>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369412" y="1150938"/>
            <a:ext cx="11092895" cy="5133975"/>
          </a:xfrm>
        </p:spPr>
        <p:txBody>
          <a:bodyPr/>
          <a:lstStyle>
            <a:lvl1pPr marL="449263" indent="-449263">
              <a:buSzPct val="50000"/>
              <a:buFontTx/>
              <a:buBlip>
                <a:blip r:embed="rId2"/>
              </a:buBlip>
              <a:defRPr sz="2800">
                <a:solidFill>
                  <a:srgbClr val="9B141B"/>
                </a:solidFill>
                <a:latin typeface="Tw Cen MT"/>
                <a:cs typeface="Tw Cen MT"/>
              </a:defRPr>
            </a:lvl1pPr>
            <a:lvl2pPr marL="627063" indent="-266700">
              <a:buClr>
                <a:srgbClr val="76B41F"/>
              </a:buClr>
              <a:buSzPct val="50000"/>
              <a:buFontTx/>
              <a:buBlip>
                <a:blip r:embed="rId3"/>
              </a:buBlip>
              <a:defRPr sz="2300">
                <a:solidFill>
                  <a:schemeClr val="tx1">
                    <a:lumMod val="75000"/>
                    <a:lumOff val="25000"/>
                  </a:schemeClr>
                </a:solidFill>
              </a:defRPr>
            </a:lvl2pPr>
            <a:lvl3pPr marL="720725" indent="-180975">
              <a:buClr>
                <a:srgbClr val="9B141B"/>
              </a:buClr>
              <a:buSzPct val="50000"/>
              <a:buFontTx/>
              <a:buBlip>
                <a:blip r:embed="rId4"/>
              </a:buBlip>
              <a:defRPr sz="200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377484134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re et contenu">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0" y="0"/>
            <a:ext cx="12192000" cy="1474788"/>
          </a:xfrm>
          <a:prstGeom prst="rect">
            <a:avLst/>
          </a:prstGeom>
          <a:noFill/>
          <a:ln w="9525">
            <a:noFill/>
            <a:miter lim="800000"/>
            <a:headEnd/>
            <a:tailEnd/>
          </a:ln>
        </p:spPr>
        <p:txBody>
          <a:bodyPr/>
          <a:lstStyle/>
          <a:p>
            <a:pPr defTabSz="457200">
              <a:defRPr/>
            </a:pPr>
            <a:endParaRPr lang="fr-FR" sz="1800">
              <a:solidFill>
                <a:prstClr val="black"/>
              </a:solidFill>
            </a:endParaRPr>
          </a:p>
        </p:txBody>
      </p:sp>
      <p:sp>
        <p:nvSpPr>
          <p:cNvPr id="5" name="Freeform 5"/>
          <p:cNvSpPr>
            <a:spLocks/>
          </p:cNvSpPr>
          <p:nvPr userDrawn="1"/>
        </p:nvSpPr>
        <p:spPr bwMode="auto">
          <a:xfrm>
            <a:off x="1" y="1"/>
            <a:ext cx="12191999" cy="1222375"/>
          </a:xfrm>
          <a:custGeom>
            <a:avLst/>
            <a:gdLst/>
            <a:ahLst/>
            <a:cxnLst>
              <a:cxn ang="0">
                <a:pos x="5751" y="828"/>
              </a:cxn>
              <a:cxn ang="0">
                <a:pos x="5751" y="828"/>
              </a:cxn>
              <a:cxn ang="0">
                <a:pos x="5644" y="796"/>
              </a:cxn>
              <a:cxn ang="0">
                <a:pos x="5539" y="766"/>
              </a:cxn>
              <a:cxn ang="0">
                <a:pos x="5437" y="743"/>
              </a:cxn>
              <a:cxn ang="0">
                <a:pos x="5336" y="722"/>
              </a:cxn>
              <a:cxn ang="0">
                <a:pos x="5238" y="707"/>
              </a:cxn>
              <a:cxn ang="0">
                <a:pos x="5141" y="693"/>
              </a:cxn>
              <a:cxn ang="0">
                <a:pos x="5045" y="684"/>
              </a:cxn>
              <a:cxn ang="0">
                <a:pos x="4949" y="678"/>
              </a:cxn>
              <a:cxn ang="0">
                <a:pos x="4854" y="674"/>
              </a:cxn>
              <a:cxn ang="0">
                <a:pos x="4756" y="672"/>
              </a:cxn>
              <a:cxn ang="0">
                <a:pos x="4659" y="674"/>
              </a:cxn>
              <a:cxn ang="0">
                <a:pos x="4558" y="679"/>
              </a:cxn>
              <a:cxn ang="0">
                <a:pos x="4457" y="684"/>
              </a:cxn>
              <a:cxn ang="0">
                <a:pos x="4352" y="693"/>
              </a:cxn>
              <a:cxn ang="0">
                <a:pos x="4245" y="703"/>
              </a:cxn>
              <a:cxn ang="0">
                <a:pos x="4135" y="713"/>
              </a:cxn>
              <a:cxn ang="0">
                <a:pos x="3901" y="741"/>
              </a:cxn>
              <a:cxn ang="0">
                <a:pos x="3646" y="770"/>
              </a:cxn>
              <a:cxn ang="0">
                <a:pos x="3369" y="801"/>
              </a:cxn>
              <a:cxn ang="0">
                <a:pos x="3065" y="833"/>
              </a:cxn>
              <a:cxn ang="0">
                <a:pos x="2901" y="849"/>
              </a:cxn>
              <a:cxn ang="0">
                <a:pos x="2730" y="864"/>
              </a:cxn>
              <a:cxn ang="0">
                <a:pos x="2548" y="878"/>
              </a:cxn>
              <a:cxn ang="0">
                <a:pos x="2358" y="890"/>
              </a:cxn>
              <a:cxn ang="0">
                <a:pos x="2158" y="902"/>
              </a:cxn>
              <a:cxn ang="0">
                <a:pos x="1948" y="914"/>
              </a:cxn>
              <a:cxn ang="0">
                <a:pos x="1727" y="922"/>
              </a:cxn>
              <a:cxn ang="0">
                <a:pos x="1496" y="929"/>
              </a:cxn>
              <a:cxn ang="0">
                <a:pos x="1496" y="929"/>
              </a:cxn>
              <a:cxn ang="0">
                <a:pos x="1426" y="929"/>
              </a:cxn>
              <a:cxn ang="0">
                <a:pos x="1356" y="929"/>
              </a:cxn>
              <a:cxn ang="0">
                <a:pos x="1286" y="926"/>
              </a:cxn>
              <a:cxn ang="0">
                <a:pos x="1216" y="922"/>
              </a:cxn>
              <a:cxn ang="0">
                <a:pos x="1148" y="917"/>
              </a:cxn>
              <a:cxn ang="0">
                <a:pos x="1079" y="910"/>
              </a:cxn>
              <a:cxn ang="0">
                <a:pos x="1011" y="902"/>
              </a:cxn>
              <a:cxn ang="0">
                <a:pos x="946" y="891"/>
              </a:cxn>
              <a:cxn ang="0">
                <a:pos x="881" y="881"/>
              </a:cxn>
              <a:cxn ang="0">
                <a:pos x="816" y="871"/>
              </a:cxn>
              <a:cxn ang="0">
                <a:pos x="693" y="847"/>
              </a:cxn>
              <a:cxn ang="0">
                <a:pos x="575" y="820"/>
              </a:cxn>
              <a:cxn ang="0">
                <a:pos x="467" y="792"/>
              </a:cxn>
              <a:cxn ang="0">
                <a:pos x="366" y="765"/>
              </a:cxn>
              <a:cxn ang="0">
                <a:pos x="275" y="737"/>
              </a:cxn>
              <a:cxn ang="0">
                <a:pos x="195" y="712"/>
              </a:cxn>
              <a:cxn ang="0">
                <a:pos x="128" y="689"/>
              </a:cxn>
              <a:cxn ang="0">
                <a:pos x="34" y="655"/>
              </a:cxn>
              <a:cxn ang="0">
                <a:pos x="0" y="642"/>
              </a:cxn>
              <a:cxn ang="0">
                <a:pos x="0" y="2"/>
              </a:cxn>
              <a:cxn ang="0">
                <a:pos x="5760" y="0"/>
              </a:cxn>
              <a:cxn ang="0">
                <a:pos x="5751" y="828"/>
              </a:cxn>
            </a:cxnLst>
            <a:rect l="0" t="0" r="r" b="b"/>
            <a:pathLst>
              <a:path w="5760" h="929">
                <a:moveTo>
                  <a:pt x="5751" y="828"/>
                </a:moveTo>
                <a:lnTo>
                  <a:pt x="5751" y="828"/>
                </a:lnTo>
                <a:lnTo>
                  <a:pt x="5644" y="796"/>
                </a:lnTo>
                <a:lnTo>
                  <a:pt x="5539" y="766"/>
                </a:lnTo>
                <a:lnTo>
                  <a:pt x="5437" y="743"/>
                </a:lnTo>
                <a:lnTo>
                  <a:pt x="5336" y="722"/>
                </a:lnTo>
                <a:lnTo>
                  <a:pt x="5238" y="707"/>
                </a:lnTo>
                <a:lnTo>
                  <a:pt x="5141" y="693"/>
                </a:lnTo>
                <a:lnTo>
                  <a:pt x="5045" y="684"/>
                </a:lnTo>
                <a:lnTo>
                  <a:pt x="4949" y="678"/>
                </a:lnTo>
                <a:lnTo>
                  <a:pt x="4854" y="674"/>
                </a:lnTo>
                <a:lnTo>
                  <a:pt x="4756" y="672"/>
                </a:lnTo>
                <a:lnTo>
                  <a:pt x="4659" y="674"/>
                </a:lnTo>
                <a:lnTo>
                  <a:pt x="4558" y="679"/>
                </a:lnTo>
                <a:lnTo>
                  <a:pt x="4457" y="684"/>
                </a:lnTo>
                <a:lnTo>
                  <a:pt x="4352" y="693"/>
                </a:lnTo>
                <a:lnTo>
                  <a:pt x="4245" y="703"/>
                </a:lnTo>
                <a:lnTo>
                  <a:pt x="4135" y="713"/>
                </a:lnTo>
                <a:lnTo>
                  <a:pt x="3901" y="741"/>
                </a:lnTo>
                <a:lnTo>
                  <a:pt x="3646" y="770"/>
                </a:lnTo>
                <a:lnTo>
                  <a:pt x="3369" y="801"/>
                </a:lnTo>
                <a:lnTo>
                  <a:pt x="3065" y="833"/>
                </a:lnTo>
                <a:lnTo>
                  <a:pt x="2901" y="849"/>
                </a:lnTo>
                <a:lnTo>
                  <a:pt x="2730" y="864"/>
                </a:lnTo>
                <a:lnTo>
                  <a:pt x="2548" y="878"/>
                </a:lnTo>
                <a:lnTo>
                  <a:pt x="2358" y="890"/>
                </a:lnTo>
                <a:lnTo>
                  <a:pt x="2158" y="902"/>
                </a:lnTo>
                <a:lnTo>
                  <a:pt x="1948" y="914"/>
                </a:lnTo>
                <a:lnTo>
                  <a:pt x="1727" y="922"/>
                </a:lnTo>
                <a:lnTo>
                  <a:pt x="1496" y="929"/>
                </a:lnTo>
                <a:lnTo>
                  <a:pt x="1496" y="929"/>
                </a:lnTo>
                <a:lnTo>
                  <a:pt x="1426" y="929"/>
                </a:lnTo>
                <a:lnTo>
                  <a:pt x="1356" y="929"/>
                </a:lnTo>
                <a:lnTo>
                  <a:pt x="1286" y="926"/>
                </a:lnTo>
                <a:lnTo>
                  <a:pt x="1216" y="922"/>
                </a:lnTo>
                <a:lnTo>
                  <a:pt x="1148" y="917"/>
                </a:lnTo>
                <a:lnTo>
                  <a:pt x="1079" y="910"/>
                </a:lnTo>
                <a:lnTo>
                  <a:pt x="1011" y="902"/>
                </a:lnTo>
                <a:lnTo>
                  <a:pt x="946" y="891"/>
                </a:lnTo>
                <a:lnTo>
                  <a:pt x="881" y="881"/>
                </a:lnTo>
                <a:lnTo>
                  <a:pt x="816" y="871"/>
                </a:lnTo>
                <a:lnTo>
                  <a:pt x="693" y="847"/>
                </a:lnTo>
                <a:lnTo>
                  <a:pt x="575" y="820"/>
                </a:lnTo>
                <a:lnTo>
                  <a:pt x="467" y="792"/>
                </a:lnTo>
                <a:lnTo>
                  <a:pt x="366" y="765"/>
                </a:lnTo>
                <a:lnTo>
                  <a:pt x="275" y="737"/>
                </a:lnTo>
                <a:lnTo>
                  <a:pt x="195" y="712"/>
                </a:lnTo>
                <a:lnTo>
                  <a:pt x="128" y="689"/>
                </a:lnTo>
                <a:lnTo>
                  <a:pt x="34" y="655"/>
                </a:lnTo>
                <a:lnTo>
                  <a:pt x="0" y="642"/>
                </a:lnTo>
                <a:lnTo>
                  <a:pt x="0" y="2"/>
                </a:lnTo>
                <a:lnTo>
                  <a:pt x="5760" y="0"/>
                </a:lnTo>
                <a:lnTo>
                  <a:pt x="5751" y="828"/>
                </a:lnTo>
                <a:close/>
              </a:path>
            </a:pathLst>
          </a:custGeom>
          <a:solidFill>
            <a:srgbClr val="76B41F"/>
          </a:solidFill>
          <a:ln w="9525">
            <a:noFill/>
            <a:round/>
            <a:headEnd/>
            <a:tailEnd/>
          </a:ln>
        </p:spPr>
        <p:txBody>
          <a:bodyPr/>
          <a:lstStyle/>
          <a:p>
            <a:pPr defTabSz="457200">
              <a:defRPr/>
            </a:pPr>
            <a:endParaRPr lang="fr-FR" sz="1800">
              <a:solidFill>
                <a:prstClr val="black"/>
              </a:solidFill>
            </a:endParaRPr>
          </a:p>
        </p:txBody>
      </p:sp>
      <p:sp>
        <p:nvSpPr>
          <p:cNvPr id="6" name="Freeform 7"/>
          <p:cNvSpPr>
            <a:spLocks/>
          </p:cNvSpPr>
          <p:nvPr userDrawn="1"/>
        </p:nvSpPr>
        <p:spPr bwMode="auto">
          <a:xfrm>
            <a:off x="9235017" y="1150938"/>
            <a:ext cx="2599267" cy="247650"/>
          </a:xfrm>
          <a:custGeom>
            <a:avLst/>
            <a:gdLst/>
            <a:ahLst/>
            <a:cxnLst>
              <a:cxn ang="0">
                <a:pos x="846" y="118"/>
              </a:cxn>
              <a:cxn ang="0">
                <a:pos x="846" y="118"/>
              </a:cxn>
              <a:cxn ang="0">
                <a:pos x="788" y="113"/>
              </a:cxn>
              <a:cxn ang="0">
                <a:pos x="725" y="112"/>
              </a:cxn>
              <a:cxn ang="0">
                <a:pos x="658" y="110"/>
              </a:cxn>
              <a:cxn ang="0">
                <a:pos x="588" y="110"/>
              </a:cxn>
              <a:cxn ang="0">
                <a:pos x="448" y="113"/>
              </a:cxn>
              <a:cxn ang="0">
                <a:pos x="311" y="118"/>
              </a:cxn>
              <a:cxn ang="0">
                <a:pos x="190" y="125"/>
              </a:cxn>
              <a:cxn ang="0">
                <a:pos x="90" y="130"/>
              </a:cxn>
              <a:cxn ang="0">
                <a:pos x="0" y="137"/>
              </a:cxn>
              <a:cxn ang="0">
                <a:pos x="0" y="137"/>
              </a:cxn>
              <a:cxn ang="0">
                <a:pos x="5" y="130"/>
              </a:cxn>
              <a:cxn ang="0">
                <a:pos x="13" y="120"/>
              </a:cxn>
              <a:cxn ang="0">
                <a:pos x="25" y="110"/>
              </a:cxn>
              <a:cxn ang="0">
                <a:pos x="43" y="96"/>
              </a:cxn>
              <a:cxn ang="0">
                <a:pos x="65" y="83"/>
              </a:cxn>
              <a:cxn ang="0">
                <a:pos x="94" y="67"/>
              </a:cxn>
              <a:cxn ang="0">
                <a:pos x="128" y="52"/>
              </a:cxn>
              <a:cxn ang="0">
                <a:pos x="167" y="38"/>
              </a:cxn>
              <a:cxn ang="0">
                <a:pos x="215" y="26"/>
              </a:cxn>
              <a:cxn ang="0">
                <a:pos x="272" y="14"/>
              </a:cxn>
              <a:cxn ang="0">
                <a:pos x="335" y="7"/>
              </a:cxn>
              <a:cxn ang="0">
                <a:pos x="371" y="4"/>
              </a:cxn>
              <a:cxn ang="0">
                <a:pos x="407" y="2"/>
              </a:cxn>
              <a:cxn ang="0">
                <a:pos x="448" y="0"/>
              </a:cxn>
              <a:cxn ang="0">
                <a:pos x="489" y="0"/>
              </a:cxn>
              <a:cxn ang="0">
                <a:pos x="533" y="2"/>
              </a:cxn>
              <a:cxn ang="0">
                <a:pos x="580" y="4"/>
              </a:cxn>
              <a:cxn ang="0">
                <a:pos x="629" y="7"/>
              </a:cxn>
              <a:cxn ang="0">
                <a:pos x="682" y="12"/>
              </a:cxn>
              <a:cxn ang="0">
                <a:pos x="682" y="12"/>
              </a:cxn>
              <a:cxn ang="0">
                <a:pos x="715" y="18"/>
              </a:cxn>
              <a:cxn ang="0">
                <a:pos x="752" y="23"/>
              </a:cxn>
              <a:cxn ang="0">
                <a:pos x="838" y="41"/>
              </a:cxn>
              <a:cxn ang="0">
                <a:pos x="928" y="65"/>
              </a:cxn>
              <a:cxn ang="0">
                <a:pos x="1017" y="91"/>
              </a:cxn>
              <a:cxn ang="0">
                <a:pos x="1099" y="115"/>
              </a:cxn>
              <a:cxn ang="0">
                <a:pos x="1166" y="136"/>
              </a:cxn>
              <a:cxn ang="0">
                <a:pos x="1228" y="156"/>
              </a:cxn>
              <a:cxn ang="0">
                <a:pos x="1228" y="156"/>
              </a:cxn>
              <a:cxn ang="0">
                <a:pos x="1149" y="146"/>
              </a:cxn>
              <a:cxn ang="0">
                <a:pos x="1031" y="134"/>
              </a:cxn>
              <a:cxn ang="0">
                <a:pos x="846" y="118"/>
              </a:cxn>
            </a:cxnLst>
            <a:rect l="0" t="0" r="r" b="b"/>
            <a:pathLst>
              <a:path w="1228" h="156">
                <a:moveTo>
                  <a:pt x="846" y="118"/>
                </a:moveTo>
                <a:lnTo>
                  <a:pt x="846" y="118"/>
                </a:lnTo>
                <a:lnTo>
                  <a:pt x="788" y="113"/>
                </a:lnTo>
                <a:lnTo>
                  <a:pt x="725" y="112"/>
                </a:lnTo>
                <a:lnTo>
                  <a:pt x="658" y="110"/>
                </a:lnTo>
                <a:lnTo>
                  <a:pt x="588" y="110"/>
                </a:lnTo>
                <a:lnTo>
                  <a:pt x="448" y="113"/>
                </a:lnTo>
                <a:lnTo>
                  <a:pt x="311" y="118"/>
                </a:lnTo>
                <a:lnTo>
                  <a:pt x="190" y="125"/>
                </a:lnTo>
                <a:lnTo>
                  <a:pt x="90" y="130"/>
                </a:lnTo>
                <a:lnTo>
                  <a:pt x="0" y="137"/>
                </a:lnTo>
                <a:lnTo>
                  <a:pt x="0" y="137"/>
                </a:lnTo>
                <a:lnTo>
                  <a:pt x="5" y="130"/>
                </a:lnTo>
                <a:lnTo>
                  <a:pt x="13" y="120"/>
                </a:lnTo>
                <a:lnTo>
                  <a:pt x="25" y="110"/>
                </a:lnTo>
                <a:lnTo>
                  <a:pt x="43" y="96"/>
                </a:lnTo>
                <a:lnTo>
                  <a:pt x="65" y="83"/>
                </a:lnTo>
                <a:lnTo>
                  <a:pt x="94" y="67"/>
                </a:lnTo>
                <a:lnTo>
                  <a:pt x="128" y="52"/>
                </a:lnTo>
                <a:lnTo>
                  <a:pt x="167" y="38"/>
                </a:lnTo>
                <a:lnTo>
                  <a:pt x="215" y="26"/>
                </a:lnTo>
                <a:lnTo>
                  <a:pt x="272" y="14"/>
                </a:lnTo>
                <a:lnTo>
                  <a:pt x="335" y="7"/>
                </a:lnTo>
                <a:lnTo>
                  <a:pt x="371" y="4"/>
                </a:lnTo>
                <a:lnTo>
                  <a:pt x="407" y="2"/>
                </a:lnTo>
                <a:lnTo>
                  <a:pt x="448" y="0"/>
                </a:lnTo>
                <a:lnTo>
                  <a:pt x="489" y="0"/>
                </a:lnTo>
                <a:lnTo>
                  <a:pt x="533" y="2"/>
                </a:lnTo>
                <a:lnTo>
                  <a:pt x="580" y="4"/>
                </a:lnTo>
                <a:lnTo>
                  <a:pt x="629" y="7"/>
                </a:lnTo>
                <a:lnTo>
                  <a:pt x="682" y="12"/>
                </a:lnTo>
                <a:lnTo>
                  <a:pt x="682" y="12"/>
                </a:lnTo>
                <a:lnTo>
                  <a:pt x="715" y="18"/>
                </a:lnTo>
                <a:lnTo>
                  <a:pt x="752" y="23"/>
                </a:lnTo>
                <a:lnTo>
                  <a:pt x="838" y="41"/>
                </a:lnTo>
                <a:lnTo>
                  <a:pt x="928" y="65"/>
                </a:lnTo>
                <a:lnTo>
                  <a:pt x="1017" y="91"/>
                </a:lnTo>
                <a:lnTo>
                  <a:pt x="1099" y="115"/>
                </a:lnTo>
                <a:lnTo>
                  <a:pt x="1166" y="136"/>
                </a:lnTo>
                <a:lnTo>
                  <a:pt x="1228" y="156"/>
                </a:lnTo>
                <a:lnTo>
                  <a:pt x="1228" y="156"/>
                </a:lnTo>
                <a:lnTo>
                  <a:pt x="1149" y="146"/>
                </a:lnTo>
                <a:lnTo>
                  <a:pt x="1031" y="134"/>
                </a:lnTo>
                <a:lnTo>
                  <a:pt x="846" y="118"/>
                </a:lnTo>
              </a:path>
            </a:pathLst>
          </a:custGeom>
          <a:noFill/>
          <a:ln w="9525">
            <a:noFill/>
            <a:round/>
            <a:headEnd/>
            <a:tailEnd/>
          </a:ln>
        </p:spPr>
        <p:txBody>
          <a:bodyPr/>
          <a:lstStyle/>
          <a:p>
            <a:pPr defTabSz="457200">
              <a:defRPr/>
            </a:pPr>
            <a:endParaRPr lang="fr-FR" sz="1800">
              <a:solidFill>
                <a:prstClr val="black"/>
              </a:solidFill>
            </a:endParaRPr>
          </a:p>
        </p:txBody>
      </p:sp>
      <p:sp>
        <p:nvSpPr>
          <p:cNvPr id="2" name="Titre 1"/>
          <p:cNvSpPr>
            <a:spLocks noGrp="1"/>
          </p:cNvSpPr>
          <p:nvPr>
            <p:ph type="title"/>
          </p:nvPr>
        </p:nvSpPr>
        <p:spPr>
          <a:xfrm>
            <a:off x="489507" y="49463"/>
            <a:ext cx="10972800" cy="925263"/>
          </a:xfrm>
        </p:spPr>
        <p:txBody>
          <a:bodyPr>
            <a:noAutofit/>
          </a:bodyPr>
          <a:lstStyle>
            <a:lvl1pPr algn="ctr">
              <a:lnSpc>
                <a:spcPts val="3500"/>
              </a:lnSpc>
              <a:defRPr sz="4400" b="0" i="0" baseline="0">
                <a:solidFill>
                  <a:schemeClr val="bg1"/>
                </a:solidFill>
                <a:latin typeface="Tw Cen MT Condensed"/>
                <a:cs typeface="Tw Cen MT Condensed"/>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369412" y="1150938"/>
            <a:ext cx="11092895" cy="5133975"/>
          </a:xfrm>
        </p:spPr>
        <p:txBody>
          <a:bodyPr/>
          <a:lstStyle>
            <a:lvl1pPr marL="449263" indent="-449263">
              <a:buSzPct val="50000"/>
              <a:buFontTx/>
              <a:buBlip>
                <a:blip r:embed="rId2"/>
              </a:buBlip>
              <a:defRPr sz="2800">
                <a:solidFill>
                  <a:srgbClr val="9B141B"/>
                </a:solidFill>
                <a:latin typeface="Tw Cen MT"/>
                <a:cs typeface="Tw Cen MT"/>
              </a:defRPr>
            </a:lvl1pPr>
            <a:lvl2pPr marL="627063" indent="-266700">
              <a:buClr>
                <a:srgbClr val="76B41F"/>
              </a:buClr>
              <a:buSzPct val="50000"/>
              <a:buFontTx/>
              <a:buBlip>
                <a:blip r:embed="rId3"/>
              </a:buBlip>
              <a:defRPr sz="2300">
                <a:solidFill>
                  <a:schemeClr val="tx1">
                    <a:lumMod val="75000"/>
                    <a:lumOff val="25000"/>
                  </a:schemeClr>
                </a:solidFill>
              </a:defRPr>
            </a:lvl2pPr>
            <a:lvl3pPr marL="720725" indent="-180975">
              <a:buClr>
                <a:srgbClr val="9B141B"/>
              </a:buClr>
              <a:buSzPct val="50000"/>
              <a:buFontTx/>
              <a:buBlip>
                <a:blip r:embed="rId4"/>
              </a:buBlip>
              <a:defRPr sz="200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190902842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pic>
        <p:nvPicPr>
          <p:cNvPr id="4" name="Image 6" descr="casdar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4379915"/>
            <a:ext cx="1366308" cy="14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7" descr="gisRA.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4352" y="6074987"/>
            <a:ext cx="2371723" cy="4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51891" y="1471745"/>
            <a:ext cx="10363200" cy="1997075"/>
          </a:xfrm>
        </p:spPr>
        <p:txBody>
          <a:bodyPr>
            <a:normAutofit/>
          </a:bodyPr>
          <a:lstStyle>
            <a:lvl1pPr algn="l">
              <a:defRPr sz="5400" b="0" i="0">
                <a:solidFill>
                  <a:srgbClr val="76B41F"/>
                </a:solidFill>
                <a:latin typeface="Tw Cen MT Condensed"/>
                <a:cs typeface="Tw Cen MT Condensed"/>
              </a:defRPr>
            </a:lvl1pPr>
          </a:lstStyle>
          <a:p>
            <a:r>
              <a:rPr lang="fr-FR" dirty="0" smtClean="0"/>
              <a:t>Modifiez le style du titre</a:t>
            </a:r>
            <a:endParaRPr lang="fr-FR" dirty="0"/>
          </a:p>
        </p:txBody>
      </p:sp>
      <p:sp>
        <p:nvSpPr>
          <p:cNvPr id="3" name="Sous-titre 2"/>
          <p:cNvSpPr>
            <a:spLocks noGrp="1"/>
          </p:cNvSpPr>
          <p:nvPr>
            <p:ph type="subTitle" idx="1"/>
          </p:nvPr>
        </p:nvSpPr>
        <p:spPr>
          <a:xfrm>
            <a:off x="2550418" y="4061335"/>
            <a:ext cx="7428949" cy="1733628"/>
          </a:xfrm>
        </p:spPr>
        <p:txBody>
          <a:bodyPr>
            <a:normAutofit/>
          </a:bodyPr>
          <a:lstStyle>
            <a:lvl1pPr marL="0" indent="0" algn="r">
              <a:buNone/>
              <a:defRPr sz="2700" b="0" i="0">
                <a:solidFill>
                  <a:srgbClr val="9B141B"/>
                </a:solidFill>
                <a:latin typeface="Tw Cen MT"/>
                <a:cs typeface="Tw Cen 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grpSp>
        <p:nvGrpSpPr>
          <p:cNvPr id="7" name="Groupe 6"/>
          <p:cNvGrpSpPr/>
          <p:nvPr userDrawn="1"/>
        </p:nvGrpSpPr>
        <p:grpSpPr>
          <a:xfrm>
            <a:off x="-101600" y="-18251"/>
            <a:ext cx="10264775" cy="4999826"/>
            <a:chOff x="-76200" y="-18251"/>
            <a:chExt cx="8456700" cy="4506601"/>
          </a:xfrm>
        </p:grpSpPr>
        <p:pic>
          <p:nvPicPr>
            <p:cNvPr id="8" name="Image 7" descr="bandeau_gis_ra.jpg"/>
            <p:cNvPicPr>
              <a:picLocks noChangeAspect="1"/>
            </p:cNvPicPr>
            <p:nvPr/>
          </p:nvPicPr>
          <p:blipFill>
            <a:blip r:embed="rId4"/>
            <a:stretch>
              <a:fillRect/>
            </a:stretch>
          </p:blipFill>
          <p:spPr>
            <a:xfrm>
              <a:off x="-17148" y="-18251"/>
              <a:ext cx="6375086" cy="2014961"/>
            </a:xfrm>
            <a:prstGeom prst="rect">
              <a:avLst/>
            </a:prstGeom>
          </p:spPr>
        </p:pic>
        <p:sp>
          <p:nvSpPr>
            <p:cNvPr id="9" name="Freeform 5"/>
            <p:cNvSpPr>
              <a:spLocks noChangeAspect="1"/>
            </p:cNvSpPr>
            <p:nvPr/>
          </p:nvSpPr>
          <p:spPr bwMode="auto">
            <a:xfrm>
              <a:off x="-76200" y="919650"/>
              <a:ext cx="8456700" cy="3568700"/>
            </a:xfrm>
            <a:custGeom>
              <a:avLst/>
              <a:gdLst>
                <a:gd name="T0" fmla="*/ 0 w 5700"/>
                <a:gd name="T1" fmla="*/ 1018335093 h 2180"/>
                <a:gd name="T2" fmla="*/ 970495238 w 5700"/>
                <a:gd name="T3" fmla="*/ 862905112 h 2180"/>
                <a:gd name="T4" fmla="*/ 2147483647 w 5700"/>
                <a:gd name="T5" fmla="*/ 675317542 h 2180"/>
                <a:gd name="T6" fmla="*/ 2147483647 w 5700"/>
                <a:gd name="T7" fmla="*/ 589562336 h 2180"/>
                <a:gd name="T8" fmla="*/ 2147483647 w 5700"/>
                <a:gd name="T9" fmla="*/ 519887561 h 2180"/>
                <a:gd name="T10" fmla="*/ 2147483647 w 5700"/>
                <a:gd name="T11" fmla="*/ 482368738 h 2180"/>
                <a:gd name="T12" fmla="*/ 2147483647 w 5700"/>
                <a:gd name="T13" fmla="*/ 471649542 h 2180"/>
                <a:gd name="T14" fmla="*/ 2147483647 w 5700"/>
                <a:gd name="T15" fmla="*/ 466289943 h 2180"/>
                <a:gd name="T16" fmla="*/ 2147483647 w 5700"/>
                <a:gd name="T17" fmla="*/ 477009140 h 2180"/>
                <a:gd name="T18" fmla="*/ 2147483647 w 5700"/>
                <a:gd name="T19" fmla="*/ 503807130 h 2180"/>
                <a:gd name="T20" fmla="*/ 2147483647 w 5700"/>
                <a:gd name="T21" fmla="*/ 552045150 h 2180"/>
                <a:gd name="T22" fmla="*/ 2147483647 w 5700"/>
                <a:gd name="T23" fmla="*/ 616360327 h 2180"/>
                <a:gd name="T24" fmla="*/ 2147483647 w 5700"/>
                <a:gd name="T25" fmla="*/ 702115533 h 2180"/>
                <a:gd name="T26" fmla="*/ 2147483647 w 5700"/>
                <a:gd name="T27" fmla="*/ 809309131 h 2180"/>
                <a:gd name="T28" fmla="*/ 2147483647 w 5700"/>
                <a:gd name="T29" fmla="*/ 868264710 h 2180"/>
                <a:gd name="T30" fmla="*/ 2147483647 w 5700"/>
                <a:gd name="T31" fmla="*/ 1179124672 h 2180"/>
                <a:gd name="T32" fmla="*/ 2147483647 w 5700"/>
                <a:gd name="T33" fmla="*/ 1238080251 h 2180"/>
                <a:gd name="T34" fmla="*/ 2147483647 w 5700"/>
                <a:gd name="T35" fmla="*/ 1275599075 h 2180"/>
                <a:gd name="T36" fmla="*/ 2147483647 w 5700"/>
                <a:gd name="T37" fmla="*/ 1286318271 h 2180"/>
                <a:gd name="T38" fmla="*/ 2147483647 w 5700"/>
                <a:gd name="T39" fmla="*/ 1275599075 h 2180"/>
                <a:gd name="T40" fmla="*/ 2147483647 w 5700"/>
                <a:gd name="T41" fmla="*/ 1243441486 h 2180"/>
                <a:gd name="T42" fmla="*/ 2147483647 w 5700"/>
                <a:gd name="T43" fmla="*/ 1222001457 h 2180"/>
                <a:gd name="T44" fmla="*/ 2147483647 w 5700"/>
                <a:gd name="T45" fmla="*/ 1173765074 h 2180"/>
                <a:gd name="T46" fmla="*/ 2147483647 w 5700"/>
                <a:gd name="T47" fmla="*/ 1066571476 h 2180"/>
                <a:gd name="T48" fmla="*/ 2147483647 w 5700"/>
                <a:gd name="T49" fmla="*/ 884343504 h 2180"/>
                <a:gd name="T50" fmla="*/ 2147483647 w 5700"/>
                <a:gd name="T51" fmla="*/ 669957944 h 2180"/>
                <a:gd name="T52" fmla="*/ 2147483647 w 5700"/>
                <a:gd name="T53" fmla="*/ 348377149 h 2180"/>
                <a:gd name="T54" fmla="*/ 2147483647 w 5700"/>
                <a:gd name="T55" fmla="*/ 48236383 h 2180"/>
                <a:gd name="T56" fmla="*/ 2147483647 w 5700"/>
                <a:gd name="T57" fmla="*/ 2147483647 h 2180"/>
                <a:gd name="T58" fmla="*/ 2147483647 w 5700"/>
                <a:gd name="T59" fmla="*/ 2147483647 h 2180"/>
                <a:gd name="T60" fmla="*/ 2147483647 w 5700"/>
                <a:gd name="T61" fmla="*/ 2147483647 h 2180"/>
                <a:gd name="T62" fmla="*/ 2147483647 w 5700"/>
                <a:gd name="T63" fmla="*/ 2147483647 h 2180"/>
                <a:gd name="T64" fmla="*/ 2147483647 w 5700"/>
                <a:gd name="T65" fmla="*/ 2147483647 h 2180"/>
                <a:gd name="T66" fmla="*/ 2147483647 w 5700"/>
                <a:gd name="T67" fmla="*/ 2147483647 h 2180"/>
                <a:gd name="T68" fmla="*/ 2147483647 w 5700"/>
                <a:gd name="T69" fmla="*/ 2147483647 h 2180"/>
                <a:gd name="T70" fmla="*/ 2147483647 w 5700"/>
                <a:gd name="T71" fmla="*/ 2147483647 h 2180"/>
                <a:gd name="T72" fmla="*/ 2147483647 w 5700"/>
                <a:gd name="T73" fmla="*/ 2147483647 h 2180"/>
                <a:gd name="T74" fmla="*/ 2147483647 w 5700"/>
                <a:gd name="T75" fmla="*/ 2147483647 h 2180"/>
                <a:gd name="T76" fmla="*/ 2147483647 w 5700"/>
                <a:gd name="T77" fmla="*/ 2147483647 h 2180"/>
                <a:gd name="T78" fmla="*/ 2147483647 w 5700"/>
                <a:gd name="T79" fmla="*/ 2147483647 h 2180"/>
                <a:gd name="T80" fmla="*/ 2147483647 w 5700"/>
                <a:gd name="T81" fmla="*/ 2147483647 h 2180"/>
                <a:gd name="T82" fmla="*/ 2147483647 w 5700"/>
                <a:gd name="T83" fmla="*/ 2147483647 h 2180"/>
                <a:gd name="T84" fmla="*/ 2147483647 w 5700"/>
                <a:gd name="T85" fmla="*/ 2147483647 h 2180"/>
                <a:gd name="T86" fmla="*/ 2147483647 w 5700"/>
                <a:gd name="T87" fmla="*/ 2147483647 h 2180"/>
                <a:gd name="T88" fmla="*/ 2147483647 w 5700"/>
                <a:gd name="T89" fmla="*/ 2147483647 h 2180"/>
                <a:gd name="T90" fmla="*/ 2147483647 w 5700"/>
                <a:gd name="T91" fmla="*/ 2147483647 h 2180"/>
                <a:gd name="T92" fmla="*/ 2147483647 w 5700"/>
                <a:gd name="T93" fmla="*/ 2147483647 h 2180"/>
                <a:gd name="T94" fmla="*/ 2147483647 w 5700"/>
                <a:gd name="T95" fmla="*/ 2147483647 h 2180"/>
                <a:gd name="T96" fmla="*/ 2147483647 w 5700"/>
                <a:gd name="T97" fmla="*/ 2147483647 h 2180"/>
                <a:gd name="T98" fmla="*/ 2147483647 w 5700"/>
                <a:gd name="T99" fmla="*/ 2147483647 h 2180"/>
                <a:gd name="T100" fmla="*/ 2147483647 w 5700"/>
                <a:gd name="T101" fmla="*/ 2147483647 h 2180"/>
                <a:gd name="T102" fmla="*/ 2147483647 w 5700"/>
                <a:gd name="T103" fmla="*/ 2147483647 h 2180"/>
                <a:gd name="T104" fmla="*/ 2147483647 w 5700"/>
                <a:gd name="T105" fmla="*/ 2147483647 h 2180"/>
                <a:gd name="T106" fmla="*/ 2147483647 w 5700"/>
                <a:gd name="T107" fmla="*/ 2147483647 h 2180"/>
                <a:gd name="T108" fmla="*/ 2147483647 w 5700"/>
                <a:gd name="T109" fmla="*/ 2147483647 h 2180"/>
                <a:gd name="T110" fmla="*/ 1688982178 w 5700"/>
                <a:gd name="T111" fmla="*/ 2147483647 h 2180"/>
                <a:gd name="T112" fmla="*/ 798915364 w 5700"/>
                <a:gd name="T113" fmla="*/ 2147483647 h 2180"/>
                <a:gd name="T114" fmla="*/ 96513782 w 5700"/>
                <a:gd name="T115" fmla="*/ 2147483647 h 2180"/>
                <a:gd name="T116" fmla="*/ 0 w 5700"/>
                <a:gd name="T117" fmla="*/ 1018335093 h 2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00"/>
                <a:gd name="T178" fmla="*/ 0 h 2180"/>
                <a:gd name="T179" fmla="*/ 5700 w 5700"/>
                <a:gd name="T180" fmla="*/ 2180 h 2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00" h="2180">
                  <a:moveTo>
                    <a:pt x="0" y="380"/>
                  </a:moveTo>
                  <a:lnTo>
                    <a:pt x="0" y="380"/>
                  </a:lnTo>
                  <a:lnTo>
                    <a:pt x="174" y="352"/>
                  </a:lnTo>
                  <a:lnTo>
                    <a:pt x="362" y="322"/>
                  </a:lnTo>
                  <a:lnTo>
                    <a:pt x="594" y="288"/>
                  </a:lnTo>
                  <a:lnTo>
                    <a:pt x="848" y="252"/>
                  </a:lnTo>
                  <a:lnTo>
                    <a:pt x="980" y="236"/>
                  </a:lnTo>
                  <a:lnTo>
                    <a:pt x="1110" y="220"/>
                  </a:lnTo>
                  <a:lnTo>
                    <a:pt x="1236" y="206"/>
                  </a:lnTo>
                  <a:lnTo>
                    <a:pt x="1358" y="194"/>
                  </a:lnTo>
                  <a:lnTo>
                    <a:pt x="1472" y="186"/>
                  </a:lnTo>
                  <a:lnTo>
                    <a:pt x="1574" y="180"/>
                  </a:lnTo>
                  <a:lnTo>
                    <a:pt x="1682" y="176"/>
                  </a:lnTo>
                  <a:lnTo>
                    <a:pt x="1788" y="174"/>
                  </a:lnTo>
                  <a:lnTo>
                    <a:pt x="1888" y="174"/>
                  </a:lnTo>
                  <a:lnTo>
                    <a:pt x="1986" y="176"/>
                  </a:lnTo>
                  <a:lnTo>
                    <a:pt x="2082" y="178"/>
                  </a:lnTo>
                  <a:lnTo>
                    <a:pt x="2174" y="182"/>
                  </a:lnTo>
                  <a:lnTo>
                    <a:pt x="2266" y="188"/>
                  </a:lnTo>
                  <a:lnTo>
                    <a:pt x="2358" y="196"/>
                  </a:lnTo>
                  <a:lnTo>
                    <a:pt x="2448" y="206"/>
                  </a:lnTo>
                  <a:lnTo>
                    <a:pt x="2538" y="216"/>
                  </a:lnTo>
                  <a:lnTo>
                    <a:pt x="2630" y="230"/>
                  </a:lnTo>
                  <a:lnTo>
                    <a:pt x="2724" y="246"/>
                  </a:lnTo>
                  <a:lnTo>
                    <a:pt x="2818" y="262"/>
                  </a:lnTo>
                  <a:lnTo>
                    <a:pt x="2916" y="280"/>
                  </a:lnTo>
                  <a:lnTo>
                    <a:pt x="3016" y="302"/>
                  </a:lnTo>
                  <a:lnTo>
                    <a:pt x="3120" y="324"/>
                  </a:lnTo>
                  <a:lnTo>
                    <a:pt x="3490" y="410"/>
                  </a:lnTo>
                  <a:lnTo>
                    <a:pt x="3634" y="440"/>
                  </a:lnTo>
                  <a:lnTo>
                    <a:pt x="3698" y="452"/>
                  </a:lnTo>
                  <a:lnTo>
                    <a:pt x="3760" y="462"/>
                  </a:lnTo>
                  <a:lnTo>
                    <a:pt x="3820" y="470"/>
                  </a:lnTo>
                  <a:lnTo>
                    <a:pt x="3878" y="476"/>
                  </a:lnTo>
                  <a:lnTo>
                    <a:pt x="3936" y="480"/>
                  </a:lnTo>
                  <a:lnTo>
                    <a:pt x="3994" y="480"/>
                  </a:lnTo>
                  <a:lnTo>
                    <a:pt x="4054" y="480"/>
                  </a:lnTo>
                  <a:lnTo>
                    <a:pt x="4116" y="476"/>
                  </a:lnTo>
                  <a:lnTo>
                    <a:pt x="4182" y="472"/>
                  </a:lnTo>
                  <a:lnTo>
                    <a:pt x="4252" y="464"/>
                  </a:lnTo>
                  <a:lnTo>
                    <a:pt x="4300" y="456"/>
                  </a:lnTo>
                  <a:lnTo>
                    <a:pt x="4352" y="448"/>
                  </a:lnTo>
                  <a:lnTo>
                    <a:pt x="4404" y="438"/>
                  </a:lnTo>
                  <a:lnTo>
                    <a:pt x="4458" y="426"/>
                  </a:lnTo>
                  <a:lnTo>
                    <a:pt x="4572" y="398"/>
                  </a:lnTo>
                  <a:lnTo>
                    <a:pt x="4690" y="366"/>
                  </a:lnTo>
                  <a:lnTo>
                    <a:pt x="4810" y="330"/>
                  </a:lnTo>
                  <a:lnTo>
                    <a:pt x="4930" y="290"/>
                  </a:lnTo>
                  <a:lnTo>
                    <a:pt x="5048" y="250"/>
                  </a:lnTo>
                  <a:lnTo>
                    <a:pt x="5164" y="210"/>
                  </a:lnTo>
                  <a:lnTo>
                    <a:pt x="5374" y="130"/>
                  </a:lnTo>
                  <a:lnTo>
                    <a:pt x="5544" y="64"/>
                  </a:lnTo>
                  <a:lnTo>
                    <a:pt x="5658" y="18"/>
                  </a:lnTo>
                  <a:lnTo>
                    <a:pt x="5700" y="0"/>
                  </a:lnTo>
                  <a:lnTo>
                    <a:pt x="5670" y="1086"/>
                  </a:lnTo>
                  <a:lnTo>
                    <a:pt x="5630" y="1112"/>
                  </a:lnTo>
                  <a:lnTo>
                    <a:pt x="5584" y="1144"/>
                  </a:lnTo>
                  <a:lnTo>
                    <a:pt x="5518" y="1184"/>
                  </a:lnTo>
                  <a:lnTo>
                    <a:pt x="5438" y="1232"/>
                  </a:lnTo>
                  <a:lnTo>
                    <a:pt x="5342" y="1284"/>
                  </a:lnTo>
                  <a:lnTo>
                    <a:pt x="5232" y="1338"/>
                  </a:lnTo>
                  <a:lnTo>
                    <a:pt x="5172" y="1366"/>
                  </a:lnTo>
                  <a:lnTo>
                    <a:pt x="5108" y="1394"/>
                  </a:lnTo>
                  <a:lnTo>
                    <a:pt x="5042" y="1422"/>
                  </a:lnTo>
                  <a:lnTo>
                    <a:pt x="4972" y="1450"/>
                  </a:lnTo>
                  <a:lnTo>
                    <a:pt x="4900" y="1476"/>
                  </a:lnTo>
                  <a:lnTo>
                    <a:pt x="4826" y="1500"/>
                  </a:lnTo>
                  <a:lnTo>
                    <a:pt x="4748" y="1524"/>
                  </a:lnTo>
                  <a:lnTo>
                    <a:pt x="4670" y="1546"/>
                  </a:lnTo>
                  <a:lnTo>
                    <a:pt x="4588" y="1568"/>
                  </a:lnTo>
                  <a:lnTo>
                    <a:pt x="4504" y="1586"/>
                  </a:lnTo>
                  <a:lnTo>
                    <a:pt x="4418" y="1602"/>
                  </a:lnTo>
                  <a:lnTo>
                    <a:pt x="4330" y="1614"/>
                  </a:lnTo>
                  <a:lnTo>
                    <a:pt x="4242" y="1626"/>
                  </a:lnTo>
                  <a:lnTo>
                    <a:pt x="4150" y="1634"/>
                  </a:lnTo>
                  <a:lnTo>
                    <a:pt x="4058" y="1638"/>
                  </a:lnTo>
                  <a:lnTo>
                    <a:pt x="3964" y="1638"/>
                  </a:lnTo>
                  <a:lnTo>
                    <a:pt x="3868" y="1634"/>
                  </a:lnTo>
                  <a:lnTo>
                    <a:pt x="3772" y="1628"/>
                  </a:lnTo>
                  <a:lnTo>
                    <a:pt x="3642" y="1612"/>
                  </a:lnTo>
                  <a:lnTo>
                    <a:pt x="3512" y="1596"/>
                  </a:lnTo>
                  <a:lnTo>
                    <a:pt x="3256" y="1562"/>
                  </a:lnTo>
                  <a:lnTo>
                    <a:pt x="3004" y="1528"/>
                  </a:lnTo>
                  <a:lnTo>
                    <a:pt x="2878" y="1514"/>
                  </a:lnTo>
                  <a:lnTo>
                    <a:pt x="2752" y="1502"/>
                  </a:lnTo>
                  <a:lnTo>
                    <a:pt x="2626" y="1494"/>
                  </a:lnTo>
                  <a:lnTo>
                    <a:pt x="2498" y="1488"/>
                  </a:lnTo>
                  <a:lnTo>
                    <a:pt x="2434" y="1488"/>
                  </a:lnTo>
                  <a:lnTo>
                    <a:pt x="2370" y="1488"/>
                  </a:lnTo>
                  <a:lnTo>
                    <a:pt x="2306" y="1490"/>
                  </a:lnTo>
                  <a:lnTo>
                    <a:pt x="2240" y="1492"/>
                  </a:lnTo>
                  <a:lnTo>
                    <a:pt x="2176" y="1496"/>
                  </a:lnTo>
                  <a:lnTo>
                    <a:pt x="2110" y="1502"/>
                  </a:lnTo>
                  <a:lnTo>
                    <a:pt x="2044" y="1510"/>
                  </a:lnTo>
                  <a:lnTo>
                    <a:pt x="1976" y="1520"/>
                  </a:lnTo>
                  <a:lnTo>
                    <a:pt x="1908" y="1532"/>
                  </a:lnTo>
                  <a:lnTo>
                    <a:pt x="1840" y="1544"/>
                  </a:lnTo>
                  <a:lnTo>
                    <a:pt x="1772" y="1560"/>
                  </a:lnTo>
                  <a:lnTo>
                    <a:pt x="1702" y="1576"/>
                  </a:lnTo>
                  <a:lnTo>
                    <a:pt x="1532" y="1624"/>
                  </a:lnTo>
                  <a:lnTo>
                    <a:pt x="1366" y="1672"/>
                  </a:lnTo>
                  <a:lnTo>
                    <a:pt x="1204" y="1722"/>
                  </a:lnTo>
                  <a:lnTo>
                    <a:pt x="1050" y="1772"/>
                  </a:lnTo>
                  <a:lnTo>
                    <a:pt x="902" y="1824"/>
                  </a:lnTo>
                  <a:lnTo>
                    <a:pt x="762" y="1874"/>
                  </a:lnTo>
                  <a:lnTo>
                    <a:pt x="630" y="1922"/>
                  </a:lnTo>
                  <a:lnTo>
                    <a:pt x="508" y="1970"/>
                  </a:lnTo>
                  <a:lnTo>
                    <a:pt x="298" y="2054"/>
                  </a:lnTo>
                  <a:lnTo>
                    <a:pt x="138" y="2120"/>
                  </a:lnTo>
                  <a:lnTo>
                    <a:pt x="36" y="2164"/>
                  </a:lnTo>
                  <a:lnTo>
                    <a:pt x="0" y="2180"/>
                  </a:lnTo>
                  <a:lnTo>
                    <a:pt x="0" y="3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fr-FR" sz="1800" dirty="0" smtClean="0">
                  <a:latin typeface="Calibri" pitchFamily="-106" charset="0"/>
                </a:rPr>
                <a:t> </a:t>
              </a:r>
              <a:endParaRPr lang="fr-FR" sz="1800" dirty="0">
                <a:latin typeface="Calibri" pitchFamily="-106" charset="0"/>
              </a:endParaRPr>
            </a:p>
          </p:txBody>
        </p:sp>
        <p:sp>
          <p:nvSpPr>
            <p:cNvPr id="10" name="Freeform 10"/>
            <p:cNvSpPr>
              <a:spLocks/>
            </p:cNvSpPr>
            <p:nvPr/>
          </p:nvSpPr>
          <p:spPr bwMode="auto">
            <a:xfrm rot="20562930">
              <a:off x="6253181" y="1532891"/>
              <a:ext cx="1524000" cy="215900"/>
            </a:xfrm>
            <a:custGeom>
              <a:avLst/>
              <a:gdLst>
                <a:gd name="T0" fmla="*/ 282 w 960"/>
                <a:gd name="T1" fmla="*/ 56 h 136"/>
                <a:gd name="T2" fmla="*/ 282 w 960"/>
                <a:gd name="T3" fmla="*/ 56 h 136"/>
                <a:gd name="T4" fmla="*/ 344 w 960"/>
                <a:gd name="T5" fmla="*/ 58 h 136"/>
                <a:gd name="T6" fmla="*/ 406 w 960"/>
                <a:gd name="T7" fmla="*/ 58 h 136"/>
                <a:gd name="T8" fmla="*/ 466 w 960"/>
                <a:gd name="T9" fmla="*/ 58 h 136"/>
                <a:gd name="T10" fmla="*/ 528 w 960"/>
                <a:gd name="T11" fmla="*/ 56 h 136"/>
                <a:gd name="T12" fmla="*/ 586 w 960"/>
                <a:gd name="T13" fmla="*/ 52 h 136"/>
                <a:gd name="T14" fmla="*/ 642 w 960"/>
                <a:gd name="T15" fmla="*/ 48 h 136"/>
                <a:gd name="T16" fmla="*/ 744 w 960"/>
                <a:gd name="T17" fmla="*/ 36 h 136"/>
                <a:gd name="T18" fmla="*/ 832 w 960"/>
                <a:gd name="T19" fmla="*/ 22 h 136"/>
                <a:gd name="T20" fmla="*/ 902 w 960"/>
                <a:gd name="T21" fmla="*/ 12 h 136"/>
                <a:gd name="T22" fmla="*/ 960 w 960"/>
                <a:gd name="T23" fmla="*/ 0 h 136"/>
                <a:gd name="T24" fmla="*/ 960 w 960"/>
                <a:gd name="T25" fmla="*/ 0 h 136"/>
                <a:gd name="T26" fmla="*/ 954 w 960"/>
                <a:gd name="T27" fmla="*/ 6 h 136"/>
                <a:gd name="T28" fmla="*/ 932 w 960"/>
                <a:gd name="T29" fmla="*/ 26 h 136"/>
                <a:gd name="T30" fmla="*/ 916 w 960"/>
                <a:gd name="T31" fmla="*/ 38 h 136"/>
                <a:gd name="T32" fmla="*/ 894 w 960"/>
                <a:gd name="T33" fmla="*/ 52 h 136"/>
                <a:gd name="T34" fmla="*/ 870 w 960"/>
                <a:gd name="T35" fmla="*/ 66 h 136"/>
                <a:gd name="T36" fmla="*/ 838 w 960"/>
                <a:gd name="T37" fmla="*/ 80 h 136"/>
                <a:gd name="T38" fmla="*/ 804 w 960"/>
                <a:gd name="T39" fmla="*/ 94 h 136"/>
                <a:gd name="T40" fmla="*/ 764 w 960"/>
                <a:gd name="T41" fmla="*/ 106 h 136"/>
                <a:gd name="T42" fmla="*/ 718 w 960"/>
                <a:gd name="T43" fmla="*/ 118 h 136"/>
                <a:gd name="T44" fmla="*/ 666 w 960"/>
                <a:gd name="T45" fmla="*/ 126 h 136"/>
                <a:gd name="T46" fmla="*/ 610 w 960"/>
                <a:gd name="T47" fmla="*/ 132 h 136"/>
                <a:gd name="T48" fmla="*/ 548 w 960"/>
                <a:gd name="T49" fmla="*/ 136 h 136"/>
                <a:gd name="T50" fmla="*/ 478 w 960"/>
                <a:gd name="T51" fmla="*/ 134 h 136"/>
                <a:gd name="T52" fmla="*/ 404 w 960"/>
                <a:gd name="T53" fmla="*/ 130 h 136"/>
                <a:gd name="T54" fmla="*/ 404 w 960"/>
                <a:gd name="T55" fmla="*/ 130 h 136"/>
                <a:gd name="T56" fmla="*/ 350 w 960"/>
                <a:gd name="T57" fmla="*/ 122 h 136"/>
                <a:gd name="T58" fmla="*/ 288 w 960"/>
                <a:gd name="T59" fmla="*/ 108 h 136"/>
                <a:gd name="T60" fmla="*/ 222 w 960"/>
                <a:gd name="T61" fmla="*/ 92 h 136"/>
                <a:gd name="T62" fmla="*/ 156 w 960"/>
                <a:gd name="T63" fmla="*/ 74 h 136"/>
                <a:gd name="T64" fmla="*/ 46 w 960"/>
                <a:gd name="T65" fmla="*/ 42 h 136"/>
                <a:gd name="T66" fmla="*/ 0 w 960"/>
                <a:gd name="T67" fmla="*/ 28 h 136"/>
                <a:gd name="T68" fmla="*/ 0 w 960"/>
                <a:gd name="T69" fmla="*/ 28 h 136"/>
                <a:gd name="T70" fmla="*/ 14 w 960"/>
                <a:gd name="T71" fmla="*/ 30 h 136"/>
                <a:gd name="T72" fmla="*/ 58 w 960"/>
                <a:gd name="T73" fmla="*/ 36 h 136"/>
                <a:gd name="T74" fmla="*/ 146 w 960"/>
                <a:gd name="T75" fmla="*/ 44 h 136"/>
                <a:gd name="T76" fmla="*/ 282 w 960"/>
                <a:gd name="T77" fmla="*/ 56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0"/>
                <a:gd name="T118" fmla="*/ 0 h 136"/>
                <a:gd name="T119" fmla="*/ 960 w 960"/>
                <a:gd name="T120" fmla="*/ 136 h 1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0" h="136">
                  <a:moveTo>
                    <a:pt x="282" y="56"/>
                  </a:moveTo>
                  <a:lnTo>
                    <a:pt x="282" y="56"/>
                  </a:lnTo>
                  <a:lnTo>
                    <a:pt x="344" y="58"/>
                  </a:lnTo>
                  <a:lnTo>
                    <a:pt x="406" y="58"/>
                  </a:lnTo>
                  <a:lnTo>
                    <a:pt x="466" y="58"/>
                  </a:lnTo>
                  <a:lnTo>
                    <a:pt x="528" y="56"/>
                  </a:lnTo>
                  <a:lnTo>
                    <a:pt x="586" y="52"/>
                  </a:lnTo>
                  <a:lnTo>
                    <a:pt x="642" y="48"/>
                  </a:lnTo>
                  <a:lnTo>
                    <a:pt x="744" y="36"/>
                  </a:lnTo>
                  <a:lnTo>
                    <a:pt x="832" y="22"/>
                  </a:lnTo>
                  <a:lnTo>
                    <a:pt x="902" y="12"/>
                  </a:lnTo>
                  <a:lnTo>
                    <a:pt x="960" y="0"/>
                  </a:lnTo>
                  <a:lnTo>
                    <a:pt x="954" y="6"/>
                  </a:lnTo>
                  <a:lnTo>
                    <a:pt x="932" y="26"/>
                  </a:lnTo>
                  <a:lnTo>
                    <a:pt x="916" y="38"/>
                  </a:lnTo>
                  <a:lnTo>
                    <a:pt x="894" y="52"/>
                  </a:lnTo>
                  <a:lnTo>
                    <a:pt x="870" y="66"/>
                  </a:lnTo>
                  <a:lnTo>
                    <a:pt x="838" y="80"/>
                  </a:lnTo>
                  <a:lnTo>
                    <a:pt x="804" y="94"/>
                  </a:lnTo>
                  <a:lnTo>
                    <a:pt x="764" y="106"/>
                  </a:lnTo>
                  <a:lnTo>
                    <a:pt x="718" y="118"/>
                  </a:lnTo>
                  <a:lnTo>
                    <a:pt x="666" y="126"/>
                  </a:lnTo>
                  <a:lnTo>
                    <a:pt x="610" y="132"/>
                  </a:lnTo>
                  <a:lnTo>
                    <a:pt x="548" y="136"/>
                  </a:lnTo>
                  <a:lnTo>
                    <a:pt x="478" y="134"/>
                  </a:lnTo>
                  <a:lnTo>
                    <a:pt x="404" y="130"/>
                  </a:lnTo>
                  <a:lnTo>
                    <a:pt x="350" y="122"/>
                  </a:lnTo>
                  <a:lnTo>
                    <a:pt x="288" y="108"/>
                  </a:lnTo>
                  <a:lnTo>
                    <a:pt x="222" y="92"/>
                  </a:lnTo>
                  <a:lnTo>
                    <a:pt x="156" y="74"/>
                  </a:lnTo>
                  <a:lnTo>
                    <a:pt x="46" y="42"/>
                  </a:lnTo>
                  <a:lnTo>
                    <a:pt x="0" y="28"/>
                  </a:lnTo>
                  <a:lnTo>
                    <a:pt x="14" y="30"/>
                  </a:lnTo>
                  <a:lnTo>
                    <a:pt x="58" y="36"/>
                  </a:lnTo>
                  <a:lnTo>
                    <a:pt x="146" y="44"/>
                  </a:lnTo>
                  <a:lnTo>
                    <a:pt x="282" y="56"/>
                  </a:lnTo>
                  <a:close/>
                </a:path>
              </a:pathLst>
            </a:custGeom>
            <a:solidFill>
              <a:srgbClr val="9B14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fr-FR" sz="1800" dirty="0" smtClean="0"/>
                <a:t> </a:t>
              </a:r>
              <a:endParaRPr lang="fr-FR" sz="1800" dirty="0"/>
            </a:p>
          </p:txBody>
        </p:sp>
      </p:gr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751" y="4412516"/>
            <a:ext cx="933986" cy="1013735"/>
          </a:xfrm>
          <a:prstGeom prst="rect">
            <a:avLst/>
          </a:prstGeom>
        </p:spPr>
      </p:pic>
      <p:sp>
        <p:nvSpPr>
          <p:cNvPr id="11" name="Freeform 5"/>
          <p:cNvSpPr>
            <a:spLocks/>
          </p:cNvSpPr>
          <p:nvPr userDrawn="1"/>
        </p:nvSpPr>
        <p:spPr bwMode="auto">
          <a:xfrm>
            <a:off x="-29922" y="1191722"/>
            <a:ext cx="10859847" cy="1125342"/>
          </a:xfrm>
          <a:custGeom>
            <a:avLst/>
            <a:gdLst/>
            <a:ahLst/>
            <a:cxnLst>
              <a:cxn ang="0">
                <a:pos x="0" y="410"/>
              </a:cxn>
              <a:cxn ang="0">
                <a:pos x="242" y="365"/>
              </a:cxn>
              <a:cxn ang="0">
                <a:pos x="507" y="320"/>
              </a:cxn>
              <a:cxn ang="0">
                <a:pos x="833" y="270"/>
              </a:cxn>
              <a:cxn ang="0">
                <a:pos x="1198" y="225"/>
              </a:cxn>
              <a:cxn ang="0">
                <a:pos x="1483" y="198"/>
              </a:cxn>
              <a:cxn ang="0">
                <a:pos x="1670" y="187"/>
              </a:cxn>
              <a:cxn ang="0">
                <a:pos x="1855" y="180"/>
              </a:cxn>
              <a:cxn ang="0">
                <a:pos x="2030" y="178"/>
              </a:cxn>
              <a:cxn ang="0">
                <a:pos x="2195" y="187"/>
              </a:cxn>
              <a:cxn ang="0">
                <a:pos x="2273" y="193"/>
              </a:cxn>
              <a:cxn ang="0">
                <a:pos x="2425" y="212"/>
              </a:cxn>
              <a:cxn ang="0">
                <a:pos x="2578" y="235"/>
              </a:cxn>
              <a:cxn ang="0">
                <a:pos x="2887" y="292"/>
              </a:cxn>
              <a:cxn ang="0">
                <a:pos x="3350" y="382"/>
              </a:cxn>
              <a:cxn ang="0">
                <a:pos x="3657" y="434"/>
              </a:cxn>
              <a:cxn ang="0">
                <a:pos x="3808" y="452"/>
              </a:cxn>
              <a:cxn ang="0">
                <a:pos x="3957" y="465"/>
              </a:cxn>
              <a:cxn ang="0">
                <a:pos x="4105" y="472"/>
              </a:cxn>
              <a:cxn ang="0">
                <a:pos x="4250" y="470"/>
              </a:cxn>
              <a:cxn ang="0">
                <a:pos x="4392" y="460"/>
              </a:cxn>
              <a:cxn ang="0">
                <a:pos x="4532" y="439"/>
              </a:cxn>
              <a:cxn ang="0">
                <a:pos x="4668" y="407"/>
              </a:cxn>
              <a:cxn ang="0">
                <a:pos x="4798" y="367"/>
              </a:cxn>
              <a:cxn ang="0">
                <a:pos x="5033" y="292"/>
              </a:cxn>
              <a:cxn ang="0">
                <a:pos x="5235" y="220"/>
              </a:cxn>
              <a:cxn ang="0">
                <a:pos x="5403" y="155"/>
              </a:cxn>
              <a:cxn ang="0">
                <a:pos x="5537" y="98"/>
              </a:cxn>
              <a:cxn ang="0">
                <a:pos x="5673" y="33"/>
              </a:cxn>
              <a:cxn ang="0">
                <a:pos x="5740" y="0"/>
              </a:cxn>
              <a:cxn ang="0">
                <a:pos x="5750" y="20"/>
              </a:cxn>
              <a:cxn ang="0">
                <a:pos x="5647" y="73"/>
              </a:cxn>
              <a:cxn ang="0">
                <a:pos x="5478" y="153"/>
              </a:cxn>
              <a:cxn ang="0">
                <a:pos x="5252" y="250"/>
              </a:cxn>
              <a:cxn ang="0">
                <a:pos x="5050" y="327"/>
              </a:cxn>
              <a:cxn ang="0">
                <a:pos x="4905" y="377"/>
              </a:cxn>
              <a:cxn ang="0">
                <a:pos x="4755" y="422"/>
              </a:cxn>
              <a:cxn ang="0">
                <a:pos x="4600" y="462"/>
              </a:cxn>
              <a:cxn ang="0">
                <a:pos x="4443" y="495"/>
              </a:cxn>
              <a:cxn ang="0">
                <a:pos x="4287" y="519"/>
              </a:cxn>
              <a:cxn ang="0">
                <a:pos x="4132" y="532"/>
              </a:cxn>
              <a:cxn ang="0">
                <a:pos x="3982" y="532"/>
              </a:cxn>
              <a:cxn ang="0">
                <a:pos x="3908" y="527"/>
              </a:cxn>
              <a:cxn ang="0">
                <a:pos x="3617" y="490"/>
              </a:cxn>
              <a:cxn ang="0">
                <a:pos x="3323" y="445"/>
              </a:cxn>
              <a:cxn ang="0">
                <a:pos x="2880" y="372"/>
              </a:cxn>
              <a:cxn ang="0">
                <a:pos x="2582" y="328"/>
              </a:cxn>
              <a:cxn ang="0">
                <a:pos x="2353" y="302"/>
              </a:cxn>
              <a:cxn ang="0">
                <a:pos x="2202" y="288"/>
              </a:cxn>
              <a:cxn ang="0">
                <a:pos x="2047" y="280"/>
              </a:cxn>
              <a:cxn ang="0">
                <a:pos x="1892" y="277"/>
              </a:cxn>
              <a:cxn ang="0">
                <a:pos x="1735" y="280"/>
              </a:cxn>
              <a:cxn ang="0">
                <a:pos x="1578" y="290"/>
              </a:cxn>
              <a:cxn ang="0">
                <a:pos x="1498" y="297"/>
              </a:cxn>
              <a:cxn ang="0">
                <a:pos x="1180" y="335"/>
              </a:cxn>
              <a:cxn ang="0">
                <a:pos x="892" y="375"/>
              </a:cxn>
              <a:cxn ang="0">
                <a:pos x="637" y="417"/>
              </a:cxn>
              <a:cxn ang="0">
                <a:pos x="418" y="457"/>
              </a:cxn>
              <a:cxn ang="0">
                <a:pos x="110" y="520"/>
              </a:cxn>
              <a:cxn ang="0">
                <a:pos x="0" y="410"/>
              </a:cxn>
            </a:cxnLst>
            <a:rect l="0" t="0" r="r" b="b"/>
            <a:pathLst>
              <a:path w="5750" h="545">
                <a:moveTo>
                  <a:pt x="0" y="410"/>
                </a:moveTo>
                <a:lnTo>
                  <a:pt x="0" y="410"/>
                </a:lnTo>
                <a:lnTo>
                  <a:pt x="65" y="399"/>
                </a:lnTo>
                <a:lnTo>
                  <a:pt x="242" y="365"/>
                </a:lnTo>
                <a:lnTo>
                  <a:pt x="365" y="343"/>
                </a:lnTo>
                <a:lnTo>
                  <a:pt x="507" y="320"/>
                </a:lnTo>
                <a:lnTo>
                  <a:pt x="663" y="295"/>
                </a:lnTo>
                <a:lnTo>
                  <a:pt x="833" y="270"/>
                </a:lnTo>
                <a:lnTo>
                  <a:pt x="1013" y="247"/>
                </a:lnTo>
                <a:lnTo>
                  <a:pt x="1198" y="225"/>
                </a:lnTo>
                <a:lnTo>
                  <a:pt x="1388" y="207"/>
                </a:lnTo>
                <a:lnTo>
                  <a:pt x="1483" y="198"/>
                </a:lnTo>
                <a:lnTo>
                  <a:pt x="1577" y="192"/>
                </a:lnTo>
                <a:lnTo>
                  <a:pt x="1670" y="187"/>
                </a:lnTo>
                <a:lnTo>
                  <a:pt x="1763" y="182"/>
                </a:lnTo>
                <a:lnTo>
                  <a:pt x="1855" y="180"/>
                </a:lnTo>
                <a:lnTo>
                  <a:pt x="1943" y="178"/>
                </a:lnTo>
                <a:lnTo>
                  <a:pt x="2030" y="178"/>
                </a:lnTo>
                <a:lnTo>
                  <a:pt x="2115" y="182"/>
                </a:lnTo>
                <a:lnTo>
                  <a:pt x="2195" y="187"/>
                </a:lnTo>
                <a:lnTo>
                  <a:pt x="2273" y="193"/>
                </a:lnTo>
                <a:lnTo>
                  <a:pt x="2273" y="193"/>
                </a:lnTo>
                <a:lnTo>
                  <a:pt x="2348" y="202"/>
                </a:lnTo>
                <a:lnTo>
                  <a:pt x="2425" y="212"/>
                </a:lnTo>
                <a:lnTo>
                  <a:pt x="2502" y="223"/>
                </a:lnTo>
                <a:lnTo>
                  <a:pt x="2578" y="235"/>
                </a:lnTo>
                <a:lnTo>
                  <a:pt x="2732" y="262"/>
                </a:lnTo>
                <a:lnTo>
                  <a:pt x="2887" y="292"/>
                </a:lnTo>
                <a:lnTo>
                  <a:pt x="3197" y="352"/>
                </a:lnTo>
                <a:lnTo>
                  <a:pt x="3350" y="382"/>
                </a:lnTo>
                <a:lnTo>
                  <a:pt x="3505" y="409"/>
                </a:lnTo>
                <a:lnTo>
                  <a:pt x="3657" y="434"/>
                </a:lnTo>
                <a:lnTo>
                  <a:pt x="3732" y="444"/>
                </a:lnTo>
                <a:lnTo>
                  <a:pt x="3808" y="452"/>
                </a:lnTo>
                <a:lnTo>
                  <a:pt x="3883" y="460"/>
                </a:lnTo>
                <a:lnTo>
                  <a:pt x="3957" y="465"/>
                </a:lnTo>
                <a:lnTo>
                  <a:pt x="4032" y="470"/>
                </a:lnTo>
                <a:lnTo>
                  <a:pt x="4105" y="472"/>
                </a:lnTo>
                <a:lnTo>
                  <a:pt x="4178" y="472"/>
                </a:lnTo>
                <a:lnTo>
                  <a:pt x="4250" y="470"/>
                </a:lnTo>
                <a:lnTo>
                  <a:pt x="4322" y="467"/>
                </a:lnTo>
                <a:lnTo>
                  <a:pt x="4392" y="460"/>
                </a:lnTo>
                <a:lnTo>
                  <a:pt x="4462" y="450"/>
                </a:lnTo>
                <a:lnTo>
                  <a:pt x="4532" y="439"/>
                </a:lnTo>
                <a:lnTo>
                  <a:pt x="4600" y="424"/>
                </a:lnTo>
                <a:lnTo>
                  <a:pt x="4668" y="407"/>
                </a:lnTo>
                <a:lnTo>
                  <a:pt x="4668" y="407"/>
                </a:lnTo>
                <a:lnTo>
                  <a:pt x="4798" y="367"/>
                </a:lnTo>
                <a:lnTo>
                  <a:pt x="4920" y="330"/>
                </a:lnTo>
                <a:lnTo>
                  <a:pt x="5033" y="292"/>
                </a:lnTo>
                <a:lnTo>
                  <a:pt x="5138" y="255"/>
                </a:lnTo>
                <a:lnTo>
                  <a:pt x="5235" y="220"/>
                </a:lnTo>
                <a:lnTo>
                  <a:pt x="5323" y="187"/>
                </a:lnTo>
                <a:lnTo>
                  <a:pt x="5403" y="155"/>
                </a:lnTo>
                <a:lnTo>
                  <a:pt x="5473" y="125"/>
                </a:lnTo>
                <a:lnTo>
                  <a:pt x="5537" y="98"/>
                </a:lnTo>
                <a:lnTo>
                  <a:pt x="5590" y="73"/>
                </a:lnTo>
                <a:lnTo>
                  <a:pt x="5673" y="33"/>
                </a:lnTo>
                <a:lnTo>
                  <a:pt x="5723" y="8"/>
                </a:lnTo>
                <a:lnTo>
                  <a:pt x="5740" y="0"/>
                </a:lnTo>
                <a:lnTo>
                  <a:pt x="5750" y="20"/>
                </a:lnTo>
                <a:lnTo>
                  <a:pt x="5750" y="20"/>
                </a:lnTo>
                <a:lnTo>
                  <a:pt x="5703" y="45"/>
                </a:lnTo>
                <a:lnTo>
                  <a:pt x="5647" y="73"/>
                </a:lnTo>
                <a:lnTo>
                  <a:pt x="5572" y="110"/>
                </a:lnTo>
                <a:lnTo>
                  <a:pt x="5478" y="153"/>
                </a:lnTo>
                <a:lnTo>
                  <a:pt x="5372" y="200"/>
                </a:lnTo>
                <a:lnTo>
                  <a:pt x="5252" y="250"/>
                </a:lnTo>
                <a:lnTo>
                  <a:pt x="5120" y="302"/>
                </a:lnTo>
                <a:lnTo>
                  <a:pt x="5050" y="327"/>
                </a:lnTo>
                <a:lnTo>
                  <a:pt x="4978" y="352"/>
                </a:lnTo>
                <a:lnTo>
                  <a:pt x="4905" y="377"/>
                </a:lnTo>
                <a:lnTo>
                  <a:pt x="4832" y="400"/>
                </a:lnTo>
                <a:lnTo>
                  <a:pt x="4755" y="422"/>
                </a:lnTo>
                <a:lnTo>
                  <a:pt x="4678" y="442"/>
                </a:lnTo>
                <a:lnTo>
                  <a:pt x="4600" y="462"/>
                </a:lnTo>
                <a:lnTo>
                  <a:pt x="4522" y="479"/>
                </a:lnTo>
                <a:lnTo>
                  <a:pt x="4443" y="495"/>
                </a:lnTo>
                <a:lnTo>
                  <a:pt x="4365" y="507"/>
                </a:lnTo>
                <a:lnTo>
                  <a:pt x="4287" y="519"/>
                </a:lnTo>
                <a:lnTo>
                  <a:pt x="4210" y="527"/>
                </a:lnTo>
                <a:lnTo>
                  <a:pt x="4132" y="532"/>
                </a:lnTo>
                <a:lnTo>
                  <a:pt x="4057" y="534"/>
                </a:lnTo>
                <a:lnTo>
                  <a:pt x="3982" y="532"/>
                </a:lnTo>
                <a:lnTo>
                  <a:pt x="3908" y="527"/>
                </a:lnTo>
                <a:lnTo>
                  <a:pt x="3908" y="527"/>
                </a:lnTo>
                <a:lnTo>
                  <a:pt x="3762" y="510"/>
                </a:lnTo>
                <a:lnTo>
                  <a:pt x="3617" y="490"/>
                </a:lnTo>
                <a:lnTo>
                  <a:pt x="3470" y="469"/>
                </a:lnTo>
                <a:lnTo>
                  <a:pt x="3323" y="445"/>
                </a:lnTo>
                <a:lnTo>
                  <a:pt x="3028" y="397"/>
                </a:lnTo>
                <a:lnTo>
                  <a:pt x="2880" y="372"/>
                </a:lnTo>
                <a:lnTo>
                  <a:pt x="2732" y="348"/>
                </a:lnTo>
                <a:lnTo>
                  <a:pt x="2582" y="328"/>
                </a:lnTo>
                <a:lnTo>
                  <a:pt x="2430" y="310"/>
                </a:lnTo>
                <a:lnTo>
                  <a:pt x="2353" y="302"/>
                </a:lnTo>
                <a:lnTo>
                  <a:pt x="2278" y="295"/>
                </a:lnTo>
                <a:lnTo>
                  <a:pt x="2202" y="288"/>
                </a:lnTo>
                <a:lnTo>
                  <a:pt x="2125" y="283"/>
                </a:lnTo>
                <a:lnTo>
                  <a:pt x="2047" y="280"/>
                </a:lnTo>
                <a:lnTo>
                  <a:pt x="1970" y="278"/>
                </a:lnTo>
                <a:lnTo>
                  <a:pt x="1892" y="277"/>
                </a:lnTo>
                <a:lnTo>
                  <a:pt x="1813" y="278"/>
                </a:lnTo>
                <a:lnTo>
                  <a:pt x="1735" y="280"/>
                </a:lnTo>
                <a:lnTo>
                  <a:pt x="1657" y="283"/>
                </a:lnTo>
                <a:lnTo>
                  <a:pt x="1578" y="290"/>
                </a:lnTo>
                <a:lnTo>
                  <a:pt x="1498" y="297"/>
                </a:lnTo>
                <a:lnTo>
                  <a:pt x="1498" y="297"/>
                </a:lnTo>
                <a:lnTo>
                  <a:pt x="1337" y="315"/>
                </a:lnTo>
                <a:lnTo>
                  <a:pt x="1180" y="335"/>
                </a:lnTo>
                <a:lnTo>
                  <a:pt x="1033" y="355"/>
                </a:lnTo>
                <a:lnTo>
                  <a:pt x="892" y="375"/>
                </a:lnTo>
                <a:lnTo>
                  <a:pt x="760" y="397"/>
                </a:lnTo>
                <a:lnTo>
                  <a:pt x="637" y="417"/>
                </a:lnTo>
                <a:lnTo>
                  <a:pt x="523" y="437"/>
                </a:lnTo>
                <a:lnTo>
                  <a:pt x="418" y="457"/>
                </a:lnTo>
                <a:lnTo>
                  <a:pt x="242" y="492"/>
                </a:lnTo>
                <a:lnTo>
                  <a:pt x="110" y="520"/>
                </a:lnTo>
                <a:lnTo>
                  <a:pt x="0" y="545"/>
                </a:lnTo>
                <a:lnTo>
                  <a:pt x="0" y="410"/>
                </a:lnTo>
                <a:close/>
              </a:path>
            </a:pathLst>
          </a:custGeom>
          <a:solidFill>
            <a:srgbClr val="76B41F"/>
          </a:solidFill>
          <a:ln w="9525">
            <a:noFill/>
            <a:round/>
            <a:headEnd/>
            <a:tailEnd/>
          </a:ln>
        </p:spPr>
        <p:txBody>
          <a:bodyPr vert="horz" wrap="square" lIns="91440" tIns="45720" rIns="91440" bIns="4572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410930893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4" name="Image 6" descr="casdar2.jp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418" y="4379915"/>
            <a:ext cx="1366308" cy="1487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7" descr="gisRA.jpg"/>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14352" y="6074987"/>
            <a:ext cx="2371723" cy="463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ctrTitle"/>
          </p:nvPr>
        </p:nvSpPr>
        <p:spPr>
          <a:xfrm>
            <a:off x="551891" y="1471745"/>
            <a:ext cx="10363200" cy="1997075"/>
          </a:xfrm>
        </p:spPr>
        <p:txBody>
          <a:bodyPr>
            <a:normAutofit/>
          </a:bodyPr>
          <a:lstStyle>
            <a:lvl1pPr algn="l">
              <a:defRPr sz="5400" b="0" i="0">
                <a:solidFill>
                  <a:srgbClr val="76B41F"/>
                </a:solidFill>
                <a:latin typeface="Tw Cen MT Condensed"/>
                <a:cs typeface="Tw Cen MT Condensed"/>
              </a:defRPr>
            </a:lvl1pPr>
          </a:lstStyle>
          <a:p>
            <a:r>
              <a:rPr lang="fr-FR" dirty="0" smtClean="0"/>
              <a:t>Modifiez le style du titre</a:t>
            </a:r>
            <a:endParaRPr lang="fr-FR" dirty="0"/>
          </a:p>
        </p:txBody>
      </p:sp>
      <p:sp>
        <p:nvSpPr>
          <p:cNvPr id="3" name="Sous-titre 2"/>
          <p:cNvSpPr>
            <a:spLocks noGrp="1"/>
          </p:cNvSpPr>
          <p:nvPr>
            <p:ph type="subTitle" idx="1"/>
          </p:nvPr>
        </p:nvSpPr>
        <p:spPr>
          <a:xfrm>
            <a:off x="2550418" y="4061335"/>
            <a:ext cx="7428949" cy="1733628"/>
          </a:xfrm>
        </p:spPr>
        <p:txBody>
          <a:bodyPr>
            <a:normAutofit/>
          </a:bodyPr>
          <a:lstStyle>
            <a:lvl1pPr marL="0" indent="0" algn="r">
              <a:buNone/>
              <a:defRPr sz="2700" b="0" i="0">
                <a:solidFill>
                  <a:srgbClr val="9B141B"/>
                </a:solidFill>
                <a:latin typeface="Tw Cen MT"/>
                <a:cs typeface="Tw Cen M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Modifiez le style des sous-titres du masque</a:t>
            </a:r>
            <a:endParaRPr lang="fr-FR" dirty="0"/>
          </a:p>
        </p:txBody>
      </p:sp>
      <p:grpSp>
        <p:nvGrpSpPr>
          <p:cNvPr id="7" name="Groupe 6"/>
          <p:cNvGrpSpPr/>
          <p:nvPr userDrawn="1"/>
        </p:nvGrpSpPr>
        <p:grpSpPr>
          <a:xfrm>
            <a:off x="-101600" y="-18251"/>
            <a:ext cx="10264775" cy="4999826"/>
            <a:chOff x="-76200" y="-18251"/>
            <a:chExt cx="8456700" cy="4506601"/>
          </a:xfrm>
        </p:grpSpPr>
        <p:pic>
          <p:nvPicPr>
            <p:cNvPr id="8" name="Image 7" descr="bandeau_gis_ra.jpg"/>
            <p:cNvPicPr>
              <a:picLocks noChangeAspect="1"/>
            </p:cNvPicPr>
            <p:nvPr/>
          </p:nvPicPr>
          <p:blipFill>
            <a:blip r:embed="rId4"/>
            <a:stretch>
              <a:fillRect/>
            </a:stretch>
          </p:blipFill>
          <p:spPr>
            <a:xfrm>
              <a:off x="-17148" y="-18251"/>
              <a:ext cx="6375086" cy="2014961"/>
            </a:xfrm>
            <a:prstGeom prst="rect">
              <a:avLst/>
            </a:prstGeom>
          </p:spPr>
        </p:pic>
        <p:sp>
          <p:nvSpPr>
            <p:cNvPr id="9" name="Freeform 5"/>
            <p:cNvSpPr>
              <a:spLocks noChangeAspect="1"/>
            </p:cNvSpPr>
            <p:nvPr/>
          </p:nvSpPr>
          <p:spPr bwMode="auto">
            <a:xfrm>
              <a:off x="-76200" y="919650"/>
              <a:ext cx="8456700" cy="3568700"/>
            </a:xfrm>
            <a:custGeom>
              <a:avLst/>
              <a:gdLst>
                <a:gd name="T0" fmla="*/ 0 w 5700"/>
                <a:gd name="T1" fmla="*/ 1018335093 h 2180"/>
                <a:gd name="T2" fmla="*/ 970495238 w 5700"/>
                <a:gd name="T3" fmla="*/ 862905112 h 2180"/>
                <a:gd name="T4" fmla="*/ 2147483647 w 5700"/>
                <a:gd name="T5" fmla="*/ 675317542 h 2180"/>
                <a:gd name="T6" fmla="*/ 2147483647 w 5700"/>
                <a:gd name="T7" fmla="*/ 589562336 h 2180"/>
                <a:gd name="T8" fmla="*/ 2147483647 w 5700"/>
                <a:gd name="T9" fmla="*/ 519887561 h 2180"/>
                <a:gd name="T10" fmla="*/ 2147483647 w 5700"/>
                <a:gd name="T11" fmla="*/ 482368738 h 2180"/>
                <a:gd name="T12" fmla="*/ 2147483647 w 5700"/>
                <a:gd name="T13" fmla="*/ 471649542 h 2180"/>
                <a:gd name="T14" fmla="*/ 2147483647 w 5700"/>
                <a:gd name="T15" fmla="*/ 466289943 h 2180"/>
                <a:gd name="T16" fmla="*/ 2147483647 w 5700"/>
                <a:gd name="T17" fmla="*/ 477009140 h 2180"/>
                <a:gd name="T18" fmla="*/ 2147483647 w 5700"/>
                <a:gd name="T19" fmla="*/ 503807130 h 2180"/>
                <a:gd name="T20" fmla="*/ 2147483647 w 5700"/>
                <a:gd name="T21" fmla="*/ 552045150 h 2180"/>
                <a:gd name="T22" fmla="*/ 2147483647 w 5700"/>
                <a:gd name="T23" fmla="*/ 616360327 h 2180"/>
                <a:gd name="T24" fmla="*/ 2147483647 w 5700"/>
                <a:gd name="T25" fmla="*/ 702115533 h 2180"/>
                <a:gd name="T26" fmla="*/ 2147483647 w 5700"/>
                <a:gd name="T27" fmla="*/ 809309131 h 2180"/>
                <a:gd name="T28" fmla="*/ 2147483647 w 5700"/>
                <a:gd name="T29" fmla="*/ 868264710 h 2180"/>
                <a:gd name="T30" fmla="*/ 2147483647 w 5700"/>
                <a:gd name="T31" fmla="*/ 1179124672 h 2180"/>
                <a:gd name="T32" fmla="*/ 2147483647 w 5700"/>
                <a:gd name="T33" fmla="*/ 1238080251 h 2180"/>
                <a:gd name="T34" fmla="*/ 2147483647 w 5700"/>
                <a:gd name="T35" fmla="*/ 1275599075 h 2180"/>
                <a:gd name="T36" fmla="*/ 2147483647 w 5700"/>
                <a:gd name="T37" fmla="*/ 1286318271 h 2180"/>
                <a:gd name="T38" fmla="*/ 2147483647 w 5700"/>
                <a:gd name="T39" fmla="*/ 1275599075 h 2180"/>
                <a:gd name="T40" fmla="*/ 2147483647 w 5700"/>
                <a:gd name="T41" fmla="*/ 1243441486 h 2180"/>
                <a:gd name="T42" fmla="*/ 2147483647 w 5700"/>
                <a:gd name="T43" fmla="*/ 1222001457 h 2180"/>
                <a:gd name="T44" fmla="*/ 2147483647 w 5700"/>
                <a:gd name="T45" fmla="*/ 1173765074 h 2180"/>
                <a:gd name="T46" fmla="*/ 2147483647 w 5700"/>
                <a:gd name="T47" fmla="*/ 1066571476 h 2180"/>
                <a:gd name="T48" fmla="*/ 2147483647 w 5700"/>
                <a:gd name="T49" fmla="*/ 884343504 h 2180"/>
                <a:gd name="T50" fmla="*/ 2147483647 w 5700"/>
                <a:gd name="T51" fmla="*/ 669957944 h 2180"/>
                <a:gd name="T52" fmla="*/ 2147483647 w 5700"/>
                <a:gd name="T53" fmla="*/ 348377149 h 2180"/>
                <a:gd name="T54" fmla="*/ 2147483647 w 5700"/>
                <a:gd name="T55" fmla="*/ 48236383 h 2180"/>
                <a:gd name="T56" fmla="*/ 2147483647 w 5700"/>
                <a:gd name="T57" fmla="*/ 2147483647 h 2180"/>
                <a:gd name="T58" fmla="*/ 2147483647 w 5700"/>
                <a:gd name="T59" fmla="*/ 2147483647 h 2180"/>
                <a:gd name="T60" fmla="*/ 2147483647 w 5700"/>
                <a:gd name="T61" fmla="*/ 2147483647 h 2180"/>
                <a:gd name="T62" fmla="*/ 2147483647 w 5700"/>
                <a:gd name="T63" fmla="*/ 2147483647 h 2180"/>
                <a:gd name="T64" fmla="*/ 2147483647 w 5700"/>
                <a:gd name="T65" fmla="*/ 2147483647 h 2180"/>
                <a:gd name="T66" fmla="*/ 2147483647 w 5700"/>
                <a:gd name="T67" fmla="*/ 2147483647 h 2180"/>
                <a:gd name="T68" fmla="*/ 2147483647 w 5700"/>
                <a:gd name="T69" fmla="*/ 2147483647 h 2180"/>
                <a:gd name="T70" fmla="*/ 2147483647 w 5700"/>
                <a:gd name="T71" fmla="*/ 2147483647 h 2180"/>
                <a:gd name="T72" fmla="*/ 2147483647 w 5700"/>
                <a:gd name="T73" fmla="*/ 2147483647 h 2180"/>
                <a:gd name="T74" fmla="*/ 2147483647 w 5700"/>
                <a:gd name="T75" fmla="*/ 2147483647 h 2180"/>
                <a:gd name="T76" fmla="*/ 2147483647 w 5700"/>
                <a:gd name="T77" fmla="*/ 2147483647 h 2180"/>
                <a:gd name="T78" fmla="*/ 2147483647 w 5700"/>
                <a:gd name="T79" fmla="*/ 2147483647 h 2180"/>
                <a:gd name="T80" fmla="*/ 2147483647 w 5700"/>
                <a:gd name="T81" fmla="*/ 2147483647 h 2180"/>
                <a:gd name="T82" fmla="*/ 2147483647 w 5700"/>
                <a:gd name="T83" fmla="*/ 2147483647 h 2180"/>
                <a:gd name="T84" fmla="*/ 2147483647 w 5700"/>
                <a:gd name="T85" fmla="*/ 2147483647 h 2180"/>
                <a:gd name="T86" fmla="*/ 2147483647 w 5700"/>
                <a:gd name="T87" fmla="*/ 2147483647 h 2180"/>
                <a:gd name="T88" fmla="*/ 2147483647 w 5700"/>
                <a:gd name="T89" fmla="*/ 2147483647 h 2180"/>
                <a:gd name="T90" fmla="*/ 2147483647 w 5700"/>
                <a:gd name="T91" fmla="*/ 2147483647 h 2180"/>
                <a:gd name="T92" fmla="*/ 2147483647 w 5700"/>
                <a:gd name="T93" fmla="*/ 2147483647 h 2180"/>
                <a:gd name="T94" fmla="*/ 2147483647 w 5700"/>
                <a:gd name="T95" fmla="*/ 2147483647 h 2180"/>
                <a:gd name="T96" fmla="*/ 2147483647 w 5700"/>
                <a:gd name="T97" fmla="*/ 2147483647 h 2180"/>
                <a:gd name="T98" fmla="*/ 2147483647 w 5700"/>
                <a:gd name="T99" fmla="*/ 2147483647 h 2180"/>
                <a:gd name="T100" fmla="*/ 2147483647 w 5700"/>
                <a:gd name="T101" fmla="*/ 2147483647 h 2180"/>
                <a:gd name="T102" fmla="*/ 2147483647 w 5700"/>
                <a:gd name="T103" fmla="*/ 2147483647 h 2180"/>
                <a:gd name="T104" fmla="*/ 2147483647 w 5700"/>
                <a:gd name="T105" fmla="*/ 2147483647 h 2180"/>
                <a:gd name="T106" fmla="*/ 2147483647 w 5700"/>
                <a:gd name="T107" fmla="*/ 2147483647 h 2180"/>
                <a:gd name="T108" fmla="*/ 2147483647 w 5700"/>
                <a:gd name="T109" fmla="*/ 2147483647 h 2180"/>
                <a:gd name="T110" fmla="*/ 1688982178 w 5700"/>
                <a:gd name="T111" fmla="*/ 2147483647 h 2180"/>
                <a:gd name="T112" fmla="*/ 798915364 w 5700"/>
                <a:gd name="T113" fmla="*/ 2147483647 h 2180"/>
                <a:gd name="T114" fmla="*/ 96513782 w 5700"/>
                <a:gd name="T115" fmla="*/ 2147483647 h 2180"/>
                <a:gd name="T116" fmla="*/ 0 w 5700"/>
                <a:gd name="T117" fmla="*/ 1018335093 h 21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700"/>
                <a:gd name="T178" fmla="*/ 0 h 2180"/>
                <a:gd name="T179" fmla="*/ 5700 w 5700"/>
                <a:gd name="T180" fmla="*/ 2180 h 21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700" h="2180">
                  <a:moveTo>
                    <a:pt x="0" y="380"/>
                  </a:moveTo>
                  <a:lnTo>
                    <a:pt x="0" y="380"/>
                  </a:lnTo>
                  <a:lnTo>
                    <a:pt x="174" y="352"/>
                  </a:lnTo>
                  <a:lnTo>
                    <a:pt x="362" y="322"/>
                  </a:lnTo>
                  <a:lnTo>
                    <a:pt x="594" y="288"/>
                  </a:lnTo>
                  <a:lnTo>
                    <a:pt x="848" y="252"/>
                  </a:lnTo>
                  <a:lnTo>
                    <a:pt x="980" y="236"/>
                  </a:lnTo>
                  <a:lnTo>
                    <a:pt x="1110" y="220"/>
                  </a:lnTo>
                  <a:lnTo>
                    <a:pt x="1236" y="206"/>
                  </a:lnTo>
                  <a:lnTo>
                    <a:pt x="1358" y="194"/>
                  </a:lnTo>
                  <a:lnTo>
                    <a:pt x="1472" y="186"/>
                  </a:lnTo>
                  <a:lnTo>
                    <a:pt x="1574" y="180"/>
                  </a:lnTo>
                  <a:lnTo>
                    <a:pt x="1682" y="176"/>
                  </a:lnTo>
                  <a:lnTo>
                    <a:pt x="1788" y="174"/>
                  </a:lnTo>
                  <a:lnTo>
                    <a:pt x="1888" y="174"/>
                  </a:lnTo>
                  <a:lnTo>
                    <a:pt x="1986" y="176"/>
                  </a:lnTo>
                  <a:lnTo>
                    <a:pt x="2082" y="178"/>
                  </a:lnTo>
                  <a:lnTo>
                    <a:pt x="2174" y="182"/>
                  </a:lnTo>
                  <a:lnTo>
                    <a:pt x="2266" y="188"/>
                  </a:lnTo>
                  <a:lnTo>
                    <a:pt x="2358" y="196"/>
                  </a:lnTo>
                  <a:lnTo>
                    <a:pt x="2448" y="206"/>
                  </a:lnTo>
                  <a:lnTo>
                    <a:pt x="2538" y="216"/>
                  </a:lnTo>
                  <a:lnTo>
                    <a:pt x="2630" y="230"/>
                  </a:lnTo>
                  <a:lnTo>
                    <a:pt x="2724" y="246"/>
                  </a:lnTo>
                  <a:lnTo>
                    <a:pt x="2818" y="262"/>
                  </a:lnTo>
                  <a:lnTo>
                    <a:pt x="2916" y="280"/>
                  </a:lnTo>
                  <a:lnTo>
                    <a:pt x="3016" y="302"/>
                  </a:lnTo>
                  <a:lnTo>
                    <a:pt x="3120" y="324"/>
                  </a:lnTo>
                  <a:lnTo>
                    <a:pt x="3490" y="410"/>
                  </a:lnTo>
                  <a:lnTo>
                    <a:pt x="3634" y="440"/>
                  </a:lnTo>
                  <a:lnTo>
                    <a:pt x="3698" y="452"/>
                  </a:lnTo>
                  <a:lnTo>
                    <a:pt x="3760" y="462"/>
                  </a:lnTo>
                  <a:lnTo>
                    <a:pt x="3820" y="470"/>
                  </a:lnTo>
                  <a:lnTo>
                    <a:pt x="3878" y="476"/>
                  </a:lnTo>
                  <a:lnTo>
                    <a:pt x="3936" y="480"/>
                  </a:lnTo>
                  <a:lnTo>
                    <a:pt x="3994" y="480"/>
                  </a:lnTo>
                  <a:lnTo>
                    <a:pt x="4054" y="480"/>
                  </a:lnTo>
                  <a:lnTo>
                    <a:pt x="4116" y="476"/>
                  </a:lnTo>
                  <a:lnTo>
                    <a:pt x="4182" y="472"/>
                  </a:lnTo>
                  <a:lnTo>
                    <a:pt x="4252" y="464"/>
                  </a:lnTo>
                  <a:lnTo>
                    <a:pt x="4300" y="456"/>
                  </a:lnTo>
                  <a:lnTo>
                    <a:pt x="4352" y="448"/>
                  </a:lnTo>
                  <a:lnTo>
                    <a:pt x="4404" y="438"/>
                  </a:lnTo>
                  <a:lnTo>
                    <a:pt x="4458" y="426"/>
                  </a:lnTo>
                  <a:lnTo>
                    <a:pt x="4572" y="398"/>
                  </a:lnTo>
                  <a:lnTo>
                    <a:pt x="4690" y="366"/>
                  </a:lnTo>
                  <a:lnTo>
                    <a:pt x="4810" y="330"/>
                  </a:lnTo>
                  <a:lnTo>
                    <a:pt x="4930" y="290"/>
                  </a:lnTo>
                  <a:lnTo>
                    <a:pt x="5048" y="250"/>
                  </a:lnTo>
                  <a:lnTo>
                    <a:pt x="5164" y="210"/>
                  </a:lnTo>
                  <a:lnTo>
                    <a:pt x="5374" y="130"/>
                  </a:lnTo>
                  <a:lnTo>
                    <a:pt x="5544" y="64"/>
                  </a:lnTo>
                  <a:lnTo>
                    <a:pt x="5658" y="18"/>
                  </a:lnTo>
                  <a:lnTo>
                    <a:pt x="5700" y="0"/>
                  </a:lnTo>
                  <a:lnTo>
                    <a:pt x="5670" y="1086"/>
                  </a:lnTo>
                  <a:lnTo>
                    <a:pt x="5630" y="1112"/>
                  </a:lnTo>
                  <a:lnTo>
                    <a:pt x="5584" y="1144"/>
                  </a:lnTo>
                  <a:lnTo>
                    <a:pt x="5518" y="1184"/>
                  </a:lnTo>
                  <a:lnTo>
                    <a:pt x="5438" y="1232"/>
                  </a:lnTo>
                  <a:lnTo>
                    <a:pt x="5342" y="1284"/>
                  </a:lnTo>
                  <a:lnTo>
                    <a:pt x="5232" y="1338"/>
                  </a:lnTo>
                  <a:lnTo>
                    <a:pt x="5172" y="1366"/>
                  </a:lnTo>
                  <a:lnTo>
                    <a:pt x="5108" y="1394"/>
                  </a:lnTo>
                  <a:lnTo>
                    <a:pt x="5042" y="1422"/>
                  </a:lnTo>
                  <a:lnTo>
                    <a:pt x="4972" y="1450"/>
                  </a:lnTo>
                  <a:lnTo>
                    <a:pt x="4900" y="1476"/>
                  </a:lnTo>
                  <a:lnTo>
                    <a:pt x="4826" y="1500"/>
                  </a:lnTo>
                  <a:lnTo>
                    <a:pt x="4748" y="1524"/>
                  </a:lnTo>
                  <a:lnTo>
                    <a:pt x="4670" y="1546"/>
                  </a:lnTo>
                  <a:lnTo>
                    <a:pt x="4588" y="1568"/>
                  </a:lnTo>
                  <a:lnTo>
                    <a:pt x="4504" y="1586"/>
                  </a:lnTo>
                  <a:lnTo>
                    <a:pt x="4418" y="1602"/>
                  </a:lnTo>
                  <a:lnTo>
                    <a:pt x="4330" y="1614"/>
                  </a:lnTo>
                  <a:lnTo>
                    <a:pt x="4242" y="1626"/>
                  </a:lnTo>
                  <a:lnTo>
                    <a:pt x="4150" y="1634"/>
                  </a:lnTo>
                  <a:lnTo>
                    <a:pt x="4058" y="1638"/>
                  </a:lnTo>
                  <a:lnTo>
                    <a:pt x="3964" y="1638"/>
                  </a:lnTo>
                  <a:lnTo>
                    <a:pt x="3868" y="1634"/>
                  </a:lnTo>
                  <a:lnTo>
                    <a:pt x="3772" y="1628"/>
                  </a:lnTo>
                  <a:lnTo>
                    <a:pt x="3642" y="1612"/>
                  </a:lnTo>
                  <a:lnTo>
                    <a:pt x="3512" y="1596"/>
                  </a:lnTo>
                  <a:lnTo>
                    <a:pt x="3256" y="1562"/>
                  </a:lnTo>
                  <a:lnTo>
                    <a:pt x="3004" y="1528"/>
                  </a:lnTo>
                  <a:lnTo>
                    <a:pt x="2878" y="1514"/>
                  </a:lnTo>
                  <a:lnTo>
                    <a:pt x="2752" y="1502"/>
                  </a:lnTo>
                  <a:lnTo>
                    <a:pt x="2626" y="1494"/>
                  </a:lnTo>
                  <a:lnTo>
                    <a:pt x="2498" y="1488"/>
                  </a:lnTo>
                  <a:lnTo>
                    <a:pt x="2434" y="1488"/>
                  </a:lnTo>
                  <a:lnTo>
                    <a:pt x="2370" y="1488"/>
                  </a:lnTo>
                  <a:lnTo>
                    <a:pt x="2306" y="1490"/>
                  </a:lnTo>
                  <a:lnTo>
                    <a:pt x="2240" y="1492"/>
                  </a:lnTo>
                  <a:lnTo>
                    <a:pt x="2176" y="1496"/>
                  </a:lnTo>
                  <a:lnTo>
                    <a:pt x="2110" y="1502"/>
                  </a:lnTo>
                  <a:lnTo>
                    <a:pt x="2044" y="1510"/>
                  </a:lnTo>
                  <a:lnTo>
                    <a:pt x="1976" y="1520"/>
                  </a:lnTo>
                  <a:lnTo>
                    <a:pt x="1908" y="1532"/>
                  </a:lnTo>
                  <a:lnTo>
                    <a:pt x="1840" y="1544"/>
                  </a:lnTo>
                  <a:lnTo>
                    <a:pt x="1772" y="1560"/>
                  </a:lnTo>
                  <a:lnTo>
                    <a:pt x="1702" y="1576"/>
                  </a:lnTo>
                  <a:lnTo>
                    <a:pt x="1532" y="1624"/>
                  </a:lnTo>
                  <a:lnTo>
                    <a:pt x="1366" y="1672"/>
                  </a:lnTo>
                  <a:lnTo>
                    <a:pt x="1204" y="1722"/>
                  </a:lnTo>
                  <a:lnTo>
                    <a:pt x="1050" y="1772"/>
                  </a:lnTo>
                  <a:lnTo>
                    <a:pt x="902" y="1824"/>
                  </a:lnTo>
                  <a:lnTo>
                    <a:pt x="762" y="1874"/>
                  </a:lnTo>
                  <a:lnTo>
                    <a:pt x="630" y="1922"/>
                  </a:lnTo>
                  <a:lnTo>
                    <a:pt x="508" y="1970"/>
                  </a:lnTo>
                  <a:lnTo>
                    <a:pt x="298" y="2054"/>
                  </a:lnTo>
                  <a:lnTo>
                    <a:pt x="138" y="2120"/>
                  </a:lnTo>
                  <a:lnTo>
                    <a:pt x="36" y="2164"/>
                  </a:lnTo>
                  <a:lnTo>
                    <a:pt x="0" y="2180"/>
                  </a:lnTo>
                  <a:lnTo>
                    <a:pt x="0" y="38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fr-FR" sz="1800" dirty="0" smtClean="0">
                  <a:latin typeface="Calibri" pitchFamily="-106" charset="0"/>
                </a:rPr>
                <a:t> </a:t>
              </a:r>
              <a:endParaRPr lang="fr-FR" sz="1800" dirty="0">
                <a:latin typeface="Calibri" pitchFamily="-106" charset="0"/>
              </a:endParaRPr>
            </a:p>
          </p:txBody>
        </p:sp>
        <p:sp>
          <p:nvSpPr>
            <p:cNvPr id="10" name="Freeform 10"/>
            <p:cNvSpPr>
              <a:spLocks/>
            </p:cNvSpPr>
            <p:nvPr/>
          </p:nvSpPr>
          <p:spPr bwMode="auto">
            <a:xfrm rot="20562930">
              <a:off x="6253181" y="1532891"/>
              <a:ext cx="1524000" cy="215900"/>
            </a:xfrm>
            <a:custGeom>
              <a:avLst/>
              <a:gdLst>
                <a:gd name="T0" fmla="*/ 282 w 960"/>
                <a:gd name="T1" fmla="*/ 56 h 136"/>
                <a:gd name="T2" fmla="*/ 282 w 960"/>
                <a:gd name="T3" fmla="*/ 56 h 136"/>
                <a:gd name="T4" fmla="*/ 344 w 960"/>
                <a:gd name="T5" fmla="*/ 58 h 136"/>
                <a:gd name="T6" fmla="*/ 406 w 960"/>
                <a:gd name="T7" fmla="*/ 58 h 136"/>
                <a:gd name="T8" fmla="*/ 466 w 960"/>
                <a:gd name="T9" fmla="*/ 58 h 136"/>
                <a:gd name="T10" fmla="*/ 528 w 960"/>
                <a:gd name="T11" fmla="*/ 56 h 136"/>
                <a:gd name="T12" fmla="*/ 586 w 960"/>
                <a:gd name="T13" fmla="*/ 52 h 136"/>
                <a:gd name="T14" fmla="*/ 642 w 960"/>
                <a:gd name="T15" fmla="*/ 48 h 136"/>
                <a:gd name="T16" fmla="*/ 744 w 960"/>
                <a:gd name="T17" fmla="*/ 36 h 136"/>
                <a:gd name="T18" fmla="*/ 832 w 960"/>
                <a:gd name="T19" fmla="*/ 22 h 136"/>
                <a:gd name="T20" fmla="*/ 902 w 960"/>
                <a:gd name="T21" fmla="*/ 12 h 136"/>
                <a:gd name="T22" fmla="*/ 960 w 960"/>
                <a:gd name="T23" fmla="*/ 0 h 136"/>
                <a:gd name="T24" fmla="*/ 960 w 960"/>
                <a:gd name="T25" fmla="*/ 0 h 136"/>
                <a:gd name="T26" fmla="*/ 954 w 960"/>
                <a:gd name="T27" fmla="*/ 6 h 136"/>
                <a:gd name="T28" fmla="*/ 932 w 960"/>
                <a:gd name="T29" fmla="*/ 26 h 136"/>
                <a:gd name="T30" fmla="*/ 916 w 960"/>
                <a:gd name="T31" fmla="*/ 38 h 136"/>
                <a:gd name="T32" fmla="*/ 894 w 960"/>
                <a:gd name="T33" fmla="*/ 52 h 136"/>
                <a:gd name="T34" fmla="*/ 870 w 960"/>
                <a:gd name="T35" fmla="*/ 66 h 136"/>
                <a:gd name="T36" fmla="*/ 838 w 960"/>
                <a:gd name="T37" fmla="*/ 80 h 136"/>
                <a:gd name="T38" fmla="*/ 804 w 960"/>
                <a:gd name="T39" fmla="*/ 94 h 136"/>
                <a:gd name="T40" fmla="*/ 764 w 960"/>
                <a:gd name="T41" fmla="*/ 106 h 136"/>
                <a:gd name="T42" fmla="*/ 718 w 960"/>
                <a:gd name="T43" fmla="*/ 118 h 136"/>
                <a:gd name="T44" fmla="*/ 666 w 960"/>
                <a:gd name="T45" fmla="*/ 126 h 136"/>
                <a:gd name="T46" fmla="*/ 610 w 960"/>
                <a:gd name="T47" fmla="*/ 132 h 136"/>
                <a:gd name="T48" fmla="*/ 548 w 960"/>
                <a:gd name="T49" fmla="*/ 136 h 136"/>
                <a:gd name="T50" fmla="*/ 478 w 960"/>
                <a:gd name="T51" fmla="*/ 134 h 136"/>
                <a:gd name="T52" fmla="*/ 404 w 960"/>
                <a:gd name="T53" fmla="*/ 130 h 136"/>
                <a:gd name="T54" fmla="*/ 404 w 960"/>
                <a:gd name="T55" fmla="*/ 130 h 136"/>
                <a:gd name="T56" fmla="*/ 350 w 960"/>
                <a:gd name="T57" fmla="*/ 122 h 136"/>
                <a:gd name="T58" fmla="*/ 288 w 960"/>
                <a:gd name="T59" fmla="*/ 108 h 136"/>
                <a:gd name="T60" fmla="*/ 222 w 960"/>
                <a:gd name="T61" fmla="*/ 92 h 136"/>
                <a:gd name="T62" fmla="*/ 156 w 960"/>
                <a:gd name="T63" fmla="*/ 74 h 136"/>
                <a:gd name="T64" fmla="*/ 46 w 960"/>
                <a:gd name="T65" fmla="*/ 42 h 136"/>
                <a:gd name="T66" fmla="*/ 0 w 960"/>
                <a:gd name="T67" fmla="*/ 28 h 136"/>
                <a:gd name="T68" fmla="*/ 0 w 960"/>
                <a:gd name="T69" fmla="*/ 28 h 136"/>
                <a:gd name="T70" fmla="*/ 14 w 960"/>
                <a:gd name="T71" fmla="*/ 30 h 136"/>
                <a:gd name="T72" fmla="*/ 58 w 960"/>
                <a:gd name="T73" fmla="*/ 36 h 136"/>
                <a:gd name="T74" fmla="*/ 146 w 960"/>
                <a:gd name="T75" fmla="*/ 44 h 136"/>
                <a:gd name="T76" fmla="*/ 282 w 960"/>
                <a:gd name="T77" fmla="*/ 56 h 1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960"/>
                <a:gd name="T118" fmla="*/ 0 h 136"/>
                <a:gd name="T119" fmla="*/ 960 w 960"/>
                <a:gd name="T120" fmla="*/ 136 h 1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960" h="136">
                  <a:moveTo>
                    <a:pt x="282" y="56"/>
                  </a:moveTo>
                  <a:lnTo>
                    <a:pt x="282" y="56"/>
                  </a:lnTo>
                  <a:lnTo>
                    <a:pt x="344" y="58"/>
                  </a:lnTo>
                  <a:lnTo>
                    <a:pt x="406" y="58"/>
                  </a:lnTo>
                  <a:lnTo>
                    <a:pt x="466" y="58"/>
                  </a:lnTo>
                  <a:lnTo>
                    <a:pt x="528" y="56"/>
                  </a:lnTo>
                  <a:lnTo>
                    <a:pt x="586" y="52"/>
                  </a:lnTo>
                  <a:lnTo>
                    <a:pt x="642" y="48"/>
                  </a:lnTo>
                  <a:lnTo>
                    <a:pt x="744" y="36"/>
                  </a:lnTo>
                  <a:lnTo>
                    <a:pt x="832" y="22"/>
                  </a:lnTo>
                  <a:lnTo>
                    <a:pt x="902" y="12"/>
                  </a:lnTo>
                  <a:lnTo>
                    <a:pt x="960" y="0"/>
                  </a:lnTo>
                  <a:lnTo>
                    <a:pt x="954" y="6"/>
                  </a:lnTo>
                  <a:lnTo>
                    <a:pt x="932" y="26"/>
                  </a:lnTo>
                  <a:lnTo>
                    <a:pt x="916" y="38"/>
                  </a:lnTo>
                  <a:lnTo>
                    <a:pt x="894" y="52"/>
                  </a:lnTo>
                  <a:lnTo>
                    <a:pt x="870" y="66"/>
                  </a:lnTo>
                  <a:lnTo>
                    <a:pt x="838" y="80"/>
                  </a:lnTo>
                  <a:lnTo>
                    <a:pt x="804" y="94"/>
                  </a:lnTo>
                  <a:lnTo>
                    <a:pt x="764" y="106"/>
                  </a:lnTo>
                  <a:lnTo>
                    <a:pt x="718" y="118"/>
                  </a:lnTo>
                  <a:lnTo>
                    <a:pt x="666" y="126"/>
                  </a:lnTo>
                  <a:lnTo>
                    <a:pt x="610" y="132"/>
                  </a:lnTo>
                  <a:lnTo>
                    <a:pt x="548" y="136"/>
                  </a:lnTo>
                  <a:lnTo>
                    <a:pt x="478" y="134"/>
                  </a:lnTo>
                  <a:lnTo>
                    <a:pt x="404" y="130"/>
                  </a:lnTo>
                  <a:lnTo>
                    <a:pt x="350" y="122"/>
                  </a:lnTo>
                  <a:lnTo>
                    <a:pt x="288" y="108"/>
                  </a:lnTo>
                  <a:lnTo>
                    <a:pt x="222" y="92"/>
                  </a:lnTo>
                  <a:lnTo>
                    <a:pt x="156" y="74"/>
                  </a:lnTo>
                  <a:lnTo>
                    <a:pt x="46" y="42"/>
                  </a:lnTo>
                  <a:lnTo>
                    <a:pt x="0" y="28"/>
                  </a:lnTo>
                  <a:lnTo>
                    <a:pt x="14" y="30"/>
                  </a:lnTo>
                  <a:lnTo>
                    <a:pt x="58" y="36"/>
                  </a:lnTo>
                  <a:lnTo>
                    <a:pt x="146" y="44"/>
                  </a:lnTo>
                  <a:lnTo>
                    <a:pt x="282" y="56"/>
                  </a:lnTo>
                  <a:close/>
                </a:path>
              </a:pathLst>
            </a:custGeom>
            <a:solidFill>
              <a:srgbClr val="9B141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r>
                <a:rPr lang="fr-FR" sz="1800" dirty="0" smtClean="0"/>
                <a:t> </a:t>
              </a:r>
              <a:endParaRPr lang="fr-FR" sz="1800" dirty="0"/>
            </a:p>
          </p:txBody>
        </p:sp>
      </p:grpSp>
      <p:pic>
        <p:nvPicPr>
          <p:cNvPr id="6" name="Image 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98751" y="4412516"/>
            <a:ext cx="933986" cy="1013735"/>
          </a:xfrm>
          <a:prstGeom prst="rect">
            <a:avLst/>
          </a:prstGeom>
        </p:spPr>
      </p:pic>
      <p:sp>
        <p:nvSpPr>
          <p:cNvPr id="11" name="Freeform 5"/>
          <p:cNvSpPr>
            <a:spLocks/>
          </p:cNvSpPr>
          <p:nvPr userDrawn="1"/>
        </p:nvSpPr>
        <p:spPr bwMode="auto">
          <a:xfrm>
            <a:off x="-29922" y="1191722"/>
            <a:ext cx="10859847" cy="1125342"/>
          </a:xfrm>
          <a:custGeom>
            <a:avLst/>
            <a:gdLst/>
            <a:ahLst/>
            <a:cxnLst>
              <a:cxn ang="0">
                <a:pos x="0" y="410"/>
              </a:cxn>
              <a:cxn ang="0">
                <a:pos x="242" y="365"/>
              </a:cxn>
              <a:cxn ang="0">
                <a:pos x="507" y="320"/>
              </a:cxn>
              <a:cxn ang="0">
                <a:pos x="833" y="270"/>
              </a:cxn>
              <a:cxn ang="0">
                <a:pos x="1198" y="225"/>
              </a:cxn>
              <a:cxn ang="0">
                <a:pos x="1483" y="198"/>
              </a:cxn>
              <a:cxn ang="0">
                <a:pos x="1670" y="187"/>
              </a:cxn>
              <a:cxn ang="0">
                <a:pos x="1855" y="180"/>
              </a:cxn>
              <a:cxn ang="0">
                <a:pos x="2030" y="178"/>
              </a:cxn>
              <a:cxn ang="0">
                <a:pos x="2195" y="187"/>
              </a:cxn>
              <a:cxn ang="0">
                <a:pos x="2273" y="193"/>
              </a:cxn>
              <a:cxn ang="0">
                <a:pos x="2425" y="212"/>
              </a:cxn>
              <a:cxn ang="0">
                <a:pos x="2578" y="235"/>
              </a:cxn>
              <a:cxn ang="0">
                <a:pos x="2887" y="292"/>
              </a:cxn>
              <a:cxn ang="0">
                <a:pos x="3350" y="382"/>
              </a:cxn>
              <a:cxn ang="0">
                <a:pos x="3657" y="434"/>
              </a:cxn>
              <a:cxn ang="0">
                <a:pos x="3808" y="452"/>
              </a:cxn>
              <a:cxn ang="0">
                <a:pos x="3957" y="465"/>
              </a:cxn>
              <a:cxn ang="0">
                <a:pos x="4105" y="472"/>
              </a:cxn>
              <a:cxn ang="0">
                <a:pos x="4250" y="470"/>
              </a:cxn>
              <a:cxn ang="0">
                <a:pos x="4392" y="460"/>
              </a:cxn>
              <a:cxn ang="0">
                <a:pos x="4532" y="439"/>
              </a:cxn>
              <a:cxn ang="0">
                <a:pos x="4668" y="407"/>
              </a:cxn>
              <a:cxn ang="0">
                <a:pos x="4798" y="367"/>
              </a:cxn>
              <a:cxn ang="0">
                <a:pos x="5033" y="292"/>
              </a:cxn>
              <a:cxn ang="0">
                <a:pos x="5235" y="220"/>
              </a:cxn>
              <a:cxn ang="0">
                <a:pos x="5403" y="155"/>
              </a:cxn>
              <a:cxn ang="0">
                <a:pos x="5537" y="98"/>
              </a:cxn>
              <a:cxn ang="0">
                <a:pos x="5673" y="33"/>
              </a:cxn>
              <a:cxn ang="0">
                <a:pos x="5740" y="0"/>
              </a:cxn>
              <a:cxn ang="0">
                <a:pos x="5750" y="20"/>
              </a:cxn>
              <a:cxn ang="0">
                <a:pos x="5647" y="73"/>
              </a:cxn>
              <a:cxn ang="0">
                <a:pos x="5478" y="153"/>
              </a:cxn>
              <a:cxn ang="0">
                <a:pos x="5252" y="250"/>
              </a:cxn>
              <a:cxn ang="0">
                <a:pos x="5050" y="327"/>
              </a:cxn>
              <a:cxn ang="0">
                <a:pos x="4905" y="377"/>
              </a:cxn>
              <a:cxn ang="0">
                <a:pos x="4755" y="422"/>
              </a:cxn>
              <a:cxn ang="0">
                <a:pos x="4600" y="462"/>
              </a:cxn>
              <a:cxn ang="0">
                <a:pos x="4443" y="495"/>
              </a:cxn>
              <a:cxn ang="0">
                <a:pos x="4287" y="519"/>
              </a:cxn>
              <a:cxn ang="0">
                <a:pos x="4132" y="532"/>
              </a:cxn>
              <a:cxn ang="0">
                <a:pos x="3982" y="532"/>
              </a:cxn>
              <a:cxn ang="0">
                <a:pos x="3908" y="527"/>
              </a:cxn>
              <a:cxn ang="0">
                <a:pos x="3617" y="490"/>
              </a:cxn>
              <a:cxn ang="0">
                <a:pos x="3323" y="445"/>
              </a:cxn>
              <a:cxn ang="0">
                <a:pos x="2880" y="372"/>
              </a:cxn>
              <a:cxn ang="0">
                <a:pos x="2582" y="328"/>
              </a:cxn>
              <a:cxn ang="0">
                <a:pos x="2353" y="302"/>
              </a:cxn>
              <a:cxn ang="0">
                <a:pos x="2202" y="288"/>
              </a:cxn>
              <a:cxn ang="0">
                <a:pos x="2047" y="280"/>
              </a:cxn>
              <a:cxn ang="0">
                <a:pos x="1892" y="277"/>
              </a:cxn>
              <a:cxn ang="0">
                <a:pos x="1735" y="280"/>
              </a:cxn>
              <a:cxn ang="0">
                <a:pos x="1578" y="290"/>
              </a:cxn>
              <a:cxn ang="0">
                <a:pos x="1498" y="297"/>
              </a:cxn>
              <a:cxn ang="0">
                <a:pos x="1180" y="335"/>
              </a:cxn>
              <a:cxn ang="0">
                <a:pos x="892" y="375"/>
              </a:cxn>
              <a:cxn ang="0">
                <a:pos x="637" y="417"/>
              </a:cxn>
              <a:cxn ang="0">
                <a:pos x="418" y="457"/>
              </a:cxn>
              <a:cxn ang="0">
                <a:pos x="110" y="520"/>
              </a:cxn>
              <a:cxn ang="0">
                <a:pos x="0" y="410"/>
              </a:cxn>
            </a:cxnLst>
            <a:rect l="0" t="0" r="r" b="b"/>
            <a:pathLst>
              <a:path w="5750" h="545">
                <a:moveTo>
                  <a:pt x="0" y="410"/>
                </a:moveTo>
                <a:lnTo>
                  <a:pt x="0" y="410"/>
                </a:lnTo>
                <a:lnTo>
                  <a:pt x="65" y="399"/>
                </a:lnTo>
                <a:lnTo>
                  <a:pt x="242" y="365"/>
                </a:lnTo>
                <a:lnTo>
                  <a:pt x="365" y="343"/>
                </a:lnTo>
                <a:lnTo>
                  <a:pt x="507" y="320"/>
                </a:lnTo>
                <a:lnTo>
                  <a:pt x="663" y="295"/>
                </a:lnTo>
                <a:lnTo>
                  <a:pt x="833" y="270"/>
                </a:lnTo>
                <a:lnTo>
                  <a:pt x="1013" y="247"/>
                </a:lnTo>
                <a:lnTo>
                  <a:pt x="1198" y="225"/>
                </a:lnTo>
                <a:lnTo>
                  <a:pt x="1388" y="207"/>
                </a:lnTo>
                <a:lnTo>
                  <a:pt x="1483" y="198"/>
                </a:lnTo>
                <a:lnTo>
                  <a:pt x="1577" y="192"/>
                </a:lnTo>
                <a:lnTo>
                  <a:pt x="1670" y="187"/>
                </a:lnTo>
                <a:lnTo>
                  <a:pt x="1763" y="182"/>
                </a:lnTo>
                <a:lnTo>
                  <a:pt x="1855" y="180"/>
                </a:lnTo>
                <a:lnTo>
                  <a:pt x="1943" y="178"/>
                </a:lnTo>
                <a:lnTo>
                  <a:pt x="2030" y="178"/>
                </a:lnTo>
                <a:lnTo>
                  <a:pt x="2115" y="182"/>
                </a:lnTo>
                <a:lnTo>
                  <a:pt x="2195" y="187"/>
                </a:lnTo>
                <a:lnTo>
                  <a:pt x="2273" y="193"/>
                </a:lnTo>
                <a:lnTo>
                  <a:pt x="2273" y="193"/>
                </a:lnTo>
                <a:lnTo>
                  <a:pt x="2348" y="202"/>
                </a:lnTo>
                <a:lnTo>
                  <a:pt x="2425" y="212"/>
                </a:lnTo>
                <a:lnTo>
                  <a:pt x="2502" y="223"/>
                </a:lnTo>
                <a:lnTo>
                  <a:pt x="2578" y="235"/>
                </a:lnTo>
                <a:lnTo>
                  <a:pt x="2732" y="262"/>
                </a:lnTo>
                <a:lnTo>
                  <a:pt x="2887" y="292"/>
                </a:lnTo>
                <a:lnTo>
                  <a:pt x="3197" y="352"/>
                </a:lnTo>
                <a:lnTo>
                  <a:pt x="3350" y="382"/>
                </a:lnTo>
                <a:lnTo>
                  <a:pt x="3505" y="409"/>
                </a:lnTo>
                <a:lnTo>
                  <a:pt x="3657" y="434"/>
                </a:lnTo>
                <a:lnTo>
                  <a:pt x="3732" y="444"/>
                </a:lnTo>
                <a:lnTo>
                  <a:pt x="3808" y="452"/>
                </a:lnTo>
                <a:lnTo>
                  <a:pt x="3883" y="460"/>
                </a:lnTo>
                <a:lnTo>
                  <a:pt x="3957" y="465"/>
                </a:lnTo>
                <a:lnTo>
                  <a:pt x="4032" y="470"/>
                </a:lnTo>
                <a:lnTo>
                  <a:pt x="4105" y="472"/>
                </a:lnTo>
                <a:lnTo>
                  <a:pt x="4178" y="472"/>
                </a:lnTo>
                <a:lnTo>
                  <a:pt x="4250" y="470"/>
                </a:lnTo>
                <a:lnTo>
                  <a:pt x="4322" y="467"/>
                </a:lnTo>
                <a:lnTo>
                  <a:pt x="4392" y="460"/>
                </a:lnTo>
                <a:lnTo>
                  <a:pt x="4462" y="450"/>
                </a:lnTo>
                <a:lnTo>
                  <a:pt x="4532" y="439"/>
                </a:lnTo>
                <a:lnTo>
                  <a:pt x="4600" y="424"/>
                </a:lnTo>
                <a:lnTo>
                  <a:pt x="4668" y="407"/>
                </a:lnTo>
                <a:lnTo>
                  <a:pt x="4668" y="407"/>
                </a:lnTo>
                <a:lnTo>
                  <a:pt x="4798" y="367"/>
                </a:lnTo>
                <a:lnTo>
                  <a:pt x="4920" y="330"/>
                </a:lnTo>
                <a:lnTo>
                  <a:pt x="5033" y="292"/>
                </a:lnTo>
                <a:lnTo>
                  <a:pt x="5138" y="255"/>
                </a:lnTo>
                <a:lnTo>
                  <a:pt x="5235" y="220"/>
                </a:lnTo>
                <a:lnTo>
                  <a:pt x="5323" y="187"/>
                </a:lnTo>
                <a:lnTo>
                  <a:pt x="5403" y="155"/>
                </a:lnTo>
                <a:lnTo>
                  <a:pt x="5473" y="125"/>
                </a:lnTo>
                <a:lnTo>
                  <a:pt x="5537" y="98"/>
                </a:lnTo>
                <a:lnTo>
                  <a:pt x="5590" y="73"/>
                </a:lnTo>
                <a:lnTo>
                  <a:pt x="5673" y="33"/>
                </a:lnTo>
                <a:lnTo>
                  <a:pt x="5723" y="8"/>
                </a:lnTo>
                <a:lnTo>
                  <a:pt x="5740" y="0"/>
                </a:lnTo>
                <a:lnTo>
                  <a:pt x="5750" y="20"/>
                </a:lnTo>
                <a:lnTo>
                  <a:pt x="5750" y="20"/>
                </a:lnTo>
                <a:lnTo>
                  <a:pt x="5703" y="45"/>
                </a:lnTo>
                <a:lnTo>
                  <a:pt x="5647" y="73"/>
                </a:lnTo>
                <a:lnTo>
                  <a:pt x="5572" y="110"/>
                </a:lnTo>
                <a:lnTo>
                  <a:pt x="5478" y="153"/>
                </a:lnTo>
                <a:lnTo>
                  <a:pt x="5372" y="200"/>
                </a:lnTo>
                <a:lnTo>
                  <a:pt x="5252" y="250"/>
                </a:lnTo>
                <a:lnTo>
                  <a:pt x="5120" y="302"/>
                </a:lnTo>
                <a:lnTo>
                  <a:pt x="5050" y="327"/>
                </a:lnTo>
                <a:lnTo>
                  <a:pt x="4978" y="352"/>
                </a:lnTo>
                <a:lnTo>
                  <a:pt x="4905" y="377"/>
                </a:lnTo>
                <a:lnTo>
                  <a:pt x="4832" y="400"/>
                </a:lnTo>
                <a:lnTo>
                  <a:pt x="4755" y="422"/>
                </a:lnTo>
                <a:lnTo>
                  <a:pt x="4678" y="442"/>
                </a:lnTo>
                <a:lnTo>
                  <a:pt x="4600" y="462"/>
                </a:lnTo>
                <a:lnTo>
                  <a:pt x="4522" y="479"/>
                </a:lnTo>
                <a:lnTo>
                  <a:pt x="4443" y="495"/>
                </a:lnTo>
                <a:lnTo>
                  <a:pt x="4365" y="507"/>
                </a:lnTo>
                <a:lnTo>
                  <a:pt x="4287" y="519"/>
                </a:lnTo>
                <a:lnTo>
                  <a:pt x="4210" y="527"/>
                </a:lnTo>
                <a:lnTo>
                  <a:pt x="4132" y="532"/>
                </a:lnTo>
                <a:lnTo>
                  <a:pt x="4057" y="534"/>
                </a:lnTo>
                <a:lnTo>
                  <a:pt x="3982" y="532"/>
                </a:lnTo>
                <a:lnTo>
                  <a:pt x="3908" y="527"/>
                </a:lnTo>
                <a:lnTo>
                  <a:pt x="3908" y="527"/>
                </a:lnTo>
                <a:lnTo>
                  <a:pt x="3762" y="510"/>
                </a:lnTo>
                <a:lnTo>
                  <a:pt x="3617" y="490"/>
                </a:lnTo>
                <a:lnTo>
                  <a:pt x="3470" y="469"/>
                </a:lnTo>
                <a:lnTo>
                  <a:pt x="3323" y="445"/>
                </a:lnTo>
                <a:lnTo>
                  <a:pt x="3028" y="397"/>
                </a:lnTo>
                <a:lnTo>
                  <a:pt x="2880" y="372"/>
                </a:lnTo>
                <a:lnTo>
                  <a:pt x="2732" y="348"/>
                </a:lnTo>
                <a:lnTo>
                  <a:pt x="2582" y="328"/>
                </a:lnTo>
                <a:lnTo>
                  <a:pt x="2430" y="310"/>
                </a:lnTo>
                <a:lnTo>
                  <a:pt x="2353" y="302"/>
                </a:lnTo>
                <a:lnTo>
                  <a:pt x="2278" y="295"/>
                </a:lnTo>
                <a:lnTo>
                  <a:pt x="2202" y="288"/>
                </a:lnTo>
                <a:lnTo>
                  <a:pt x="2125" y="283"/>
                </a:lnTo>
                <a:lnTo>
                  <a:pt x="2047" y="280"/>
                </a:lnTo>
                <a:lnTo>
                  <a:pt x="1970" y="278"/>
                </a:lnTo>
                <a:lnTo>
                  <a:pt x="1892" y="277"/>
                </a:lnTo>
                <a:lnTo>
                  <a:pt x="1813" y="278"/>
                </a:lnTo>
                <a:lnTo>
                  <a:pt x="1735" y="280"/>
                </a:lnTo>
                <a:lnTo>
                  <a:pt x="1657" y="283"/>
                </a:lnTo>
                <a:lnTo>
                  <a:pt x="1578" y="290"/>
                </a:lnTo>
                <a:lnTo>
                  <a:pt x="1498" y="297"/>
                </a:lnTo>
                <a:lnTo>
                  <a:pt x="1498" y="297"/>
                </a:lnTo>
                <a:lnTo>
                  <a:pt x="1337" y="315"/>
                </a:lnTo>
                <a:lnTo>
                  <a:pt x="1180" y="335"/>
                </a:lnTo>
                <a:lnTo>
                  <a:pt x="1033" y="355"/>
                </a:lnTo>
                <a:lnTo>
                  <a:pt x="892" y="375"/>
                </a:lnTo>
                <a:lnTo>
                  <a:pt x="760" y="397"/>
                </a:lnTo>
                <a:lnTo>
                  <a:pt x="637" y="417"/>
                </a:lnTo>
                <a:lnTo>
                  <a:pt x="523" y="437"/>
                </a:lnTo>
                <a:lnTo>
                  <a:pt x="418" y="457"/>
                </a:lnTo>
                <a:lnTo>
                  <a:pt x="242" y="492"/>
                </a:lnTo>
                <a:lnTo>
                  <a:pt x="110" y="520"/>
                </a:lnTo>
                <a:lnTo>
                  <a:pt x="0" y="545"/>
                </a:lnTo>
                <a:lnTo>
                  <a:pt x="0" y="410"/>
                </a:lnTo>
                <a:close/>
              </a:path>
            </a:pathLst>
          </a:custGeom>
          <a:solidFill>
            <a:srgbClr val="76B41F"/>
          </a:solidFill>
          <a:ln w="9525">
            <a:noFill/>
            <a:round/>
            <a:headEnd/>
            <a:tailEnd/>
          </a:ln>
        </p:spPr>
        <p:txBody>
          <a:bodyPr vert="horz" wrap="square" lIns="91440" tIns="45720" rIns="91440" bIns="45720" numCol="1" anchor="t" anchorCtr="0" compatLnSpc="1">
            <a:prstTxWarp prst="textNoShape">
              <a:avLst/>
            </a:prstTxWarp>
          </a:bodyPr>
          <a:lstStyle/>
          <a:p>
            <a:endParaRPr lang="fr-FR" sz="2400"/>
          </a:p>
        </p:txBody>
      </p:sp>
    </p:spTree>
    <p:extLst>
      <p:ext uri="{BB962C8B-B14F-4D97-AF65-F5344CB8AC3E}">
        <p14:creationId xmlns:p14="http://schemas.microsoft.com/office/powerpoint/2010/main" val="38122673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0" y="0"/>
            <a:ext cx="12192000" cy="1474788"/>
          </a:xfrm>
          <a:prstGeom prst="rect">
            <a:avLst/>
          </a:prstGeom>
          <a:noFill/>
          <a:ln w="9525">
            <a:noFill/>
            <a:miter lim="800000"/>
            <a:headEnd/>
            <a:tailEnd/>
          </a:ln>
        </p:spPr>
        <p:txBody>
          <a:bodyPr/>
          <a:lstStyle/>
          <a:p>
            <a:pPr fontAlgn="auto">
              <a:spcBef>
                <a:spcPts val="0"/>
              </a:spcBef>
              <a:spcAft>
                <a:spcPts val="0"/>
              </a:spcAft>
              <a:defRPr/>
            </a:pPr>
            <a:endParaRPr lang="fr-FR" sz="1800">
              <a:latin typeface="+mn-lt"/>
              <a:ea typeface="+mn-ea"/>
            </a:endParaRPr>
          </a:p>
        </p:txBody>
      </p:sp>
      <p:sp>
        <p:nvSpPr>
          <p:cNvPr id="5" name="Freeform 5"/>
          <p:cNvSpPr>
            <a:spLocks/>
          </p:cNvSpPr>
          <p:nvPr userDrawn="1"/>
        </p:nvSpPr>
        <p:spPr bwMode="auto">
          <a:xfrm>
            <a:off x="1" y="1"/>
            <a:ext cx="12357100" cy="1222375"/>
          </a:xfrm>
          <a:custGeom>
            <a:avLst/>
            <a:gdLst/>
            <a:ahLst/>
            <a:cxnLst>
              <a:cxn ang="0">
                <a:pos x="5751" y="828"/>
              </a:cxn>
              <a:cxn ang="0">
                <a:pos x="5751" y="828"/>
              </a:cxn>
              <a:cxn ang="0">
                <a:pos x="5644" y="796"/>
              </a:cxn>
              <a:cxn ang="0">
                <a:pos x="5539" y="766"/>
              </a:cxn>
              <a:cxn ang="0">
                <a:pos x="5437" y="743"/>
              </a:cxn>
              <a:cxn ang="0">
                <a:pos x="5336" y="722"/>
              </a:cxn>
              <a:cxn ang="0">
                <a:pos x="5238" y="707"/>
              </a:cxn>
              <a:cxn ang="0">
                <a:pos x="5141" y="693"/>
              </a:cxn>
              <a:cxn ang="0">
                <a:pos x="5045" y="684"/>
              </a:cxn>
              <a:cxn ang="0">
                <a:pos x="4949" y="678"/>
              </a:cxn>
              <a:cxn ang="0">
                <a:pos x="4854" y="674"/>
              </a:cxn>
              <a:cxn ang="0">
                <a:pos x="4756" y="672"/>
              </a:cxn>
              <a:cxn ang="0">
                <a:pos x="4659" y="674"/>
              </a:cxn>
              <a:cxn ang="0">
                <a:pos x="4558" y="679"/>
              </a:cxn>
              <a:cxn ang="0">
                <a:pos x="4457" y="684"/>
              </a:cxn>
              <a:cxn ang="0">
                <a:pos x="4352" y="693"/>
              </a:cxn>
              <a:cxn ang="0">
                <a:pos x="4245" y="703"/>
              </a:cxn>
              <a:cxn ang="0">
                <a:pos x="4135" y="713"/>
              </a:cxn>
              <a:cxn ang="0">
                <a:pos x="3901" y="741"/>
              </a:cxn>
              <a:cxn ang="0">
                <a:pos x="3646" y="770"/>
              </a:cxn>
              <a:cxn ang="0">
                <a:pos x="3369" y="801"/>
              </a:cxn>
              <a:cxn ang="0">
                <a:pos x="3065" y="833"/>
              </a:cxn>
              <a:cxn ang="0">
                <a:pos x="2901" y="849"/>
              </a:cxn>
              <a:cxn ang="0">
                <a:pos x="2730" y="864"/>
              </a:cxn>
              <a:cxn ang="0">
                <a:pos x="2548" y="878"/>
              </a:cxn>
              <a:cxn ang="0">
                <a:pos x="2358" y="890"/>
              </a:cxn>
              <a:cxn ang="0">
                <a:pos x="2158" y="902"/>
              </a:cxn>
              <a:cxn ang="0">
                <a:pos x="1948" y="914"/>
              </a:cxn>
              <a:cxn ang="0">
                <a:pos x="1727" y="922"/>
              </a:cxn>
              <a:cxn ang="0">
                <a:pos x="1496" y="929"/>
              </a:cxn>
              <a:cxn ang="0">
                <a:pos x="1496" y="929"/>
              </a:cxn>
              <a:cxn ang="0">
                <a:pos x="1426" y="929"/>
              </a:cxn>
              <a:cxn ang="0">
                <a:pos x="1356" y="929"/>
              </a:cxn>
              <a:cxn ang="0">
                <a:pos x="1286" y="926"/>
              </a:cxn>
              <a:cxn ang="0">
                <a:pos x="1216" y="922"/>
              </a:cxn>
              <a:cxn ang="0">
                <a:pos x="1148" y="917"/>
              </a:cxn>
              <a:cxn ang="0">
                <a:pos x="1079" y="910"/>
              </a:cxn>
              <a:cxn ang="0">
                <a:pos x="1011" y="902"/>
              </a:cxn>
              <a:cxn ang="0">
                <a:pos x="946" y="891"/>
              </a:cxn>
              <a:cxn ang="0">
                <a:pos x="881" y="881"/>
              </a:cxn>
              <a:cxn ang="0">
                <a:pos x="816" y="871"/>
              </a:cxn>
              <a:cxn ang="0">
                <a:pos x="693" y="847"/>
              </a:cxn>
              <a:cxn ang="0">
                <a:pos x="575" y="820"/>
              </a:cxn>
              <a:cxn ang="0">
                <a:pos x="467" y="792"/>
              </a:cxn>
              <a:cxn ang="0">
                <a:pos x="366" y="765"/>
              </a:cxn>
              <a:cxn ang="0">
                <a:pos x="275" y="737"/>
              </a:cxn>
              <a:cxn ang="0">
                <a:pos x="195" y="712"/>
              </a:cxn>
              <a:cxn ang="0">
                <a:pos x="128" y="689"/>
              </a:cxn>
              <a:cxn ang="0">
                <a:pos x="34" y="655"/>
              </a:cxn>
              <a:cxn ang="0">
                <a:pos x="0" y="642"/>
              </a:cxn>
              <a:cxn ang="0">
                <a:pos x="0" y="2"/>
              </a:cxn>
              <a:cxn ang="0">
                <a:pos x="5760" y="0"/>
              </a:cxn>
              <a:cxn ang="0">
                <a:pos x="5751" y="828"/>
              </a:cxn>
            </a:cxnLst>
            <a:rect l="0" t="0" r="r" b="b"/>
            <a:pathLst>
              <a:path w="5760" h="929">
                <a:moveTo>
                  <a:pt x="5751" y="828"/>
                </a:moveTo>
                <a:lnTo>
                  <a:pt x="5751" y="828"/>
                </a:lnTo>
                <a:lnTo>
                  <a:pt x="5644" y="796"/>
                </a:lnTo>
                <a:lnTo>
                  <a:pt x="5539" y="766"/>
                </a:lnTo>
                <a:lnTo>
                  <a:pt x="5437" y="743"/>
                </a:lnTo>
                <a:lnTo>
                  <a:pt x="5336" y="722"/>
                </a:lnTo>
                <a:lnTo>
                  <a:pt x="5238" y="707"/>
                </a:lnTo>
                <a:lnTo>
                  <a:pt x="5141" y="693"/>
                </a:lnTo>
                <a:lnTo>
                  <a:pt x="5045" y="684"/>
                </a:lnTo>
                <a:lnTo>
                  <a:pt x="4949" y="678"/>
                </a:lnTo>
                <a:lnTo>
                  <a:pt x="4854" y="674"/>
                </a:lnTo>
                <a:lnTo>
                  <a:pt x="4756" y="672"/>
                </a:lnTo>
                <a:lnTo>
                  <a:pt x="4659" y="674"/>
                </a:lnTo>
                <a:lnTo>
                  <a:pt x="4558" y="679"/>
                </a:lnTo>
                <a:lnTo>
                  <a:pt x="4457" y="684"/>
                </a:lnTo>
                <a:lnTo>
                  <a:pt x="4352" y="693"/>
                </a:lnTo>
                <a:lnTo>
                  <a:pt x="4245" y="703"/>
                </a:lnTo>
                <a:lnTo>
                  <a:pt x="4135" y="713"/>
                </a:lnTo>
                <a:lnTo>
                  <a:pt x="3901" y="741"/>
                </a:lnTo>
                <a:lnTo>
                  <a:pt x="3646" y="770"/>
                </a:lnTo>
                <a:lnTo>
                  <a:pt x="3369" y="801"/>
                </a:lnTo>
                <a:lnTo>
                  <a:pt x="3065" y="833"/>
                </a:lnTo>
                <a:lnTo>
                  <a:pt x="2901" y="849"/>
                </a:lnTo>
                <a:lnTo>
                  <a:pt x="2730" y="864"/>
                </a:lnTo>
                <a:lnTo>
                  <a:pt x="2548" y="878"/>
                </a:lnTo>
                <a:lnTo>
                  <a:pt x="2358" y="890"/>
                </a:lnTo>
                <a:lnTo>
                  <a:pt x="2158" y="902"/>
                </a:lnTo>
                <a:lnTo>
                  <a:pt x="1948" y="914"/>
                </a:lnTo>
                <a:lnTo>
                  <a:pt x="1727" y="922"/>
                </a:lnTo>
                <a:lnTo>
                  <a:pt x="1496" y="929"/>
                </a:lnTo>
                <a:lnTo>
                  <a:pt x="1496" y="929"/>
                </a:lnTo>
                <a:lnTo>
                  <a:pt x="1426" y="929"/>
                </a:lnTo>
                <a:lnTo>
                  <a:pt x="1356" y="929"/>
                </a:lnTo>
                <a:lnTo>
                  <a:pt x="1286" y="926"/>
                </a:lnTo>
                <a:lnTo>
                  <a:pt x="1216" y="922"/>
                </a:lnTo>
                <a:lnTo>
                  <a:pt x="1148" y="917"/>
                </a:lnTo>
                <a:lnTo>
                  <a:pt x="1079" y="910"/>
                </a:lnTo>
                <a:lnTo>
                  <a:pt x="1011" y="902"/>
                </a:lnTo>
                <a:lnTo>
                  <a:pt x="946" y="891"/>
                </a:lnTo>
                <a:lnTo>
                  <a:pt x="881" y="881"/>
                </a:lnTo>
                <a:lnTo>
                  <a:pt x="816" y="871"/>
                </a:lnTo>
                <a:lnTo>
                  <a:pt x="693" y="847"/>
                </a:lnTo>
                <a:lnTo>
                  <a:pt x="575" y="820"/>
                </a:lnTo>
                <a:lnTo>
                  <a:pt x="467" y="792"/>
                </a:lnTo>
                <a:lnTo>
                  <a:pt x="366" y="765"/>
                </a:lnTo>
                <a:lnTo>
                  <a:pt x="275" y="737"/>
                </a:lnTo>
                <a:lnTo>
                  <a:pt x="195" y="712"/>
                </a:lnTo>
                <a:lnTo>
                  <a:pt x="128" y="689"/>
                </a:lnTo>
                <a:lnTo>
                  <a:pt x="34" y="655"/>
                </a:lnTo>
                <a:lnTo>
                  <a:pt x="0" y="642"/>
                </a:lnTo>
                <a:lnTo>
                  <a:pt x="0" y="2"/>
                </a:lnTo>
                <a:lnTo>
                  <a:pt x="5760" y="0"/>
                </a:lnTo>
                <a:lnTo>
                  <a:pt x="5751" y="828"/>
                </a:lnTo>
                <a:close/>
              </a:path>
            </a:pathLst>
          </a:custGeom>
          <a:solidFill>
            <a:srgbClr val="9B141B"/>
          </a:solidFill>
          <a:ln w="9525">
            <a:noFill/>
            <a:round/>
            <a:headEnd/>
            <a:tailEnd/>
          </a:ln>
        </p:spPr>
        <p:txBody>
          <a:bodyPr/>
          <a:lstStyle/>
          <a:p>
            <a:pPr fontAlgn="auto">
              <a:spcBef>
                <a:spcPts val="0"/>
              </a:spcBef>
              <a:spcAft>
                <a:spcPts val="0"/>
              </a:spcAft>
              <a:defRPr/>
            </a:pPr>
            <a:endParaRPr lang="fr-FR" sz="1800">
              <a:latin typeface="+mn-lt"/>
              <a:ea typeface="+mn-ea"/>
            </a:endParaRPr>
          </a:p>
        </p:txBody>
      </p:sp>
      <p:sp>
        <p:nvSpPr>
          <p:cNvPr id="6" name="Freeform 7"/>
          <p:cNvSpPr>
            <a:spLocks/>
          </p:cNvSpPr>
          <p:nvPr userDrawn="1"/>
        </p:nvSpPr>
        <p:spPr bwMode="auto">
          <a:xfrm>
            <a:off x="9235017" y="1150938"/>
            <a:ext cx="2599267" cy="247650"/>
          </a:xfrm>
          <a:custGeom>
            <a:avLst/>
            <a:gdLst/>
            <a:ahLst/>
            <a:cxnLst>
              <a:cxn ang="0">
                <a:pos x="846" y="118"/>
              </a:cxn>
              <a:cxn ang="0">
                <a:pos x="846" y="118"/>
              </a:cxn>
              <a:cxn ang="0">
                <a:pos x="788" y="113"/>
              </a:cxn>
              <a:cxn ang="0">
                <a:pos x="725" y="112"/>
              </a:cxn>
              <a:cxn ang="0">
                <a:pos x="658" y="110"/>
              </a:cxn>
              <a:cxn ang="0">
                <a:pos x="588" y="110"/>
              </a:cxn>
              <a:cxn ang="0">
                <a:pos x="448" y="113"/>
              </a:cxn>
              <a:cxn ang="0">
                <a:pos x="311" y="118"/>
              </a:cxn>
              <a:cxn ang="0">
                <a:pos x="190" y="125"/>
              </a:cxn>
              <a:cxn ang="0">
                <a:pos x="90" y="130"/>
              </a:cxn>
              <a:cxn ang="0">
                <a:pos x="0" y="137"/>
              </a:cxn>
              <a:cxn ang="0">
                <a:pos x="0" y="137"/>
              </a:cxn>
              <a:cxn ang="0">
                <a:pos x="5" y="130"/>
              </a:cxn>
              <a:cxn ang="0">
                <a:pos x="13" y="120"/>
              </a:cxn>
              <a:cxn ang="0">
                <a:pos x="25" y="110"/>
              </a:cxn>
              <a:cxn ang="0">
                <a:pos x="43" y="96"/>
              </a:cxn>
              <a:cxn ang="0">
                <a:pos x="65" y="83"/>
              </a:cxn>
              <a:cxn ang="0">
                <a:pos x="94" y="67"/>
              </a:cxn>
              <a:cxn ang="0">
                <a:pos x="128" y="52"/>
              </a:cxn>
              <a:cxn ang="0">
                <a:pos x="167" y="38"/>
              </a:cxn>
              <a:cxn ang="0">
                <a:pos x="215" y="26"/>
              </a:cxn>
              <a:cxn ang="0">
                <a:pos x="272" y="14"/>
              </a:cxn>
              <a:cxn ang="0">
                <a:pos x="335" y="7"/>
              </a:cxn>
              <a:cxn ang="0">
                <a:pos x="371" y="4"/>
              </a:cxn>
              <a:cxn ang="0">
                <a:pos x="407" y="2"/>
              </a:cxn>
              <a:cxn ang="0">
                <a:pos x="448" y="0"/>
              </a:cxn>
              <a:cxn ang="0">
                <a:pos x="489" y="0"/>
              </a:cxn>
              <a:cxn ang="0">
                <a:pos x="533" y="2"/>
              </a:cxn>
              <a:cxn ang="0">
                <a:pos x="580" y="4"/>
              </a:cxn>
              <a:cxn ang="0">
                <a:pos x="629" y="7"/>
              </a:cxn>
              <a:cxn ang="0">
                <a:pos x="682" y="12"/>
              </a:cxn>
              <a:cxn ang="0">
                <a:pos x="682" y="12"/>
              </a:cxn>
              <a:cxn ang="0">
                <a:pos x="715" y="18"/>
              </a:cxn>
              <a:cxn ang="0">
                <a:pos x="752" y="23"/>
              </a:cxn>
              <a:cxn ang="0">
                <a:pos x="838" y="41"/>
              </a:cxn>
              <a:cxn ang="0">
                <a:pos x="928" y="65"/>
              </a:cxn>
              <a:cxn ang="0">
                <a:pos x="1017" y="91"/>
              </a:cxn>
              <a:cxn ang="0">
                <a:pos x="1099" y="115"/>
              </a:cxn>
              <a:cxn ang="0">
                <a:pos x="1166" y="136"/>
              </a:cxn>
              <a:cxn ang="0">
                <a:pos x="1228" y="156"/>
              </a:cxn>
              <a:cxn ang="0">
                <a:pos x="1228" y="156"/>
              </a:cxn>
              <a:cxn ang="0">
                <a:pos x="1149" y="146"/>
              </a:cxn>
              <a:cxn ang="0">
                <a:pos x="1031" y="134"/>
              </a:cxn>
              <a:cxn ang="0">
                <a:pos x="846" y="118"/>
              </a:cxn>
            </a:cxnLst>
            <a:rect l="0" t="0" r="r" b="b"/>
            <a:pathLst>
              <a:path w="1228" h="156">
                <a:moveTo>
                  <a:pt x="846" y="118"/>
                </a:moveTo>
                <a:lnTo>
                  <a:pt x="846" y="118"/>
                </a:lnTo>
                <a:lnTo>
                  <a:pt x="788" y="113"/>
                </a:lnTo>
                <a:lnTo>
                  <a:pt x="725" y="112"/>
                </a:lnTo>
                <a:lnTo>
                  <a:pt x="658" y="110"/>
                </a:lnTo>
                <a:lnTo>
                  <a:pt x="588" y="110"/>
                </a:lnTo>
                <a:lnTo>
                  <a:pt x="448" y="113"/>
                </a:lnTo>
                <a:lnTo>
                  <a:pt x="311" y="118"/>
                </a:lnTo>
                <a:lnTo>
                  <a:pt x="190" y="125"/>
                </a:lnTo>
                <a:lnTo>
                  <a:pt x="90" y="130"/>
                </a:lnTo>
                <a:lnTo>
                  <a:pt x="0" y="137"/>
                </a:lnTo>
                <a:lnTo>
                  <a:pt x="0" y="137"/>
                </a:lnTo>
                <a:lnTo>
                  <a:pt x="5" y="130"/>
                </a:lnTo>
                <a:lnTo>
                  <a:pt x="13" y="120"/>
                </a:lnTo>
                <a:lnTo>
                  <a:pt x="25" y="110"/>
                </a:lnTo>
                <a:lnTo>
                  <a:pt x="43" y="96"/>
                </a:lnTo>
                <a:lnTo>
                  <a:pt x="65" y="83"/>
                </a:lnTo>
                <a:lnTo>
                  <a:pt x="94" y="67"/>
                </a:lnTo>
                <a:lnTo>
                  <a:pt x="128" y="52"/>
                </a:lnTo>
                <a:lnTo>
                  <a:pt x="167" y="38"/>
                </a:lnTo>
                <a:lnTo>
                  <a:pt x="215" y="26"/>
                </a:lnTo>
                <a:lnTo>
                  <a:pt x="272" y="14"/>
                </a:lnTo>
                <a:lnTo>
                  <a:pt x="335" y="7"/>
                </a:lnTo>
                <a:lnTo>
                  <a:pt x="371" y="4"/>
                </a:lnTo>
                <a:lnTo>
                  <a:pt x="407" y="2"/>
                </a:lnTo>
                <a:lnTo>
                  <a:pt x="448" y="0"/>
                </a:lnTo>
                <a:lnTo>
                  <a:pt x="489" y="0"/>
                </a:lnTo>
                <a:lnTo>
                  <a:pt x="533" y="2"/>
                </a:lnTo>
                <a:lnTo>
                  <a:pt x="580" y="4"/>
                </a:lnTo>
                <a:lnTo>
                  <a:pt x="629" y="7"/>
                </a:lnTo>
                <a:lnTo>
                  <a:pt x="682" y="12"/>
                </a:lnTo>
                <a:lnTo>
                  <a:pt x="682" y="12"/>
                </a:lnTo>
                <a:lnTo>
                  <a:pt x="715" y="18"/>
                </a:lnTo>
                <a:lnTo>
                  <a:pt x="752" y="23"/>
                </a:lnTo>
                <a:lnTo>
                  <a:pt x="838" y="41"/>
                </a:lnTo>
                <a:lnTo>
                  <a:pt x="928" y="65"/>
                </a:lnTo>
                <a:lnTo>
                  <a:pt x="1017" y="91"/>
                </a:lnTo>
                <a:lnTo>
                  <a:pt x="1099" y="115"/>
                </a:lnTo>
                <a:lnTo>
                  <a:pt x="1166" y="136"/>
                </a:lnTo>
                <a:lnTo>
                  <a:pt x="1228" y="156"/>
                </a:lnTo>
                <a:lnTo>
                  <a:pt x="1228" y="156"/>
                </a:lnTo>
                <a:lnTo>
                  <a:pt x="1149" y="146"/>
                </a:lnTo>
                <a:lnTo>
                  <a:pt x="1031" y="134"/>
                </a:lnTo>
                <a:lnTo>
                  <a:pt x="846" y="118"/>
                </a:lnTo>
              </a:path>
            </a:pathLst>
          </a:custGeom>
          <a:noFill/>
          <a:ln w="9525">
            <a:noFill/>
            <a:round/>
            <a:headEnd/>
            <a:tailEnd/>
          </a:ln>
        </p:spPr>
        <p:txBody>
          <a:bodyPr/>
          <a:lstStyle/>
          <a:p>
            <a:pPr fontAlgn="auto">
              <a:spcBef>
                <a:spcPts val="0"/>
              </a:spcBef>
              <a:spcAft>
                <a:spcPts val="0"/>
              </a:spcAft>
              <a:defRPr/>
            </a:pPr>
            <a:endParaRPr lang="fr-FR" sz="1800">
              <a:latin typeface="+mn-lt"/>
              <a:ea typeface="+mn-ea"/>
            </a:endParaRPr>
          </a:p>
        </p:txBody>
      </p:sp>
      <p:sp>
        <p:nvSpPr>
          <p:cNvPr id="2" name="Titre 1"/>
          <p:cNvSpPr>
            <a:spLocks noGrp="1"/>
          </p:cNvSpPr>
          <p:nvPr>
            <p:ph type="title"/>
          </p:nvPr>
        </p:nvSpPr>
        <p:spPr>
          <a:xfrm>
            <a:off x="489507" y="49463"/>
            <a:ext cx="10972800" cy="925263"/>
          </a:xfrm>
        </p:spPr>
        <p:txBody>
          <a:bodyPr>
            <a:noAutofit/>
          </a:bodyPr>
          <a:lstStyle>
            <a:lvl1pPr algn="l">
              <a:lnSpc>
                <a:spcPts val="3500"/>
              </a:lnSpc>
              <a:defRPr sz="4400" b="0" i="0" baseline="0">
                <a:solidFill>
                  <a:schemeClr val="bg1"/>
                </a:solidFill>
                <a:latin typeface="Tw Cen MT Condensed"/>
                <a:cs typeface="Tw Cen MT Condensed"/>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89507" y="1222375"/>
            <a:ext cx="11092895" cy="5133975"/>
          </a:xfrm>
        </p:spPr>
        <p:txBody>
          <a:bodyPr/>
          <a:lstStyle>
            <a:lvl1pPr marL="449263" indent="-449263">
              <a:buSzPct val="50000"/>
              <a:buFontTx/>
              <a:buBlip>
                <a:blip r:embed="rId2"/>
              </a:buBlip>
              <a:defRPr sz="2800">
                <a:solidFill>
                  <a:srgbClr val="9B141B"/>
                </a:solidFill>
                <a:latin typeface="Tw Cen MT"/>
                <a:cs typeface="Tw Cen MT"/>
              </a:defRPr>
            </a:lvl1pPr>
            <a:lvl2pPr marL="627063" indent="-266700">
              <a:buClr>
                <a:srgbClr val="76B41F"/>
              </a:buClr>
              <a:buSzPct val="50000"/>
              <a:buFontTx/>
              <a:buBlip>
                <a:blip r:embed="rId3"/>
              </a:buBlip>
              <a:defRPr sz="2300">
                <a:solidFill>
                  <a:schemeClr val="tx1">
                    <a:lumMod val="75000"/>
                    <a:lumOff val="25000"/>
                  </a:schemeClr>
                </a:solidFill>
              </a:defRPr>
            </a:lvl2pPr>
            <a:lvl3pPr marL="720725" indent="-180975">
              <a:buClr>
                <a:srgbClr val="9B141B"/>
              </a:buClr>
              <a:buSzPct val="50000"/>
              <a:buFontTx/>
              <a:buBlip>
                <a:blip r:embed="rId4"/>
              </a:buBlip>
              <a:defRPr sz="200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20114054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re et contenu">
    <p:spTree>
      <p:nvGrpSpPr>
        <p:cNvPr id="1" name=""/>
        <p:cNvGrpSpPr/>
        <p:nvPr/>
      </p:nvGrpSpPr>
      <p:grpSpPr>
        <a:xfrm>
          <a:off x="0" y="0"/>
          <a:ext cx="0" cy="0"/>
          <a:chOff x="0" y="0"/>
          <a:chExt cx="0" cy="0"/>
        </a:xfrm>
      </p:grpSpPr>
      <p:sp>
        <p:nvSpPr>
          <p:cNvPr id="4" name="AutoShape 3"/>
          <p:cNvSpPr>
            <a:spLocks noChangeAspect="1" noChangeArrowheads="1" noTextEdit="1"/>
          </p:cNvSpPr>
          <p:nvPr userDrawn="1"/>
        </p:nvSpPr>
        <p:spPr bwMode="auto">
          <a:xfrm>
            <a:off x="0" y="0"/>
            <a:ext cx="12192000" cy="1474788"/>
          </a:xfrm>
          <a:prstGeom prst="rect">
            <a:avLst/>
          </a:prstGeom>
          <a:noFill/>
          <a:ln w="9525">
            <a:noFill/>
            <a:miter lim="800000"/>
            <a:headEnd/>
            <a:tailEnd/>
          </a:ln>
        </p:spPr>
        <p:txBody>
          <a:bodyPr/>
          <a:lstStyle/>
          <a:p>
            <a:pPr fontAlgn="auto">
              <a:spcBef>
                <a:spcPts val="0"/>
              </a:spcBef>
              <a:spcAft>
                <a:spcPts val="0"/>
              </a:spcAft>
              <a:defRPr/>
            </a:pPr>
            <a:endParaRPr lang="fr-FR" sz="1800">
              <a:latin typeface="+mn-lt"/>
              <a:ea typeface="+mn-ea"/>
            </a:endParaRPr>
          </a:p>
        </p:txBody>
      </p:sp>
      <p:sp>
        <p:nvSpPr>
          <p:cNvPr id="5" name="Freeform 5"/>
          <p:cNvSpPr>
            <a:spLocks/>
          </p:cNvSpPr>
          <p:nvPr userDrawn="1"/>
        </p:nvSpPr>
        <p:spPr bwMode="auto">
          <a:xfrm>
            <a:off x="1" y="1"/>
            <a:ext cx="12357100" cy="1222375"/>
          </a:xfrm>
          <a:custGeom>
            <a:avLst/>
            <a:gdLst/>
            <a:ahLst/>
            <a:cxnLst>
              <a:cxn ang="0">
                <a:pos x="5751" y="828"/>
              </a:cxn>
              <a:cxn ang="0">
                <a:pos x="5751" y="828"/>
              </a:cxn>
              <a:cxn ang="0">
                <a:pos x="5644" y="796"/>
              </a:cxn>
              <a:cxn ang="0">
                <a:pos x="5539" y="766"/>
              </a:cxn>
              <a:cxn ang="0">
                <a:pos x="5437" y="743"/>
              </a:cxn>
              <a:cxn ang="0">
                <a:pos x="5336" y="722"/>
              </a:cxn>
              <a:cxn ang="0">
                <a:pos x="5238" y="707"/>
              </a:cxn>
              <a:cxn ang="0">
                <a:pos x="5141" y="693"/>
              </a:cxn>
              <a:cxn ang="0">
                <a:pos x="5045" y="684"/>
              </a:cxn>
              <a:cxn ang="0">
                <a:pos x="4949" y="678"/>
              </a:cxn>
              <a:cxn ang="0">
                <a:pos x="4854" y="674"/>
              </a:cxn>
              <a:cxn ang="0">
                <a:pos x="4756" y="672"/>
              </a:cxn>
              <a:cxn ang="0">
                <a:pos x="4659" y="674"/>
              </a:cxn>
              <a:cxn ang="0">
                <a:pos x="4558" y="679"/>
              </a:cxn>
              <a:cxn ang="0">
                <a:pos x="4457" y="684"/>
              </a:cxn>
              <a:cxn ang="0">
                <a:pos x="4352" y="693"/>
              </a:cxn>
              <a:cxn ang="0">
                <a:pos x="4245" y="703"/>
              </a:cxn>
              <a:cxn ang="0">
                <a:pos x="4135" y="713"/>
              </a:cxn>
              <a:cxn ang="0">
                <a:pos x="3901" y="741"/>
              </a:cxn>
              <a:cxn ang="0">
                <a:pos x="3646" y="770"/>
              </a:cxn>
              <a:cxn ang="0">
                <a:pos x="3369" y="801"/>
              </a:cxn>
              <a:cxn ang="0">
                <a:pos x="3065" y="833"/>
              </a:cxn>
              <a:cxn ang="0">
                <a:pos x="2901" y="849"/>
              </a:cxn>
              <a:cxn ang="0">
                <a:pos x="2730" y="864"/>
              </a:cxn>
              <a:cxn ang="0">
                <a:pos x="2548" y="878"/>
              </a:cxn>
              <a:cxn ang="0">
                <a:pos x="2358" y="890"/>
              </a:cxn>
              <a:cxn ang="0">
                <a:pos x="2158" y="902"/>
              </a:cxn>
              <a:cxn ang="0">
                <a:pos x="1948" y="914"/>
              </a:cxn>
              <a:cxn ang="0">
                <a:pos x="1727" y="922"/>
              </a:cxn>
              <a:cxn ang="0">
                <a:pos x="1496" y="929"/>
              </a:cxn>
              <a:cxn ang="0">
                <a:pos x="1496" y="929"/>
              </a:cxn>
              <a:cxn ang="0">
                <a:pos x="1426" y="929"/>
              </a:cxn>
              <a:cxn ang="0">
                <a:pos x="1356" y="929"/>
              </a:cxn>
              <a:cxn ang="0">
                <a:pos x="1286" y="926"/>
              </a:cxn>
              <a:cxn ang="0">
                <a:pos x="1216" y="922"/>
              </a:cxn>
              <a:cxn ang="0">
                <a:pos x="1148" y="917"/>
              </a:cxn>
              <a:cxn ang="0">
                <a:pos x="1079" y="910"/>
              </a:cxn>
              <a:cxn ang="0">
                <a:pos x="1011" y="902"/>
              </a:cxn>
              <a:cxn ang="0">
                <a:pos x="946" y="891"/>
              </a:cxn>
              <a:cxn ang="0">
                <a:pos x="881" y="881"/>
              </a:cxn>
              <a:cxn ang="0">
                <a:pos x="816" y="871"/>
              </a:cxn>
              <a:cxn ang="0">
                <a:pos x="693" y="847"/>
              </a:cxn>
              <a:cxn ang="0">
                <a:pos x="575" y="820"/>
              </a:cxn>
              <a:cxn ang="0">
                <a:pos x="467" y="792"/>
              </a:cxn>
              <a:cxn ang="0">
                <a:pos x="366" y="765"/>
              </a:cxn>
              <a:cxn ang="0">
                <a:pos x="275" y="737"/>
              </a:cxn>
              <a:cxn ang="0">
                <a:pos x="195" y="712"/>
              </a:cxn>
              <a:cxn ang="0">
                <a:pos x="128" y="689"/>
              </a:cxn>
              <a:cxn ang="0">
                <a:pos x="34" y="655"/>
              </a:cxn>
              <a:cxn ang="0">
                <a:pos x="0" y="642"/>
              </a:cxn>
              <a:cxn ang="0">
                <a:pos x="0" y="2"/>
              </a:cxn>
              <a:cxn ang="0">
                <a:pos x="5760" y="0"/>
              </a:cxn>
              <a:cxn ang="0">
                <a:pos x="5751" y="828"/>
              </a:cxn>
            </a:cxnLst>
            <a:rect l="0" t="0" r="r" b="b"/>
            <a:pathLst>
              <a:path w="5760" h="929">
                <a:moveTo>
                  <a:pt x="5751" y="828"/>
                </a:moveTo>
                <a:lnTo>
                  <a:pt x="5751" y="828"/>
                </a:lnTo>
                <a:lnTo>
                  <a:pt x="5644" y="796"/>
                </a:lnTo>
                <a:lnTo>
                  <a:pt x="5539" y="766"/>
                </a:lnTo>
                <a:lnTo>
                  <a:pt x="5437" y="743"/>
                </a:lnTo>
                <a:lnTo>
                  <a:pt x="5336" y="722"/>
                </a:lnTo>
                <a:lnTo>
                  <a:pt x="5238" y="707"/>
                </a:lnTo>
                <a:lnTo>
                  <a:pt x="5141" y="693"/>
                </a:lnTo>
                <a:lnTo>
                  <a:pt x="5045" y="684"/>
                </a:lnTo>
                <a:lnTo>
                  <a:pt x="4949" y="678"/>
                </a:lnTo>
                <a:lnTo>
                  <a:pt x="4854" y="674"/>
                </a:lnTo>
                <a:lnTo>
                  <a:pt x="4756" y="672"/>
                </a:lnTo>
                <a:lnTo>
                  <a:pt x="4659" y="674"/>
                </a:lnTo>
                <a:lnTo>
                  <a:pt x="4558" y="679"/>
                </a:lnTo>
                <a:lnTo>
                  <a:pt x="4457" y="684"/>
                </a:lnTo>
                <a:lnTo>
                  <a:pt x="4352" y="693"/>
                </a:lnTo>
                <a:lnTo>
                  <a:pt x="4245" y="703"/>
                </a:lnTo>
                <a:lnTo>
                  <a:pt x="4135" y="713"/>
                </a:lnTo>
                <a:lnTo>
                  <a:pt x="3901" y="741"/>
                </a:lnTo>
                <a:lnTo>
                  <a:pt x="3646" y="770"/>
                </a:lnTo>
                <a:lnTo>
                  <a:pt x="3369" y="801"/>
                </a:lnTo>
                <a:lnTo>
                  <a:pt x="3065" y="833"/>
                </a:lnTo>
                <a:lnTo>
                  <a:pt x="2901" y="849"/>
                </a:lnTo>
                <a:lnTo>
                  <a:pt x="2730" y="864"/>
                </a:lnTo>
                <a:lnTo>
                  <a:pt x="2548" y="878"/>
                </a:lnTo>
                <a:lnTo>
                  <a:pt x="2358" y="890"/>
                </a:lnTo>
                <a:lnTo>
                  <a:pt x="2158" y="902"/>
                </a:lnTo>
                <a:lnTo>
                  <a:pt x="1948" y="914"/>
                </a:lnTo>
                <a:lnTo>
                  <a:pt x="1727" y="922"/>
                </a:lnTo>
                <a:lnTo>
                  <a:pt x="1496" y="929"/>
                </a:lnTo>
                <a:lnTo>
                  <a:pt x="1496" y="929"/>
                </a:lnTo>
                <a:lnTo>
                  <a:pt x="1426" y="929"/>
                </a:lnTo>
                <a:lnTo>
                  <a:pt x="1356" y="929"/>
                </a:lnTo>
                <a:lnTo>
                  <a:pt x="1286" y="926"/>
                </a:lnTo>
                <a:lnTo>
                  <a:pt x="1216" y="922"/>
                </a:lnTo>
                <a:lnTo>
                  <a:pt x="1148" y="917"/>
                </a:lnTo>
                <a:lnTo>
                  <a:pt x="1079" y="910"/>
                </a:lnTo>
                <a:lnTo>
                  <a:pt x="1011" y="902"/>
                </a:lnTo>
                <a:lnTo>
                  <a:pt x="946" y="891"/>
                </a:lnTo>
                <a:lnTo>
                  <a:pt x="881" y="881"/>
                </a:lnTo>
                <a:lnTo>
                  <a:pt x="816" y="871"/>
                </a:lnTo>
                <a:lnTo>
                  <a:pt x="693" y="847"/>
                </a:lnTo>
                <a:lnTo>
                  <a:pt x="575" y="820"/>
                </a:lnTo>
                <a:lnTo>
                  <a:pt x="467" y="792"/>
                </a:lnTo>
                <a:lnTo>
                  <a:pt x="366" y="765"/>
                </a:lnTo>
                <a:lnTo>
                  <a:pt x="275" y="737"/>
                </a:lnTo>
                <a:lnTo>
                  <a:pt x="195" y="712"/>
                </a:lnTo>
                <a:lnTo>
                  <a:pt x="128" y="689"/>
                </a:lnTo>
                <a:lnTo>
                  <a:pt x="34" y="655"/>
                </a:lnTo>
                <a:lnTo>
                  <a:pt x="0" y="642"/>
                </a:lnTo>
                <a:lnTo>
                  <a:pt x="0" y="2"/>
                </a:lnTo>
                <a:lnTo>
                  <a:pt x="5760" y="0"/>
                </a:lnTo>
                <a:lnTo>
                  <a:pt x="5751" y="828"/>
                </a:lnTo>
                <a:close/>
              </a:path>
            </a:pathLst>
          </a:custGeom>
          <a:solidFill>
            <a:srgbClr val="9B141B"/>
          </a:solidFill>
          <a:ln w="9525">
            <a:noFill/>
            <a:round/>
            <a:headEnd/>
            <a:tailEnd/>
          </a:ln>
        </p:spPr>
        <p:txBody>
          <a:bodyPr/>
          <a:lstStyle/>
          <a:p>
            <a:pPr fontAlgn="auto">
              <a:spcBef>
                <a:spcPts val="0"/>
              </a:spcBef>
              <a:spcAft>
                <a:spcPts val="0"/>
              </a:spcAft>
              <a:defRPr/>
            </a:pPr>
            <a:endParaRPr lang="fr-FR" sz="1800">
              <a:latin typeface="+mn-lt"/>
              <a:ea typeface="+mn-ea"/>
            </a:endParaRPr>
          </a:p>
        </p:txBody>
      </p:sp>
      <p:sp>
        <p:nvSpPr>
          <p:cNvPr id="6" name="Freeform 7"/>
          <p:cNvSpPr>
            <a:spLocks/>
          </p:cNvSpPr>
          <p:nvPr userDrawn="1"/>
        </p:nvSpPr>
        <p:spPr bwMode="auto">
          <a:xfrm>
            <a:off x="9235017" y="1150938"/>
            <a:ext cx="2599267" cy="247650"/>
          </a:xfrm>
          <a:custGeom>
            <a:avLst/>
            <a:gdLst/>
            <a:ahLst/>
            <a:cxnLst>
              <a:cxn ang="0">
                <a:pos x="846" y="118"/>
              </a:cxn>
              <a:cxn ang="0">
                <a:pos x="846" y="118"/>
              </a:cxn>
              <a:cxn ang="0">
                <a:pos x="788" y="113"/>
              </a:cxn>
              <a:cxn ang="0">
                <a:pos x="725" y="112"/>
              </a:cxn>
              <a:cxn ang="0">
                <a:pos x="658" y="110"/>
              </a:cxn>
              <a:cxn ang="0">
                <a:pos x="588" y="110"/>
              </a:cxn>
              <a:cxn ang="0">
                <a:pos x="448" y="113"/>
              </a:cxn>
              <a:cxn ang="0">
                <a:pos x="311" y="118"/>
              </a:cxn>
              <a:cxn ang="0">
                <a:pos x="190" y="125"/>
              </a:cxn>
              <a:cxn ang="0">
                <a:pos x="90" y="130"/>
              </a:cxn>
              <a:cxn ang="0">
                <a:pos x="0" y="137"/>
              </a:cxn>
              <a:cxn ang="0">
                <a:pos x="0" y="137"/>
              </a:cxn>
              <a:cxn ang="0">
                <a:pos x="5" y="130"/>
              </a:cxn>
              <a:cxn ang="0">
                <a:pos x="13" y="120"/>
              </a:cxn>
              <a:cxn ang="0">
                <a:pos x="25" y="110"/>
              </a:cxn>
              <a:cxn ang="0">
                <a:pos x="43" y="96"/>
              </a:cxn>
              <a:cxn ang="0">
                <a:pos x="65" y="83"/>
              </a:cxn>
              <a:cxn ang="0">
                <a:pos x="94" y="67"/>
              </a:cxn>
              <a:cxn ang="0">
                <a:pos x="128" y="52"/>
              </a:cxn>
              <a:cxn ang="0">
                <a:pos x="167" y="38"/>
              </a:cxn>
              <a:cxn ang="0">
                <a:pos x="215" y="26"/>
              </a:cxn>
              <a:cxn ang="0">
                <a:pos x="272" y="14"/>
              </a:cxn>
              <a:cxn ang="0">
                <a:pos x="335" y="7"/>
              </a:cxn>
              <a:cxn ang="0">
                <a:pos x="371" y="4"/>
              </a:cxn>
              <a:cxn ang="0">
                <a:pos x="407" y="2"/>
              </a:cxn>
              <a:cxn ang="0">
                <a:pos x="448" y="0"/>
              </a:cxn>
              <a:cxn ang="0">
                <a:pos x="489" y="0"/>
              </a:cxn>
              <a:cxn ang="0">
                <a:pos x="533" y="2"/>
              </a:cxn>
              <a:cxn ang="0">
                <a:pos x="580" y="4"/>
              </a:cxn>
              <a:cxn ang="0">
                <a:pos x="629" y="7"/>
              </a:cxn>
              <a:cxn ang="0">
                <a:pos x="682" y="12"/>
              </a:cxn>
              <a:cxn ang="0">
                <a:pos x="682" y="12"/>
              </a:cxn>
              <a:cxn ang="0">
                <a:pos x="715" y="18"/>
              </a:cxn>
              <a:cxn ang="0">
                <a:pos x="752" y="23"/>
              </a:cxn>
              <a:cxn ang="0">
                <a:pos x="838" y="41"/>
              </a:cxn>
              <a:cxn ang="0">
                <a:pos x="928" y="65"/>
              </a:cxn>
              <a:cxn ang="0">
                <a:pos x="1017" y="91"/>
              </a:cxn>
              <a:cxn ang="0">
                <a:pos x="1099" y="115"/>
              </a:cxn>
              <a:cxn ang="0">
                <a:pos x="1166" y="136"/>
              </a:cxn>
              <a:cxn ang="0">
                <a:pos x="1228" y="156"/>
              </a:cxn>
              <a:cxn ang="0">
                <a:pos x="1228" y="156"/>
              </a:cxn>
              <a:cxn ang="0">
                <a:pos x="1149" y="146"/>
              </a:cxn>
              <a:cxn ang="0">
                <a:pos x="1031" y="134"/>
              </a:cxn>
              <a:cxn ang="0">
                <a:pos x="846" y="118"/>
              </a:cxn>
            </a:cxnLst>
            <a:rect l="0" t="0" r="r" b="b"/>
            <a:pathLst>
              <a:path w="1228" h="156">
                <a:moveTo>
                  <a:pt x="846" y="118"/>
                </a:moveTo>
                <a:lnTo>
                  <a:pt x="846" y="118"/>
                </a:lnTo>
                <a:lnTo>
                  <a:pt x="788" y="113"/>
                </a:lnTo>
                <a:lnTo>
                  <a:pt x="725" y="112"/>
                </a:lnTo>
                <a:lnTo>
                  <a:pt x="658" y="110"/>
                </a:lnTo>
                <a:lnTo>
                  <a:pt x="588" y="110"/>
                </a:lnTo>
                <a:lnTo>
                  <a:pt x="448" y="113"/>
                </a:lnTo>
                <a:lnTo>
                  <a:pt x="311" y="118"/>
                </a:lnTo>
                <a:lnTo>
                  <a:pt x="190" y="125"/>
                </a:lnTo>
                <a:lnTo>
                  <a:pt x="90" y="130"/>
                </a:lnTo>
                <a:lnTo>
                  <a:pt x="0" y="137"/>
                </a:lnTo>
                <a:lnTo>
                  <a:pt x="0" y="137"/>
                </a:lnTo>
                <a:lnTo>
                  <a:pt x="5" y="130"/>
                </a:lnTo>
                <a:lnTo>
                  <a:pt x="13" y="120"/>
                </a:lnTo>
                <a:lnTo>
                  <a:pt x="25" y="110"/>
                </a:lnTo>
                <a:lnTo>
                  <a:pt x="43" y="96"/>
                </a:lnTo>
                <a:lnTo>
                  <a:pt x="65" y="83"/>
                </a:lnTo>
                <a:lnTo>
                  <a:pt x="94" y="67"/>
                </a:lnTo>
                <a:lnTo>
                  <a:pt x="128" y="52"/>
                </a:lnTo>
                <a:lnTo>
                  <a:pt x="167" y="38"/>
                </a:lnTo>
                <a:lnTo>
                  <a:pt x="215" y="26"/>
                </a:lnTo>
                <a:lnTo>
                  <a:pt x="272" y="14"/>
                </a:lnTo>
                <a:lnTo>
                  <a:pt x="335" y="7"/>
                </a:lnTo>
                <a:lnTo>
                  <a:pt x="371" y="4"/>
                </a:lnTo>
                <a:lnTo>
                  <a:pt x="407" y="2"/>
                </a:lnTo>
                <a:lnTo>
                  <a:pt x="448" y="0"/>
                </a:lnTo>
                <a:lnTo>
                  <a:pt x="489" y="0"/>
                </a:lnTo>
                <a:lnTo>
                  <a:pt x="533" y="2"/>
                </a:lnTo>
                <a:lnTo>
                  <a:pt x="580" y="4"/>
                </a:lnTo>
                <a:lnTo>
                  <a:pt x="629" y="7"/>
                </a:lnTo>
                <a:lnTo>
                  <a:pt x="682" y="12"/>
                </a:lnTo>
                <a:lnTo>
                  <a:pt x="682" y="12"/>
                </a:lnTo>
                <a:lnTo>
                  <a:pt x="715" y="18"/>
                </a:lnTo>
                <a:lnTo>
                  <a:pt x="752" y="23"/>
                </a:lnTo>
                <a:lnTo>
                  <a:pt x="838" y="41"/>
                </a:lnTo>
                <a:lnTo>
                  <a:pt x="928" y="65"/>
                </a:lnTo>
                <a:lnTo>
                  <a:pt x="1017" y="91"/>
                </a:lnTo>
                <a:lnTo>
                  <a:pt x="1099" y="115"/>
                </a:lnTo>
                <a:lnTo>
                  <a:pt x="1166" y="136"/>
                </a:lnTo>
                <a:lnTo>
                  <a:pt x="1228" y="156"/>
                </a:lnTo>
                <a:lnTo>
                  <a:pt x="1228" y="156"/>
                </a:lnTo>
                <a:lnTo>
                  <a:pt x="1149" y="146"/>
                </a:lnTo>
                <a:lnTo>
                  <a:pt x="1031" y="134"/>
                </a:lnTo>
                <a:lnTo>
                  <a:pt x="846" y="118"/>
                </a:lnTo>
              </a:path>
            </a:pathLst>
          </a:custGeom>
          <a:noFill/>
          <a:ln w="9525">
            <a:noFill/>
            <a:round/>
            <a:headEnd/>
            <a:tailEnd/>
          </a:ln>
        </p:spPr>
        <p:txBody>
          <a:bodyPr/>
          <a:lstStyle/>
          <a:p>
            <a:pPr fontAlgn="auto">
              <a:spcBef>
                <a:spcPts val="0"/>
              </a:spcBef>
              <a:spcAft>
                <a:spcPts val="0"/>
              </a:spcAft>
              <a:defRPr/>
            </a:pPr>
            <a:endParaRPr lang="fr-FR" sz="1800">
              <a:latin typeface="+mn-lt"/>
              <a:ea typeface="+mn-ea"/>
            </a:endParaRPr>
          </a:p>
        </p:txBody>
      </p:sp>
      <p:sp>
        <p:nvSpPr>
          <p:cNvPr id="2" name="Titre 1"/>
          <p:cNvSpPr>
            <a:spLocks noGrp="1"/>
          </p:cNvSpPr>
          <p:nvPr>
            <p:ph type="title"/>
          </p:nvPr>
        </p:nvSpPr>
        <p:spPr>
          <a:xfrm>
            <a:off x="489507" y="49463"/>
            <a:ext cx="10972800" cy="925263"/>
          </a:xfrm>
        </p:spPr>
        <p:txBody>
          <a:bodyPr>
            <a:noAutofit/>
          </a:bodyPr>
          <a:lstStyle>
            <a:lvl1pPr algn="l">
              <a:lnSpc>
                <a:spcPts val="3500"/>
              </a:lnSpc>
              <a:defRPr sz="4400" b="0" i="0" baseline="0">
                <a:solidFill>
                  <a:schemeClr val="bg1"/>
                </a:solidFill>
                <a:latin typeface="Tw Cen MT Condensed"/>
                <a:cs typeface="Tw Cen MT Condensed"/>
              </a:defRPr>
            </a:lvl1pPr>
          </a:lstStyle>
          <a:p>
            <a:r>
              <a:rPr lang="fr-FR" dirty="0" smtClean="0"/>
              <a:t>Modifiez le style du titre</a:t>
            </a:r>
            <a:endParaRPr lang="fr-FR" dirty="0"/>
          </a:p>
        </p:txBody>
      </p:sp>
      <p:sp>
        <p:nvSpPr>
          <p:cNvPr id="3" name="Espace réservé du contenu 2"/>
          <p:cNvSpPr>
            <a:spLocks noGrp="1"/>
          </p:cNvSpPr>
          <p:nvPr>
            <p:ph idx="1"/>
          </p:nvPr>
        </p:nvSpPr>
        <p:spPr>
          <a:xfrm>
            <a:off x="489507" y="1222375"/>
            <a:ext cx="11092895" cy="5133975"/>
          </a:xfrm>
        </p:spPr>
        <p:txBody>
          <a:bodyPr/>
          <a:lstStyle>
            <a:lvl1pPr marL="449263" indent="-449263">
              <a:buSzPct val="50000"/>
              <a:buFontTx/>
              <a:buBlip>
                <a:blip r:embed="rId2"/>
              </a:buBlip>
              <a:defRPr sz="2800">
                <a:solidFill>
                  <a:srgbClr val="76B41F"/>
                </a:solidFill>
                <a:latin typeface="Tw Cen MT"/>
                <a:cs typeface="Tw Cen MT"/>
              </a:defRPr>
            </a:lvl1pPr>
            <a:lvl2pPr marL="627063" indent="-266700">
              <a:buClr>
                <a:srgbClr val="9B141B"/>
              </a:buClr>
              <a:buSzPct val="50000"/>
              <a:buFontTx/>
              <a:buBlip>
                <a:blip r:embed="rId3"/>
              </a:buBlip>
              <a:defRPr sz="2300">
                <a:solidFill>
                  <a:schemeClr val="tx1">
                    <a:lumMod val="75000"/>
                    <a:lumOff val="25000"/>
                  </a:schemeClr>
                </a:solidFill>
              </a:defRPr>
            </a:lvl2pPr>
            <a:lvl3pPr marL="720725" indent="-180975">
              <a:buClr>
                <a:srgbClr val="76B41F"/>
              </a:buClr>
              <a:buSzPct val="50000"/>
              <a:buFontTx/>
              <a:buBlip>
                <a:blip r:embed="rId4"/>
              </a:buBlip>
              <a:defRPr sz="2000">
                <a:solidFill>
                  <a:schemeClr val="tx1">
                    <a:lumMod val="75000"/>
                    <a:lumOff val="25000"/>
                  </a:schemeClr>
                </a:solidFill>
              </a:defRPr>
            </a:lvl3pPr>
          </a:lstStyle>
          <a:p>
            <a:pPr lvl="0"/>
            <a:r>
              <a:rPr lang="fr-FR" dirty="0" smtClean="0"/>
              <a:t>Modifiez les styles du texte du masque</a:t>
            </a:r>
          </a:p>
          <a:p>
            <a:pPr lvl="1"/>
            <a:r>
              <a:rPr lang="fr-FR" dirty="0" smtClean="0"/>
              <a:t>Deuxième niveau</a:t>
            </a:r>
          </a:p>
          <a:p>
            <a:pPr lvl="2"/>
            <a:r>
              <a:rPr lang="fr-FR" dirty="0" smtClean="0"/>
              <a:t>Troisième niveau</a:t>
            </a:r>
          </a:p>
        </p:txBody>
      </p:sp>
    </p:spTree>
    <p:extLst>
      <p:ext uri="{BB962C8B-B14F-4D97-AF65-F5344CB8AC3E}">
        <p14:creationId xmlns:p14="http://schemas.microsoft.com/office/powerpoint/2010/main" val="336777753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6" name="Espace réservé du numéro de diapositive 5"/>
          <p:cNvSpPr>
            <a:spLocks noGrp="1"/>
          </p:cNvSpPr>
          <p:nvPr>
            <p:ph type="sldNum" sz="quarter" idx="12"/>
          </p:nvPr>
        </p:nvSpPr>
        <p:spPr/>
        <p:txBody>
          <a:bodyPr/>
          <a:lstStyle>
            <a:lvl1pPr>
              <a:defRPr/>
            </a:lvl1pPr>
          </a:lstStyle>
          <a:p>
            <a:fld id="{DED0122F-9ED0-43B9-9C90-D1B1D7C6515B}" type="slidenum">
              <a:rPr lang="fr-FR"/>
              <a:pPr/>
              <a:t>‹N°›</a:t>
            </a:fld>
            <a:endParaRPr lang="fr-FR"/>
          </a:p>
        </p:txBody>
      </p:sp>
    </p:spTree>
    <p:extLst>
      <p:ext uri="{BB962C8B-B14F-4D97-AF65-F5344CB8AC3E}">
        <p14:creationId xmlns:p14="http://schemas.microsoft.com/office/powerpoint/2010/main" val="164028854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fr-FR"/>
              <a:t>Titre intervention</a:t>
            </a:r>
            <a:endParaRPr lang="fr-FR" dirty="0"/>
          </a:p>
        </p:txBody>
      </p:sp>
      <p:sp>
        <p:nvSpPr>
          <p:cNvPr id="7" name="Espace réservé du numéro de diapositive 5"/>
          <p:cNvSpPr>
            <a:spLocks noGrp="1"/>
          </p:cNvSpPr>
          <p:nvPr>
            <p:ph type="sldNum" sz="quarter" idx="12"/>
          </p:nvPr>
        </p:nvSpPr>
        <p:spPr/>
        <p:txBody>
          <a:bodyPr/>
          <a:lstStyle>
            <a:lvl1pPr>
              <a:defRPr/>
            </a:lvl1pPr>
          </a:lstStyle>
          <a:p>
            <a:fld id="{5CA12FC1-7C2F-4352-A728-8E8C9ED278E3}" type="slidenum">
              <a:rPr lang="fr-FR"/>
              <a:pPr/>
              <a:t>‹N°›</a:t>
            </a:fld>
            <a:endParaRPr lang="fr-FR"/>
          </a:p>
        </p:txBody>
      </p:sp>
    </p:spTree>
    <p:extLst>
      <p:ext uri="{BB962C8B-B14F-4D97-AF65-F5344CB8AC3E}">
        <p14:creationId xmlns:p14="http://schemas.microsoft.com/office/powerpoint/2010/main" val="7702041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defTabSz="457200">
              <a:defRPr/>
            </a:pPr>
            <a:endParaRPr lang="fr-FR">
              <a:solidFill>
                <a:prstClr val="black">
                  <a:tint val="75000"/>
                </a:prstClr>
              </a:solidFill>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457200">
              <a:defRPr/>
            </a:pPr>
            <a:r>
              <a:rPr lang="fr-FR" smtClean="0">
                <a:solidFill>
                  <a:prstClr val="black">
                    <a:tint val="75000"/>
                  </a:prstClr>
                </a:solidFill>
              </a:rPr>
              <a:t>Titre intervention</a:t>
            </a:r>
            <a:endParaRPr lang="fr-FR" dirty="0">
              <a:solidFill>
                <a:prstClr val="black">
                  <a:tint val="75000"/>
                </a:prstClr>
              </a:solidFill>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pPr defTabSz="457200" fontAlgn="base">
              <a:spcBef>
                <a:spcPct val="0"/>
              </a:spcBef>
              <a:spcAft>
                <a:spcPct val="0"/>
              </a:spcAft>
            </a:pPr>
            <a:fld id="{6AE247F7-0C8B-4A48-97A0-5D89164FB04E}" type="slidenum">
              <a:rPr lang="fr-FR" smtClean="0">
                <a:ea typeface="ＭＳ Ｐゴシック" pitchFamily="-106" charset="-128"/>
              </a:rPr>
              <a:pPr defTabSz="457200" fontAlgn="base">
                <a:spcBef>
                  <a:spcPct val="0"/>
                </a:spcBef>
                <a:spcAft>
                  <a:spcPct val="0"/>
                </a:spcAft>
              </a:pPr>
              <a:t>‹N°›</a:t>
            </a:fld>
            <a:endParaRPr lang="fr-FR">
              <a:ea typeface="ＭＳ Ｐゴシック" pitchFamily="-106" charset="-128"/>
            </a:endParaRPr>
          </a:p>
        </p:txBody>
      </p:sp>
    </p:spTree>
    <p:extLst>
      <p:ext uri="{BB962C8B-B14F-4D97-AF65-F5344CB8AC3E}">
        <p14:creationId xmlns:p14="http://schemas.microsoft.com/office/powerpoint/2010/main" val="889799978"/>
      </p:ext>
    </p:extLst>
  </p:cSld>
  <p:clrMap bg1="lt1" tx1="dk1" bg2="lt2" tx2="dk2" accent1="accent1" accent2="accent2" accent3="accent3" accent4="accent4" accent5="accent5" accent6="accent6" hlink="hlink" folHlink="folHlink"/>
  <p:sldLayoutIdLst>
    <p:sldLayoutId id="2147483663" r:id="rId1"/>
    <p:sldLayoutId id="2147483668" r:id="rId2"/>
    <p:sldLayoutId id="2147483669" r:id="rId3"/>
    <p:sldLayoutId id="2147483683" r:id="rId4"/>
  </p:sldLayoutIdLst>
  <p:timing>
    <p:tnLst>
      <p:par>
        <p:cTn id="1" dur="indefinite" restart="never" nodeType="tmRoot"/>
      </p:par>
    </p:tnLst>
  </p:timing>
  <p:hf sldNum="0" hd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et modifiez le titre</a:t>
            </a:r>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fr-FR"/>
              <a:t>Titre intervention</a:t>
            </a:r>
            <a:endParaRPr lang="fr-FR" dirty="0"/>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6" charset="0"/>
              </a:defRPr>
            </a:lvl1pPr>
          </a:lstStyle>
          <a:p>
            <a:fld id="{6AE247F7-0C8B-4A48-97A0-5D89164FB04E}" type="slidenum">
              <a:rPr lang="fr-FR"/>
              <a:pPr/>
              <a:t>‹N°›</a:t>
            </a:fld>
            <a:endParaRPr lang="fr-FR"/>
          </a:p>
        </p:txBody>
      </p:sp>
    </p:spTree>
    <p:extLst>
      <p:ext uri="{BB962C8B-B14F-4D97-AF65-F5344CB8AC3E}">
        <p14:creationId xmlns:p14="http://schemas.microsoft.com/office/powerpoint/2010/main" val="49852465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Lst>
  <p:timing>
    <p:tnLst>
      <p:par>
        <p:cTn id="1" dur="indefinite" restart="never" nodeType="tmRoot"/>
      </p:par>
    </p:tnLst>
  </p:timing>
  <p:hf sldNum="0" hd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5.xml"/><Relationship Id="rId6" Type="http://schemas.openxmlformats.org/officeDocument/2006/relationships/image" Target="../media/image13.jpg"/><Relationship Id="rId5" Type="http://schemas.openxmlformats.org/officeDocument/2006/relationships/image" Target="../media/image12.tiff"/><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5.emf"/><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8.tiff"/><Relationship Id="rId5" Type="http://schemas.openxmlformats.org/officeDocument/2006/relationships/image" Target="../media/image47.jpeg"/><Relationship Id="rId4" Type="http://schemas.openxmlformats.org/officeDocument/2006/relationships/image" Target="../media/image46.emf"/></Relationships>
</file>

<file path=ppt/slides/_rels/slide1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12.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6.tiff"/><Relationship Id="rId5" Type="http://schemas.openxmlformats.org/officeDocument/2006/relationships/image" Target="../media/image55.jpeg"/><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chart" Target="../charts/chart1.xml"/><Relationship Id="rId7" Type="http://schemas.openxmlformats.org/officeDocument/2006/relationships/image" Target="../media/image62.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tiff"/><Relationship Id="rId4" Type="http://schemas.openxmlformats.org/officeDocument/2006/relationships/image" Target="../media/image59.jpe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67.emf"/><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tiff"/><Relationship Id="rId4" Type="http://schemas.openxmlformats.org/officeDocument/2006/relationships/image" Target="../media/image15.tiff"/><Relationship Id="rId9" Type="http://schemas.openxmlformats.org/officeDocument/2006/relationships/image" Target="../media/image20.tiff"/></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0.jpeg"/><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73.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2.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1.emf"/><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tiff"/><Relationship Id="rId4" Type="http://schemas.openxmlformats.org/officeDocument/2006/relationships/image" Target="../media/image26.tiff"/></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1.emf"/><Relationship Id="rId4" Type="http://schemas.openxmlformats.org/officeDocument/2006/relationships/image" Target="../media/image40.emf"/></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AutoShape 3"/>
          <p:cNvSpPr>
            <a:spLocks noChangeAspect="1" noChangeArrowheads="1" noTextEdit="1"/>
          </p:cNvSpPr>
          <p:nvPr/>
        </p:nvSpPr>
        <p:spPr bwMode="auto">
          <a:xfrm>
            <a:off x="1524000" y="1582738"/>
            <a:ext cx="90487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
        <p:nvSpPr>
          <p:cNvPr id="15368" name="Freeform 6"/>
          <p:cNvSpPr>
            <a:spLocks/>
          </p:cNvSpPr>
          <p:nvPr/>
        </p:nvSpPr>
        <p:spPr bwMode="auto">
          <a:xfrm>
            <a:off x="1524000" y="1582738"/>
            <a:ext cx="9048750" cy="3460750"/>
          </a:xfrm>
          <a:custGeom>
            <a:avLst/>
            <a:gdLst>
              <a:gd name="T0" fmla="*/ 0 w 5700"/>
              <a:gd name="T1" fmla="*/ 957659375 h 2180"/>
              <a:gd name="T2" fmla="*/ 912296563 w 5700"/>
              <a:gd name="T3" fmla="*/ 811490313 h 2180"/>
              <a:gd name="T4" fmla="*/ 2137092500 w 5700"/>
              <a:gd name="T5" fmla="*/ 635079375 h 2180"/>
              <a:gd name="T6" fmla="*/ 2147483647 w 5700"/>
              <a:gd name="T7" fmla="*/ 554434375 h 2180"/>
              <a:gd name="T8" fmla="*/ 2147483647 w 5700"/>
              <a:gd name="T9" fmla="*/ 488910313 h 2180"/>
              <a:gd name="T10" fmla="*/ 2147483647 w 5700"/>
              <a:gd name="T11" fmla="*/ 453628125 h 2180"/>
              <a:gd name="T12" fmla="*/ 2147483647 w 5700"/>
              <a:gd name="T13" fmla="*/ 443547500 h 2180"/>
              <a:gd name="T14" fmla="*/ 2147483647 w 5700"/>
              <a:gd name="T15" fmla="*/ 438507188 h 2180"/>
              <a:gd name="T16" fmla="*/ 2147483647 w 5700"/>
              <a:gd name="T17" fmla="*/ 448587813 h 2180"/>
              <a:gd name="T18" fmla="*/ 2147483647 w 5700"/>
              <a:gd name="T19" fmla="*/ 473789375 h 2180"/>
              <a:gd name="T20" fmla="*/ 2147483647 w 5700"/>
              <a:gd name="T21" fmla="*/ 519152188 h 2180"/>
              <a:gd name="T22" fmla="*/ 2147483647 w 5700"/>
              <a:gd name="T23" fmla="*/ 579635938 h 2180"/>
              <a:gd name="T24" fmla="*/ 2147483647 w 5700"/>
              <a:gd name="T25" fmla="*/ 660280938 h 2180"/>
              <a:gd name="T26" fmla="*/ 2147483647 w 5700"/>
              <a:gd name="T27" fmla="*/ 761087188 h 2180"/>
              <a:gd name="T28" fmla="*/ 2147483647 w 5700"/>
              <a:gd name="T29" fmla="*/ 816530625 h 2180"/>
              <a:gd name="T30" fmla="*/ 2147483647 w 5700"/>
              <a:gd name="T31" fmla="*/ 1108868750 h 2180"/>
              <a:gd name="T32" fmla="*/ 2147483647 w 5700"/>
              <a:gd name="T33" fmla="*/ 1164312188 h 2180"/>
              <a:gd name="T34" fmla="*/ 2147483647 w 5700"/>
              <a:gd name="T35" fmla="*/ 1199594375 h 2180"/>
              <a:gd name="T36" fmla="*/ 2147483647 w 5700"/>
              <a:gd name="T37" fmla="*/ 1209675000 h 2180"/>
              <a:gd name="T38" fmla="*/ 2147483647 w 5700"/>
              <a:gd name="T39" fmla="*/ 1199594375 h 2180"/>
              <a:gd name="T40" fmla="*/ 2147483647 w 5700"/>
              <a:gd name="T41" fmla="*/ 1169352500 h 2180"/>
              <a:gd name="T42" fmla="*/ 2147483647 w 5700"/>
              <a:gd name="T43" fmla="*/ 1149191250 h 2180"/>
              <a:gd name="T44" fmla="*/ 2147483647 w 5700"/>
              <a:gd name="T45" fmla="*/ 1103828438 h 2180"/>
              <a:gd name="T46" fmla="*/ 2147483647 w 5700"/>
              <a:gd name="T47" fmla="*/ 1003022188 h 2180"/>
              <a:gd name="T48" fmla="*/ 2147483647 w 5700"/>
              <a:gd name="T49" fmla="*/ 831651563 h 2180"/>
              <a:gd name="T50" fmla="*/ 2147483647 w 5700"/>
              <a:gd name="T51" fmla="*/ 630039063 h 2180"/>
              <a:gd name="T52" fmla="*/ 2147483647 w 5700"/>
              <a:gd name="T53" fmla="*/ 327620313 h 2180"/>
              <a:gd name="T54" fmla="*/ 2147483647 w 5700"/>
              <a:gd name="T55" fmla="*/ 45362813 h 2180"/>
              <a:gd name="T56" fmla="*/ 2147483647 w 5700"/>
              <a:gd name="T57" fmla="*/ 2147483647 h 2180"/>
              <a:gd name="T58" fmla="*/ 2147483647 w 5700"/>
              <a:gd name="T59" fmla="*/ 2147483647 h 2180"/>
              <a:gd name="T60" fmla="*/ 2147483647 w 5700"/>
              <a:gd name="T61" fmla="*/ 2147483647 h 2180"/>
              <a:gd name="T62" fmla="*/ 2147483647 w 5700"/>
              <a:gd name="T63" fmla="*/ 2147483647 h 2180"/>
              <a:gd name="T64" fmla="*/ 2147483647 w 5700"/>
              <a:gd name="T65" fmla="*/ 2147483647 h 2180"/>
              <a:gd name="T66" fmla="*/ 2147483647 w 5700"/>
              <a:gd name="T67" fmla="*/ 2147483647 h 2180"/>
              <a:gd name="T68" fmla="*/ 2147483647 w 5700"/>
              <a:gd name="T69" fmla="*/ 2147483647 h 2180"/>
              <a:gd name="T70" fmla="*/ 2147483647 w 5700"/>
              <a:gd name="T71" fmla="*/ 2147483647 h 2180"/>
              <a:gd name="T72" fmla="*/ 2147483647 w 5700"/>
              <a:gd name="T73" fmla="*/ 2147483647 h 2180"/>
              <a:gd name="T74" fmla="*/ 2147483647 w 5700"/>
              <a:gd name="T75" fmla="*/ 2147483647 h 2180"/>
              <a:gd name="T76" fmla="*/ 2147483647 w 5700"/>
              <a:gd name="T77" fmla="*/ 2147483647 h 2180"/>
              <a:gd name="T78" fmla="*/ 2147483647 w 5700"/>
              <a:gd name="T79" fmla="*/ 2147483647 h 2180"/>
              <a:gd name="T80" fmla="*/ 2147483647 w 5700"/>
              <a:gd name="T81" fmla="*/ 2147483647 h 2180"/>
              <a:gd name="T82" fmla="*/ 2147483647 w 5700"/>
              <a:gd name="T83" fmla="*/ 2147483647 h 2180"/>
              <a:gd name="T84" fmla="*/ 2147483647 w 5700"/>
              <a:gd name="T85" fmla="*/ 2147483647 h 2180"/>
              <a:gd name="T86" fmla="*/ 2147483647 w 5700"/>
              <a:gd name="T87" fmla="*/ 2147483647 h 2180"/>
              <a:gd name="T88" fmla="*/ 2147483647 w 5700"/>
              <a:gd name="T89" fmla="*/ 2147483647 h 2180"/>
              <a:gd name="T90" fmla="*/ 2147483647 w 5700"/>
              <a:gd name="T91" fmla="*/ 2147483647 h 2180"/>
              <a:gd name="T92" fmla="*/ 2147483647 w 5700"/>
              <a:gd name="T93" fmla="*/ 2147483647 h 2180"/>
              <a:gd name="T94" fmla="*/ 2147483647 w 5700"/>
              <a:gd name="T95" fmla="*/ 2147483647 h 2180"/>
              <a:gd name="T96" fmla="*/ 2147483647 w 5700"/>
              <a:gd name="T97" fmla="*/ 2147483647 h 2180"/>
              <a:gd name="T98" fmla="*/ 2147483647 w 5700"/>
              <a:gd name="T99" fmla="*/ 2147483647 h 2180"/>
              <a:gd name="T100" fmla="*/ 2147483647 w 5700"/>
              <a:gd name="T101" fmla="*/ 2147483647 h 2180"/>
              <a:gd name="T102" fmla="*/ 2147483647 w 5700"/>
              <a:gd name="T103" fmla="*/ 2147483647 h 2180"/>
              <a:gd name="T104" fmla="*/ 2147483647 w 5700"/>
              <a:gd name="T105" fmla="*/ 2147483647 h 2180"/>
              <a:gd name="T106" fmla="*/ 2147483647 w 5700"/>
              <a:gd name="T107" fmla="*/ 2147483647 h 2180"/>
              <a:gd name="T108" fmla="*/ 2147483647 w 5700"/>
              <a:gd name="T109" fmla="*/ 2147483647 h 2180"/>
              <a:gd name="T110" fmla="*/ 1587698438 w 5700"/>
              <a:gd name="T111" fmla="*/ 2147483647 h 2180"/>
              <a:gd name="T112" fmla="*/ 751006563 w 5700"/>
              <a:gd name="T113" fmla="*/ 2147483647 h 2180"/>
              <a:gd name="T114" fmla="*/ 90725625 w 5700"/>
              <a:gd name="T115" fmla="*/ 2147483647 h 21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00"/>
              <a:gd name="T175" fmla="*/ 0 h 2180"/>
              <a:gd name="T176" fmla="*/ 5700 w 5700"/>
              <a:gd name="T177" fmla="*/ 2180 h 21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00" h="2180">
                <a:moveTo>
                  <a:pt x="0" y="380"/>
                </a:moveTo>
                <a:lnTo>
                  <a:pt x="0" y="380"/>
                </a:lnTo>
                <a:lnTo>
                  <a:pt x="174" y="352"/>
                </a:lnTo>
                <a:lnTo>
                  <a:pt x="362" y="322"/>
                </a:lnTo>
                <a:lnTo>
                  <a:pt x="594" y="288"/>
                </a:lnTo>
                <a:lnTo>
                  <a:pt x="848" y="252"/>
                </a:lnTo>
                <a:lnTo>
                  <a:pt x="980" y="236"/>
                </a:lnTo>
                <a:lnTo>
                  <a:pt x="1110" y="220"/>
                </a:lnTo>
                <a:lnTo>
                  <a:pt x="1236" y="206"/>
                </a:lnTo>
                <a:lnTo>
                  <a:pt x="1358" y="194"/>
                </a:lnTo>
                <a:lnTo>
                  <a:pt x="1472" y="186"/>
                </a:lnTo>
                <a:lnTo>
                  <a:pt x="1574" y="180"/>
                </a:lnTo>
                <a:lnTo>
                  <a:pt x="1682" y="176"/>
                </a:lnTo>
                <a:lnTo>
                  <a:pt x="1788" y="174"/>
                </a:lnTo>
                <a:lnTo>
                  <a:pt x="1888" y="174"/>
                </a:lnTo>
                <a:lnTo>
                  <a:pt x="1986" y="176"/>
                </a:lnTo>
                <a:lnTo>
                  <a:pt x="2082" y="178"/>
                </a:lnTo>
                <a:lnTo>
                  <a:pt x="2174" y="182"/>
                </a:lnTo>
                <a:lnTo>
                  <a:pt x="2266" y="188"/>
                </a:lnTo>
                <a:lnTo>
                  <a:pt x="2358" y="196"/>
                </a:lnTo>
                <a:lnTo>
                  <a:pt x="2448" y="206"/>
                </a:lnTo>
                <a:lnTo>
                  <a:pt x="2538" y="216"/>
                </a:lnTo>
                <a:lnTo>
                  <a:pt x="2630" y="230"/>
                </a:lnTo>
                <a:lnTo>
                  <a:pt x="2724" y="246"/>
                </a:lnTo>
                <a:lnTo>
                  <a:pt x="2818" y="262"/>
                </a:lnTo>
                <a:lnTo>
                  <a:pt x="2916" y="280"/>
                </a:lnTo>
                <a:lnTo>
                  <a:pt x="3016" y="302"/>
                </a:lnTo>
                <a:lnTo>
                  <a:pt x="3120" y="324"/>
                </a:lnTo>
                <a:lnTo>
                  <a:pt x="3490" y="410"/>
                </a:lnTo>
                <a:lnTo>
                  <a:pt x="3634" y="440"/>
                </a:lnTo>
                <a:lnTo>
                  <a:pt x="3698" y="452"/>
                </a:lnTo>
                <a:lnTo>
                  <a:pt x="3760" y="462"/>
                </a:lnTo>
                <a:lnTo>
                  <a:pt x="3820" y="470"/>
                </a:lnTo>
                <a:lnTo>
                  <a:pt x="3878" y="476"/>
                </a:lnTo>
                <a:lnTo>
                  <a:pt x="3936" y="480"/>
                </a:lnTo>
                <a:lnTo>
                  <a:pt x="3994" y="480"/>
                </a:lnTo>
                <a:lnTo>
                  <a:pt x="4054" y="480"/>
                </a:lnTo>
                <a:lnTo>
                  <a:pt x="4116" y="476"/>
                </a:lnTo>
                <a:lnTo>
                  <a:pt x="4182" y="472"/>
                </a:lnTo>
                <a:lnTo>
                  <a:pt x="4252" y="464"/>
                </a:lnTo>
                <a:lnTo>
                  <a:pt x="4300" y="456"/>
                </a:lnTo>
                <a:lnTo>
                  <a:pt x="4352" y="448"/>
                </a:lnTo>
                <a:lnTo>
                  <a:pt x="4404" y="438"/>
                </a:lnTo>
                <a:lnTo>
                  <a:pt x="4458" y="426"/>
                </a:lnTo>
                <a:lnTo>
                  <a:pt x="4572" y="398"/>
                </a:lnTo>
                <a:lnTo>
                  <a:pt x="4690" y="366"/>
                </a:lnTo>
                <a:lnTo>
                  <a:pt x="4810" y="330"/>
                </a:lnTo>
                <a:lnTo>
                  <a:pt x="4930" y="290"/>
                </a:lnTo>
                <a:lnTo>
                  <a:pt x="5048" y="250"/>
                </a:lnTo>
                <a:lnTo>
                  <a:pt x="5164" y="210"/>
                </a:lnTo>
                <a:lnTo>
                  <a:pt x="5374" y="130"/>
                </a:lnTo>
                <a:lnTo>
                  <a:pt x="5544" y="64"/>
                </a:lnTo>
                <a:lnTo>
                  <a:pt x="5658" y="18"/>
                </a:lnTo>
                <a:lnTo>
                  <a:pt x="5700" y="0"/>
                </a:lnTo>
                <a:lnTo>
                  <a:pt x="5670" y="1086"/>
                </a:lnTo>
                <a:lnTo>
                  <a:pt x="5630" y="1112"/>
                </a:lnTo>
                <a:lnTo>
                  <a:pt x="5584" y="1144"/>
                </a:lnTo>
                <a:lnTo>
                  <a:pt x="5518" y="1184"/>
                </a:lnTo>
                <a:lnTo>
                  <a:pt x="5438" y="1232"/>
                </a:lnTo>
                <a:lnTo>
                  <a:pt x="5342" y="1284"/>
                </a:lnTo>
                <a:lnTo>
                  <a:pt x="5232" y="1338"/>
                </a:lnTo>
                <a:lnTo>
                  <a:pt x="5172" y="1366"/>
                </a:lnTo>
                <a:lnTo>
                  <a:pt x="5108" y="1394"/>
                </a:lnTo>
                <a:lnTo>
                  <a:pt x="5042" y="1422"/>
                </a:lnTo>
                <a:lnTo>
                  <a:pt x="4972" y="1450"/>
                </a:lnTo>
                <a:lnTo>
                  <a:pt x="4900" y="1476"/>
                </a:lnTo>
                <a:lnTo>
                  <a:pt x="4826" y="1500"/>
                </a:lnTo>
                <a:lnTo>
                  <a:pt x="4748" y="1524"/>
                </a:lnTo>
                <a:lnTo>
                  <a:pt x="4670" y="1546"/>
                </a:lnTo>
                <a:lnTo>
                  <a:pt x="4588" y="1568"/>
                </a:lnTo>
                <a:lnTo>
                  <a:pt x="4504" y="1586"/>
                </a:lnTo>
                <a:lnTo>
                  <a:pt x="4418" y="1602"/>
                </a:lnTo>
                <a:lnTo>
                  <a:pt x="4330" y="1614"/>
                </a:lnTo>
                <a:lnTo>
                  <a:pt x="4242" y="1626"/>
                </a:lnTo>
                <a:lnTo>
                  <a:pt x="4150" y="1634"/>
                </a:lnTo>
                <a:lnTo>
                  <a:pt x="4058" y="1638"/>
                </a:lnTo>
                <a:lnTo>
                  <a:pt x="3964" y="1638"/>
                </a:lnTo>
                <a:lnTo>
                  <a:pt x="3868" y="1634"/>
                </a:lnTo>
                <a:lnTo>
                  <a:pt x="3772" y="1628"/>
                </a:lnTo>
                <a:lnTo>
                  <a:pt x="3642" y="1612"/>
                </a:lnTo>
                <a:lnTo>
                  <a:pt x="3512" y="1596"/>
                </a:lnTo>
                <a:lnTo>
                  <a:pt x="3256" y="1562"/>
                </a:lnTo>
                <a:lnTo>
                  <a:pt x="3004" y="1528"/>
                </a:lnTo>
                <a:lnTo>
                  <a:pt x="2878" y="1514"/>
                </a:lnTo>
                <a:lnTo>
                  <a:pt x="2752" y="1502"/>
                </a:lnTo>
                <a:lnTo>
                  <a:pt x="2626" y="1494"/>
                </a:lnTo>
                <a:lnTo>
                  <a:pt x="2498" y="1488"/>
                </a:lnTo>
                <a:lnTo>
                  <a:pt x="2434" y="1488"/>
                </a:lnTo>
                <a:lnTo>
                  <a:pt x="2370" y="1488"/>
                </a:lnTo>
                <a:lnTo>
                  <a:pt x="2306" y="1490"/>
                </a:lnTo>
                <a:lnTo>
                  <a:pt x="2240" y="1492"/>
                </a:lnTo>
                <a:lnTo>
                  <a:pt x="2176" y="1496"/>
                </a:lnTo>
                <a:lnTo>
                  <a:pt x="2110" y="1502"/>
                </a:lnTo>
                <a:lnTo>
                  <a:pt x="2044" y="1510"/>
                </a:lnTo>
                <a:lnTo>
                  <a:pt x="1976" y="1520"/>
                </a:lnTo>
                <a:lnTo>
                  <a:pt x="1908" y="1532"/>
                </a:lnTo>
                <a:lnTo>
                  <a:pt x="1840" y="1544"/>
                </a:lnTo>
                <a:lnTo>
                  <a:pt x="1772" y="1560"/>
                </a:lnTo>
                <a:lnTo>
                  <a:pt x="1702" y="1576"/>
                </a:lnTo>
                <a:lnTo>
                  <a:pt x="1532" y="1624"/>
                </a:lnTo>
                <a:lnTo>
                  <a:pt x="1366" y="1672"/>
                </a:lnTo>
                <a:lnTo>
                  <a:pt x="1204" y="1722"/>
                </a:lnTo>
                <a:lnTo>
                  <a:pt x="1050" y="1772"/>
                </a:lnTo>
                <a:lnTo>
                  <a:pt x="902" y="1824"/>
                </a:lnTo>
                <a:lnTo>
                  <a:pt x="762" y="1874"/>
                </a:lnTo>
                <a:lnTo>
                  <a:pt x="630" y="1922"/>
                </a:lnTo>
                <a:lnTo>
                  <a:pt x="508" y="1970"/>
                </a:lnTo>
                <a:lnTo>
                  <a:pt x="298" y="2054"/>
                </a:lnTo>
                <a:lnTo>
                  <a:pt x="138" y="2120"/>
                </a:lnTo>
                <a:lnTo>
                  <a:pt x="36" y="2164"/>
                </a:lnTo>
                <a:lnTo>
                  <a:pt x="0" y="2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106" charset="0"/>
              <a:ea typeface="ＭＳ Ｐゴシック" pitchFamily="-106" charset="-128"/>
              <a:cs typeface="+mn-cs"/>
            </a:endParaRPr>
          </a:p>
        </p:txBody>
      </p:sp>
      <p:sp>
        <p:nvSpPr>
          <p:cNvPr id="15369" name="Freeform 10"/>
          <p:cNvSpPr>
            <a:spLocks/>
          </p:cNvSpPr>
          <p:nvPr/>
        </p:nvSpPr>
        <p:spPr bwMode="auto">
          <a:xfrm>
            <a:off x="4899025" y="4071938"/>
            <a:ext cx="1689100" cy="342900"/>
          </a:xfrm>
          <a:custGeom>
            <a:avLst/>
            <a:gdLst>
              <a:gd name="T0" fmla="*/ 1799391563 w 1064"/>
              <a:gd name="T1" fmla="*/ 257055938 h 216"/>
              <a:gd name="T2" fmla="*/ 1799391563 w 1064"/>
              <a:gd name="T3" fmla="*/ 257055938 h 216"/>
              <a:gd name="T4" fmla="*/ 1733867500 w 1064"/>
              <a:gd name="T5" fmla="*/ 252015625 h 216"/>
              <a:gd name="T6" fmla="*/ 1668343438 w 1064"/>
              <a:gd name="T7" fmla="*/ 252015625 h 216"/>
              <a:gd name="T8" fmla="*/ 1532255000 w 1064"/>
              <a:gd name="T9" fmla="*/ 262096250 h 216"/>
              <a:gd name="T10" fmla="*/ 1401206875 w 1064"/>
              <a:gd name="T11" fmla="*/ 277217188 h 216"/>
              <a:gd name="T12" fmla="*/ 1265118438 w 1064"/>
              <a:gd name="T13" fmla="*/ 302418750 h 216"/>
              <a:gd name="T14" fmla="*/ 1129030000 w 1064"/>
              <a:gd name="T15" fmla="*/ 332660625 h 216"/>
              <a:gd name="T16" fmla="*/ 997981875 w 1064"/>
              <a:gd name="T17" fmla="*/ 367942813 h 216"/>
              <a:gd name="T18" fmla="*/ 745966250 w 1064"/>
              <a:gd name="T19" fmla="*/ 438507188 h 216"/>
              <a:gd name="T20" fmla="*/ 509071563 w 1064"/>
              <a:gd name="T21" fmla="*/ 504031250 h 216"/>
              <a:gd name="T22" fmla="*/ 408265313 w 1064"/>
              <a:gd name="T23" fmla="*/ 524192500 h 216"/>
              <a:gd name="T24" fmla="*/ 312499375 w 1064"/>
              <a:gd name="T25" fmla="*/ 539313438 h 216"/>
              <a:gd name="T26" fmla="*/ 226814063 w 1064"/>
              <a:gd name="T27" fmla="*/ 544353750 h 216"/>
              <a:gd name="T28" fmla="*/ 186491563 w 1064"/>
              <a:gd name="T29" fmla="*/ 539313438 h 216"/>
              <a:gd name="T30" fmla="*/ 151209375 w 1064"/>
              <a:gd name="T31" fmla="*/ 534273125 h 216"/>
              <a:gd name="T32" fmla="*/ 115927188 w 1064"/>
              <a:gd name="T33" fmla="*/ 524192500 h 216"/>
              <a:gd name="T34" fmla="*/ 90725625 w 1064"/>
              <a:gd name="T35" fmla="*/ 514111875 h 216"/>
              <a:gd name="T36" fmla="*/ 60483750 w 1064"/>
              <a:gd name="T37" fmla="*/ 498990938 h 216"/>
              <a:gd name="T38" fmla="*/ 40322500 w 1064"/>
              <a:gd name="T39" fmla="*/ 473789375 h 216"/>
              <a:gd name="T40" fmla="*/ 40322500 w 1064"/>
              <a:gd name="T41" fmla="*/ 473789375 h 216"/>
              <a:gd name="T42" fmla="*/ 15120938 w 1064"/>
              <a:gd name="T43" fmla="*/ 438507188 h 216"/>
              <a:gd name="T44" fmla="*/ 5040313 w 1064"/>
              <a:gd name="T45" fmla="*/ 403225000 h 216"/>
              <a:gd name="T46" fmla="*/ 0 w 1064"/>
              <a:gd name="T47" fmla="*/ 357862188 h 216"/>
              <a:gd name="T48" fmla="*/ 10080625 w 1064"/>
              <a:gd name="T49" fmla="*/ 312499375 h 216"/>
              <a:gd name="T50" fmla="*/ 15120938 w 1064"/>
              <a:gd name="T51" fmla="*/ 292338125 h 216"/>
              <a:gd name="T52" fmla="*/ 30241875 w 1064"/>
              <a:gd name="T53" fmla="*/ 267136563 h 216"/>
              <a:gd name="T54" fmla="*/ 45362813 w 1064"/>
              <a:gd name="T55" fmla="*/ 246975313 h 216"/>
              <a:gd name="T56" fmla="*/ 65524063 w 1064"/>
              <a:gd name="T57" fmla="*/ 221773750 h 216"/>
              <a:gd name="T58" fmla="*/ 115927188 w 1064"/>
              <a:gd name="T59" fmla="*/ 176410938 h 216"/>
              <a:gd name="T60" fmla="*/ 181451250 w 1064"/>
              <a:gd name="T61" fmla="*/ 136088438 h 216"/>
              <a:gd name="T62" fmla="*/ 267136563 w 1064"/>
              <a:gd name="T63" fmla="*/ 95765938 h 216"/>
              <a:gd name="T64" fmla="*/ 367942813 w 1064"/>
              <a:gd name="T65" fmla="*/ 65524063 h 216"/>
              <a:gd name="T66" fmla="*/ 488910313 w 1064"/>
              <a:gd name="T67" fmla="*/ 35282188 h 216"/>
              <a:gd name="T68" fmla="*/ 630039063 w 1064"/>
              <a:gd name="T69" fmla="*/ 15120938 h 216"/>
              <a:gd name="T70" fmla="*/ 791329063 w 1064"/>
              <a:gd name="T71" fmla="*/ 0 h 216"/>
              <a:gd name="T72" fmla="*/ 977820625 w 1064"/>
              <a:gd name="T73" fmla="*/ 0 h 216"/>
              <a:gd name="T74" fmla="*/ 1184473438 w 1064"/>
              <a:gd name="T75" fmla="*/ 5040313 h 216"/>
              <a:gd name="T76" fmla="*/ 1416327813 w 1064"/>
              <a:gd name="T77" fmla="*/ 25201563 h 216"/>
              <a:gd name="T78" fmla="*/ 1416327813 w 1064"/>
              <a:gd name="T79" fmla="*/ 25201563 h 216"/>
              <a:gd name="T80" fmla="*/ 1496972813 w 1064"/>
              <a:gd name="T81" fmla="*/ 35282188 h 216"/>
              <a:gd name="T82" fmla="*/ 1582658125 w 1064"/>
              <a:gd name="T83" fmla="*/ 50403125 h 216"/>
              <a:gd name="T84" fmla="*/ 1779230313 w 1064"/>
              <a:gd name="T85" fmla="*/ 90725625 h 216"/>
              <a:gd name="T86" fmla="*/ 1985883125 w 1064"/>
              <a:gd name="T87" fmla="*/ 141128750 h 216"/>
              <a:gd name="T88" fmla="*/ 2147483647 w 1064"/>
              <a:gd name="T89" fmla="*/ 196572188 h 216"/>
              <a:gd name="T90" fmla="*/ 2147483647 w 1064"/>
              <a:gd name="T91" fmla="*/ 297378438 h 216"/>
              <a:gd name="T92" fmla="*/ 2147483647 w 1064"/>
              <a:gd name="T93" fmla="*/ 337700938 h 216"/>
              <a:gd name="T94" fmla="*/ 2147483647 w 1064"/>
              <a:gd name="T95" fmla="*/ 337700938 h 216"/>
              <a:gd name="T96" fmla="*/ 2147483647 w 1064"/>
              <a:gd name="T97" fmla="*/ 317539688 h 216"/>
              <a:gd name="T98" fmla="*/ 2147483647 w 1064"/>
              <a:gd name="T99" fmla="*/ 292338125 h 216"/>
              <a:gd name="T100" fmla="*/ 1799391563 w 1064"/>
              <a:gd name="T101" fmla="*/ 257055938 h 2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4"/>
              <a:gd name="T154" fmla="*/ 0 h 216"/>
              <a:gd name="T155" fmla="*/ 1064 w 1064"/>
              <a:gd name="T156" fmla="*/ 216 h 2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4" h="216">
                <a:moveTo>
                  <a:pt x="714" y="102"/>
                </a:moveTo>
                <a:lnTo>
                  <a:pt x="714" y="102"/>
                </a:lnTo>
                <a:lnTo>
                  <a:pt x="688" y="100"/>
                </a:lnTo>
                <a:lnTo>
                  <a:pt x="662" y="100"/>
                </a:lnTo>
                <a:lnTo>
                  <a:pt x="608" y="104"/>
                </a:lnTo>
                <a:lnTo>
                  <a:pt x="556" y="110"/>
                </a:lnTo>
                <a:lnTo>
                  <a:pt x="502" y="120"/>
                </a:lnTo>
                <a:lnTo>
                  <a:pt x="448" y="132"/>
                </a:lnTo>
                <a:lnTo>
                  <a:pt x="396" y="146"/>
                </a:lnTo>
                <a:lnTo>
                  <a:pt x="296" y="174"/>
                </a:lnTo>
                <a:lnTo>
                  <a:pt x="202" y="200"/>
                </a:lnTo>
                <a:lnTo>
                  <a:pt x="162" y="208"/>
                </a:lnTo>
                <a:lnTo>
                  <a:pt x="124" y="214"/>
                </a:lnTo>
                <a:lnTo>
                  <a:pt x="90" y="216"/>
                </a:lnTo>
                <a:lnTo>
                  <a:pt x="74" y="214"/>
                </a:lnTo>
                <a:lnTo>
                  <a:pt x="60" y="212"/>
                </a:lnTo>
                <a:lnTo>
                  <a:pt x="46" y="208"/>
                </a:lnTo>
                <a:lnTo>
                  <a:pt x="36" y="204"/>
                </a:lnTo>
                <a:lnTo>
                  <a:pt x="24" y="198"/>
                </a:lnTo>
                <a:lnTo>
                  <a:pt x="16" y="188"/>
                </a:lnTo>
                <a:lnTo>
                  <a:pt x="6" y="174"/>
                </a:lnTo>
                <a:lnTo>
                  <a:pt x="2" y="160"/>
                </a:lnTo>
                <a:lnTo>
                  <a:pt x="0" y="142"/>
                </a:lnTo>
                <a:lnTo>
                  <a:pt x="4" y="124"/>
                </a:lnTo>
                <a:lnTo>
                  <a:pt x="6" y="116"/>
                </a:lnTo>
                <a:lnTo>
                  <a:pt x="12" y="106"/>
                </a:lnTo>
                <a:lnTo>
                  <a:pt x="18" y="98"/>
                </a:lnTo>
                <a:lnTo>
                  <a:pt x="26" y="88"/>
                </a:lnTo>
                <a:lnTo>
                  <a:pt x="46" y="70"/>
                </a:lnTo>
                <a:lnTo>
                  <a:pt x="72" y="54"/>
                </a:lnTo>
                <a:lnTo>
                  <a:pt x="106" y="38"/>
                </a:lnTo>
                <a:lnTo>
                  <a:pt x="146" y="26"/>
                </a:lnTo>
                <a:lnTo>
                  <a:pt x="194" y="14"/>
                </a:lnTo>
                <a:lnTo>
                  <a:pt x="250" y="6"/>
                </a:lnTo>
                <a:lnTo>
                  <a:pt x="314" y="0"/>
                </a:lnTo>
                <a:lnTo>
                  <a:pt x="388" y="0"/>
                </a:lnTo>
                <a:lnTo>
                  <a:pt x="470" y="2"/>
                </a:lnTo>
                <a:lnTo>
                  <a:pt x="562" y="10"/>
                </a:lnTo>
                <a:lnTo>
                  <a:pt x="594" y="14"/>
                </a:lnTo>
                <a:lnTo>
                  <a:pt x="628" y="20"/>
                </a:lnTo>
                <a:lnTo>
                  <a:pt x="706" y="36"/>
                </a:lnTo>
                <a:lnTo>
                  <a:pt x="788" y="56"/>
                </a:lnTo>
                <a:lnTo>
                  <a:pt x="870" y="78"/>
                </a:lnTo>
                <a:lnTo>
                  <a:pt x="1006" y="118"/>
                </a:lnTo>
                <a:lnTo>
                  <a:pt x="1064" y="134"/>
                </a:lnTo>
                <a:lnTo>
                  <a:pt x="990" y="126"/>
                </a:lnTo>
                <a:lnTo>
                  <a:pt x="882" y="116"/>
                </a:lnTo>
                <a:lnTo>
                  <a:pt x="714"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106" charset="0"/>
              <a:ea typeface="ＭＳ Ｐゴシック" pitchFamily="-106" charset="-128"/>
              <a:cs typeface="+mn-cs"/>
            </a:endParaRPr>
          </a:p>
        </p:txBody>
      </p:sp>
      <p:sp>
        <p:nvSpPr>
          <p:cNvPr id="51" name="Titre 1"/>
          <p:cNvSpPr txBox="1">
            <a:spLocks/>
          </p:cNvSpPr>
          <p:nvPr/>
        </p:nvSpPr>
        <p:spPr bwMode="auto">
          <a:xfrm>
            <a:off x="1828800" y="2585170"/>
            <a:ext cx="8582192" cy="172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defTabSz="457200" rtl="0" eaLnBrk="1" fontAlgn="base" hangingPunct="1">
              <a:spcBef>
                <a:spcPct val="0"/>
              </a:spcBef>
              <a:spcAft>
                <a:spcPct val="0"/>
              </a:spcAft>
              <a:defRPr sz="5400" b="0" i="0" kern="1200">
                <a:solidFill>
                  <a:srgbClr val="76B41F"/>
                </a:solidFill>
                <a:latin typeface="Tw Cen MT Condensed"/>
                <a:ea typeface="ＭＳ Ｐゴシック" charset="-128"/>
                <a:cs typeface="Tw Cen MT Condensed"/>
              </a:defRPr>
            </a:lvl1pPr>
            <a:lvl2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4400" b="0" i="0" u="none" strike="noStrike" kern="1200" cap="none" spc="0" normalizeH="0" baseline="0" noProof="0" dirty="0" smtClean="0">
                <a:ln>
                  <a:noFill/>
                </a:ln>
                <a:solidFill>
                  <a:prstClr val="black"/>
                </a:solidFill>
                <a:effectLst/>
                <a:uLnTx/>
                <a:uFillTx/>
                <a:latin typeface="Tw Cen MT Condensed" pitchFamily="-106" charset="0"/>
                <a:ea typeface="ＭＳ Ｐゴシック" pitchFamily="-106" charset="-128"/>
              </a:rPr>
              <a:t>Biodiversité fonctionnelle : effet de l’environnement paysager d’une parcelle de vigne sur la régulation de ses ravageurs</a:t>
            </a:r>
            <a:endParaRPr kumimoji="0" lang="fr-FR" sz="6000" b="0" i="0" u="none" strike="noStrike" kern="1200" cap="none" spc="0" normalizeH="0" baseline="0" noProof="0" dirty="0" smtClean="0">
              <a:ln>
                <a:noFill/>
              </a:ln>
              <a:solidFill>
                <a:prstClr val="black"/>
              </a:solidFill>
              <a:effectLst/>
              <a:uLnTx/>
              <a:uFillTx/>
              <a:latin typeface="Tw Cen MT Condensed" pitchFamily="-106" charset="0"/>
              <a:ea typeface="ＭＳ Ｐゴシック" pitchFamily="-106" charset="-128"/>
            </a:endParaRPr>
          </a:p>
        </p:txBody>
      </p:sp>
      <p:sp>
        <p:nvSpPr>
          <p:cNvPr id="53" name="Sous-titre 2"/>
          <p:cNvSpPr>
            <a:spLocks noGrp="1"/>
          </p:cNvSpPr>
          <p:nvPr>
            <p:ph type="subTitle" idx="1"/>
          </p:nvPr>
        </p:nvSpPr>
        <p:spPr>
          <a:xfrm>
            <a:off x="4383881" y="4796706"/>
            <a:ext cx="5786437" cy="1733550"/>
          </a:xfrm>
        </p:spPr>
        <p:txBody>
          <a:bodyPr/>
          <a:lstStyle/>
          <a:p>
            <a:pPr>
              <a:lnSpc>
                <a:spcPts val="2700"/>
              </a:lnSpc>
              <a:spcBef>
                <a:spcPts val="0"/>
              </a:spcBef>
            </a:pPr>
            <a:r>
              <a:rPr lang="fr-FR" sz="2800" dirty="0">
                <a:solidFill>
                  <a:schemeClr val="tx1">
                    <a:lumMod val="50000"/>
                    <a:lumOff val="50000"/>
                  </a:schemeClr>
                </a:solidFill>
                <a:latin typeface="Tw Cen MT" pitchFamily="-106" charset="-18"/>
                <a:ea typeface="ＭＳ Ｐゴシック" pitchFamily="-106" charset="-128"/>
              </a:rPr>
              <a:t>Gilles SENTENAC</a:t>
            </a:r>
          </a:p>
          <a:p>
            <a:pPr>
              <a:lnSpc>
                <a:spcPts val="2200"/>
              </a:lnSpc>
              <a:spcBef>
                <a:spcPts val="0"/>
              </a:spcBef>
            </a:pPr>
            <a:r>
              <a:rPr lang="fr-FR" sz="2800" dirty="0">
                <a:solidFill>
                  <a:schemeClr val="tx1">
                    <a:lumMod val="50000"/>
                    <a:lumOff val="50000"/>
                  </a:schemeClr>
                </a:solidFill>
                <a:latin typeface="Tw Cen MT" pitchFamily="-106" charset="-18"/>
                <a:ea typeface="ＭＳ Ｐゴシック" pitchFamily="-106" charset="-128"/>
              </a:rPr>
              <a:t>Institut Français de la Vigne et du Vin</a:t>
            </a:r>
          </a:p>
        </p:txBody>
      </p:sp>
      <p:pic>
        <p:nvPicPr>
          <p:cNvPr id="54" name="Image 53"/>
          <p:cNvPicPr>
            <a:picLocks noChangeAspect="1"/>
          </p:cNvPicPr>
          <p:nvPr/>
        </p:nvPicPr>
        <p:blipFill rotWithShape="1">
          <a:blip r:embed="rId2" cstate="print">
            <a:extLst>
              <a:ext uri="{28A0092B-C50C-407E-A947-70E740481C1C}">
                <a14:useLocalDpi xmlns:a14="http://schemas.microsoft.com/office/drawing/2010/main" val="0"/>
              </a:ext>
            </a:extLst>
          </a:blip>
          <a:srcRect l="12613" t="8046" r="5853" b="9347"/>
          <a:stretch/>
        </p:blipFill>
        <p:spPr>
          <a:xfrm>
            <a:off x="10744367" y="2688180"/>
            <a:ext cx="1133308" cy="819945"/>
          </a:xfrm>
          <a:prstGeom prst="rect">
            <a:avLst/>
          </a:prstGeom>
        </p:spPr>
      </p:pic>
      <p:pic>
        <p:nvPicPr>
          <p:cNvPr id="55" name="Image 5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0222" y="3584893"/>
            <a:ext cx="998739" cy="409973"/>
          </a:xfrm>
          <a:prstGeom prst="rect">
            <a:avLst/>
          </a:prstGeom>
        </p:spPr>
      </p:pic>
      <p:pic>
        <p:nvPicPr>
          <p:cNvPr id="56" name="Image 55"/>
          <p:cNvPicPr>
            <a:picLocks noChangeAspect="1"/>
          </p:cNvPicPr>
          <p:nvPr/>
        </p:nvPicPr>
        <p:blipFill rotWithShape="1">
          <a:blip r:embed="rId4" cstate="print">
            <a:extLst>
              <a:ext uri="{28A0092B-C50C-407E-A947-70E740481C1C}">
                <a14:useLocalDpi xmlns:a14="http://schemas.microsoft.com/office/drawing/2010/main" val="0"/>
              </a:ext>
            </a:extLst>
          </a:blip>
          <a:srcRect l="8574" r="8238" b="9133"/>
          <a:stretch/>
        </p:blipFill>
        <p:spPr>
          <a:xfrm>
            <a:off x="10783556" y="4071938"/>
            <a:ext cx="975405" cy="546630"/>
          </a:xfrm>
          <a:prstGeom prst="rect">
            <a:avLst/>
          </a:prstGeom>
        </p:spPr>
      </p:pic>
      <p:pic>
        <p:nvPicPr>
          <p:cNvPr id="57" name="Imag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14500" y="4638603"/>
            <a:ext cx="713515" cy="737951"/>
          </a:xfrm>
          <a:prstGeom prst="rect">
            <a:avLst/>
          </a:prstGeom>
        </p:spPr>
      </p:pic>
      <p:pic>
        <p:nvPicPr>
          <p:cNvPr id="58" name="Image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3777" y="5464889"/>
            <a:ext cx="614959" cy="819945"/>
          </a:xfrm>
          <a:prstGeom prst="rect">
            <a:avLst/>
          </a:prstGeom>
        </p:spPr>
      </p:pic>
    </p:spTree>
    <p:extLst>
      <p:ext uri="{BB962C8B-B14F-4D97-AF65-F5344CB8AC3E}">
        <p14:creationId xmlns:p14="http://schemas.microsoft.com/office/powerpoint/2010/main" val="32067191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 y="4182963"/>
            <a:ext cx="2914796" cy="2664000"/>
          </a:xfrm>
          <a:prstGeom prst="rect">
            <a:avLst/>
          </a:prstGeom>
        </p:spPr>
      </p:pic>
      <p:pic>
        <p:nvPicPr>
          <p:cNvPr id="11" name="Imag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39294" y="4182963"/>
            <a:ext cx="2952706" cy="2664000"/>
          </a:xfrm>
          <a:prstGeom prst="rect">
            <a:avLst/>
          </a:prstGeom>
        </p:spPr>
      </p:pic>
      <p:pic>
        <p:nvPicPr>
          <p:cNvPr id="9" name="Picture 3" descr="\\srvifv21\home$\gsentenac\Mes documents\Photos Images\Photos numériques\Campagne 2015\chenilles sentinelles G1\DSC_00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 y="-1"/>
            <a:ext cx="216562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352265" y="0"/>
            <a:ext cx="1807029" cy="1516598"/>
          </a:xfrm>
          <a:prstGeom prst="rect">
            <a:avLst/>
          </a:prstGeom>
        </p:spPr>
      </p:pic>
      <p:pic>
        <p:nvPicPr>
          <p:cNvPr id="6" name="Image 5"/>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a:ext>
            </a:extLst>
          </a:blip>
          <a:srcRect/>
          <a:stretch/>
        </p:blipFill>
        <p:spPr>
          <a:xfrm>
            <a:off x="8846428" y="-15701"/>
            <a:ext cx="1488586" cy="1548000"/>
          </a:xfrm>
          <a:prstGeom prst="rect">
            <a:avLst/>
          </a:prstGeom>
        </p:spPr>
      </p:pic>
      <p:sp>
        <p:nvSpPr>
          <p:cNvPr id="12" name="Espace réservé du contenu 7"/>
          <p:cNvSpPr>
            <a:spLocks noGrp="1"/>
          </p:cNvSpPr>
          <p:nvPr>
            <p:ph idx="1"/>
          </p:nvPr>
        </p:nvSpPr>
        <p:spPr>
          <a:xfrm>
            <a:off x="222684" y="1724025"/>
            <a:ext cx="11401062" cy="5133975"/>
          </a:xfrm>
        </p:spPr>
        <p:txBody>
          <a:bodyPr/>
          <a:lstStyle/>
          <a:p>
            <a:r>
              <a:rPr lang="fr-FR" dirty="0"/>
              <a:t>Grande variabilité des taux de prédation des larves après 24h </a:t>
            </a:r>
            <a:r>
              <a:rPr lang="fr-FR" dirty="0" smtClean="0"/>
              <a:t>d’exposition</a:t>
            </a:r>
          </a:p>
          <a:p>
            <a:r>
              <a:rPr lang="fr-FR" dirty="0"/>
              <a:t>En moyenne, les taux de prédation des larves </a:t>
            </a:r>
            <a:r>
              <a:rPr lang="fr-FR" dirty="0" smtClean="0"/>
              <a:t>sont </a:t>
            </a:r>
            <a:r>
              <a:rPr lang="fr-FR" dirty="0"/>
              <a:t>de: Aquitaine: 64% ± 42%; Bourgogne: 58% ± 41%; Roussillon: 53% ± 47</a:t>
            </a:r>
            <a:r>
              <a:rPr lang="fr-FR" dirty="0" smtClean="0"/>
              <a:t>%</a:t>
            </a:r>
          </a:p>
          <a:p>
            <a:r>
              <a:rPr lang="fr-FR" dirty="0"/>
              <a:t>Grande variabilité dans les effets des HSN sur la prédation larvaire </a:t>
            </a:r>
            <a:r>
              <a:rPr lang="fr-FR" dirty="0" smtClean="0"/>
              <a:t>avec :</a:t>
            </a:r>
          </a:p>
          <a:p>
            <a:pPr marL="2851150" lvl="6" indent="-244475">
              <a:buClr>
                <a:srgbClr val="92D050"/>
              </a:buClr>
              <a:buSzPct val="70000"/>
              <a:buFont typeface="Wingdings" panose="05000000000000000000" pitchFamily="2" charset="2"/>
              <a:buChar char=""/>
            </a:pPr>
            <a:r>
              <a:rPr lang="fr-FR" sz="2300" dirty="0"/>
              <a:t>Des effets nuls </a:t>
            </a:r>
            <a:r>
              <a:rPr lang="fr-FR" sz="2300" dirty="0" smtClean="0"/>
              <a:t>: Aquitaine G1 et G2; </a:t>
            </a:r>
            <a:r>
              <a:rPr lang="fr-FR" sz="2300" dirty="0"/>
              <a:t>Bourgogne </a:t>
            </a:r>
            <a:r>
              <a:rPr lang="fr-FR" sz="2300" dirty="0" smtClean="0"/>
              <a:t>G1</a:t>
            </a:r>
          </a:p>
          <a:p>
            <a:pPr marL="2851150" lvl="6" indent="-244475">
              <a:buClr>
                <a:srgbClr val="92D050"/>
              </a:buClr>
              <a:buSzPct val="70000"/>
              <a:buFont typeface="Wingdings" panose="05000000000000000000" pitchFamily="2" charset="2"/>
              <a:buChar char=""/>
            </a:pPr>
            <a:r>
              <a:rPr lang="fr-FR" sz="2300" dirty="0"/>
              <a:t>Des effets </a:t>
            </a:r>
            <a:r>
              <a:rPr lang="fr-FR" sz="2300" dirty="0" smtClean="0"/>
              <a:t>- : Roussillon G1</a:t>
            </a:r>
            <a:r>
              <a:rPr lang="fr-FR" dirty="0" smtClean="0"/>
              <a:t>(friches)</a:t>
            </a:r>
            <a:r>
              <a:rPr lang="fr-FR" sz="2300" dirty="0" smtClean="0"/>
              <a:t> G2</a:t>
            </a:r>
            <a:r>
              <a:rPr lang="fr-FR" dirty="0" smtClean="0"/>
              <a:t>(forêts)</a:t>
            </a:r>
          </a:p>
          <a:p>
            <a:pPr marL="2851150" lvl="6" indent="-244475">
              <a:buClr>
                <a:srgbClr val="92D050"/>
              </a:buClr>
              <a:buSzPct val="70000"/>
              <a:buFont typeface="Wingdings" panose="05000000000000000000" pitchFamily="2" charset="2"/>
              <a:buChar char=""/>
            </a:pPr>
            <a:r>
              <a:rPr lang="fr-FR" sz="2300" dirty="0"/>
              <a:t>Des effets </a:t>
            </a:r>
            <a:r>
              <a:rPr lang="fr-FR" sz="2300" dirty="0" smtClean="0"/>
              <a:t>+ : Bourgogne </a:t>
            </a:r>
            <a:r>
              <a:rPr lang="fr-FR" sz="2300" dirty="0"/>
              <a:t>G2; Roussillon </a:t>
            </a:r>
            <a:r>
              <a:rPr lang="fr-FR" sz="2300" dirty="0" smtClean="0"/>
              <a:t>G2</a:t>
            </a:r>
            <a:r>
              <a:rPr lang="fr-FR" dirty="0" smtClean="0"/>
              <a:t>(friches)</a:t>
            </a:r>
            <a:endParaRPr lang="fr-FR" dirty="0"/>
          </a:p>
          <a:p>
            <a:pPr marL="449263" lvl="2" indent="-449263">
              <a:buClr>
                <a:srgbClr val="92D050"/>
              </a:buClr>
              <a:buSzPct val="150000"/>
              <a:buFont typeface="Tw Cen MT" panose="020B0602020104020603" pitchFamily="34" charset="0"/>
              <a:buChar char="•"/>
            </a:pPr>
            <a:endParaRPr lang="fr-FR" sz="2200" dirty="0"/>
          </a:p>
          <a:p>
            <a:pPr marL="449263" lvl="2" indent="-449263">
              <a:buClr>
                <a:srgbClr val="92D050"/>
              </a:buClr>
              <a:buSzPct val="150000"/>
              <a:buFont typeface="Tw Cen MT" panose="020B0602020104020603" pitchFamily="34" charset="0"/>
              <a:buChar char="•"/>
            </a:pPr>
            <a:endParaRPr lang="fr-FR" sz="2200" dirty="0"/>
          </a:p>
          <a:p>
            <a:pPr marL="0" indent="0">
              <a:buClr>
                <a:srgbClr val="92D050"/>
              </a:buClr>
              <a:buSzPct val="150000"/>
              <a:buNone/>
            </a:pPr>
            <a:endParaRPr lang="fr-FR" dirty="0"/>
          </a:p>
          <a:p>
            <a:pPr marL="0" indent="0">
              <a:buNone/>
            </a:pPr>
            <a:endParaRPr lang="fr-FR" dirty="0" smtClean="0"/>
          </a:p>
          <a:p>
            <a:pPr marL="0" indent="0">
              <a:buNone/>
            </a:pPr>
            <a:endParaRPr lang="fr-FR" dirty="0"/>
          </a:p>
          <a:p>
            <a:endParaRPr lang="fr-FR" dirty="0"/>
          </a:p>
        </p:txBody>
      </p:sp>
    </p:spTree>
    <p:extLst>
      <p:ext uri="{BB962C8B-B14F-4D97-AF65-F5344CB8AC3E}">
        <p14:creationId xmlns:p14="http://schemas.microsoft.com/office/powerpoint/2010/main" val="3295040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pic>
        <p:nvPicPr>
          <p:cNvPr id="3" name="Image 2" descr="Sans titre.tif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3042" y="3258000"/>
            <a:ext cx="4919319" cy="3600000"/>
          </a:xfrm>
          <a:prstGeom prst="rect">
            <a:avLst/>
          </a:prstGeom>
        </p:spPr>
      </p:pic>
      <p:pic>
        <p:nvPicPr>
          <p:cNvPr id="6" name="Image 5" descr="IMG_20170906_105209.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542407" y="0"/>
            <a:ext cx="1807881" cy="1440000"/>
          </a:xfrm>
          <a:prstGeom prst="rect">
            <a:avLst/>
          </a:prstGeom>
        </p:spPr>
      </p:pic>
      <p:sp>
        <p:nvSpPr>
          <p:cNvPr id="7" name="Espace réservé du contenu 7"/>
          <p:cNvSpPr>
            <a:spLocks noGrp="1"/>
          </p:cNvSpPr>
          <p:nvPr>
            <p:ph idx="1"/>
          </p:nvPr>
        </p:nvSpPr>
        <p:spPr>
          <a:xfrm>
            <a:off x="647774" y="1440000"/>
            <a:ext cx="11142607" cy="2113583"/>
          </a:xfrm>
        </p:spPr>
        <p:txBody>
          <a:bodyPr/>
          <a:lstStyle/>
          <a:p>
            <a:r>
              <a:rPr lang="fr-FR" dirty="0">
                <a:solidFill>
                  <a:schemeClr val="tx1"/>
                </a:solidFill>
              </a:rPr>
              <a:t>Taux de prédation des œufs : Aquitaine : 31% ± 13%; Bourgogne: 15.8% ± 10%; Roussillon: 61% ± 15</a:t>
            </a:r>
            <a:r>
              <a:rPr lang="fr-FR" dirty="0" smtClean="0">
                <a:solidFill>
                  <a:schemeClr val="tx1"/>
                </a:solidFill>
              </a:rPr>
              <a:t>%</a:t>
            </a:r>
          </a:p>
          <a:p>
            <a:r>
              <a:rPr lang="fr-FR" dirty="0">
                <a:solidFill>
                  <a:schemeClr val="tx1"/>
                </a:solidFill>
              </a:rPr>
              <a:t>Des effets positifs des HSN (friches et prairies) sur la régulation des œufs d’eudémis dans le Roussillon et en Bourgogne </a:t>
            </a:r>
          </a:p>
          <a:p>
            <a:endParaRPr lang="fr-FR" dirty="0"/>
          </a:p>
          <a:p>
            <a:endParaRPr lang="fr-FR" dirty="0"/>
          </a:p>
        </p:txBody>
      </p:sp>
    </p:spTree>
    <p:extLst>
      <p:ext uri="{BB962C8B-B14F-4D97-AF65-F5344CB8AC3E}">
        <p14:creationId xmlns:p14="http://schemas.microsoft.com/office/powerpoint/2010/main" val="29002424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pic>
        <p:nvPicPr>
          <p:cNvPr id="6" name="Image 5" descr="RegulChrysalidesEstivales_Friches250_Roussilon.pd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66615" y="3097671"/>
            <a:ext cx="4599403" cy="3852000"/>
          </a:xfrm>
          <a:prstGeom prst="rect">
            <a:avLst/>
          </a:prstGeom>
        </p:spPr>
      </p:pic>
      <p:pic>
        <p:nvPicPr>
          <p:cNvPr id="9" name="Imag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2406645" y="-628821"/>
            <a:ext cx="512797" cy="2015760"/>
          </a:xfrm>
          <a:prstGeom prst="rect">
            <a:avLst/>
          </a:prstGeom>
        </p:spPr>
      </p:pic>
      <p:sp>
        <p:nvSpPr>
          <p:cNvPr id="10" name="Espace réservé du contenu 7"/>
          <p:cNvSpPr>
            <a:spLocks noGrp="1"/>
          </p:cNvSpPr>
          <p:nvPr>
            <p:ph idx="1"/>
          </p:nvPr>
        </p:nvSpPr>
        <p:spPr>
          <a:xfrm>
            <a:off x="443640" y="1200861"/>
            <a:ext cx="11445351" cy="2435224"/>
          </a:xfrm>
        </p:spPr>
        <p:txBody>
          <a:bodyPr/>
          <a:lstStyle/>
          <a:p>
            <a:r>
              <a:rPr lang="fr-FR" dirty="0">
                <a:solidFill>
                  <a:schemeClr val="tx1"/>
                </a:solidFill>
              </a:rPr>
              <a:t>Les niveaux de régulation des chrysalides estivales </a:t>
            </a:r>
            <a:r>
              <a:rPr lang="fr-FR" dirty="0" smtClean="0">
                <a:solidFill>
                  <a:schemeClr val="tx1"/>
                </a:solidFill>
              </a:rPr>
              <a:t>sont </a:t>
            </a:r>
            <a:r>
              <a:rPr lang="fr-FR" dirty="0">
                <a:solidFill>
                  <a:schemeClr val="tx1"/>
                </a:solidFill>
              </a:rPr>
              <a:t>de 14.3% ± 11% en Aquitaine, de  6.2 % ± 5.4% en Bourgogne et de  11% ± 6.7% dans le Roussillon </a:t>
            </a:r>
          </a:p>
          <a:p>
            <a:r>
              <a:rPr lang="fr-FR" dirty="0">
                <a:solidFill>
                  <a:schemeClr val="tx1"/>
                </a:solidFill>
              </a:rPr>
              <a:t>Pas d’effet du contexte paysager en Bourgogne en Aquitaine et un effet négatif de la % de friches sur la régulation des chrysalides estivales en Roussillon</a:t>
            </a:r>
          </a:p>
          <a:p>
            <a:endParaRPr lang="fr-FR" dirty="0"/>
          </a:p>
        </p:txBody>
      </p:sp>
    </p:spTree>
    <p:extLst>
      <p:ext uri="{BB962C8B-B14F-4D97-AF65-F5344CB8AC3E}">
        <p14:creationId xmlns:p14="http://schemas.microsoft.com/office/powerpoint/2010/main" val="3940227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srvifv21\home$\gsentenac\Mes documents\Photos Images\Photos numériques\Campagne 2015\Itoplectis tunetana femelle\DSCF0173.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630136" y="124502"/>
            <a:ext cx="2561863" cy="1728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pic>
        <p:nvPicPr>
          <p:cNvPr id="9" name="Image 8"/>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6200000">
            <a:off x="1993275" y="-711169"/>
            <a:ext cx="512797" cy="2015760"/>
          </a:xfrm>
          <a:prstGeom prst="rect">
            <a:avLst/>
          </a:prstGeom>
        </p:spPr>
      </p:pic>
      <p:pic>
        <p:nvPicPr>
          <p:cNvPr id="13" name="Picture 6" descr="\\srvifv21\home$\gsentenac\Mes documents\Photos Images\Photos numériques\Campagne 2015\Itoplectis alternans femelle\DSCF0026bis.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
          <a:stretch/>
        </p:blipFill>
        <p:spPr bwMode="auto">
          <a:xfrm>
            <a:off x="9618562" y="1794135"/>
            <a:ext cx="2573438" cy="1718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srvifv21\home$\gsentenac\Mes documents\Photos Images\Photos numériques\Campagne 2013\2103 12 13 Ischnus alternator\DSCF0033bis.tif"/>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614844" y="3474898"/>
            <a:ext cx="2577157" cy="17090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srvifv21\home$\gsentenac\Mes documents\Photos Images\Photos numériques\Campagne 2015\Dicaelotus inflexus femelle P4\DSCF0007.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9614844" y="5148936"/>
            <a:ext cx="2577156" cy="1709064"/>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contenu 7"/>
          <p:cNvSpPr>
            <a:spLocks noGrp="1"/>
          </p:cNvSpPr>
          <p:nvPr>
            <p:ph idx="1"/>
          </p:nvPr>
        </p:nvSpPr>
        <p:spPr>
          <a:xfrm>
            <a:off x="24091" y="2378650"/>
            <a:ext cx="9606045" cy="3845147"/>
          </a:xfrm>
        </p:spPr>
        <p:txBody>
          <a:bodyPr/>
          <a:lstStyle/>
          <a:p>
            <a:r>
              <a:rPr lang="fr-FR" dirty="0">
                <a:solidFill>
                  <a:schemeClr val="tx1"/>
                </a:solidFill>
              </a:rPr>
              <a:t>Les niveaux de régulation des chrysalides hivernantes </a:t>
            </a:r>
            <a:r>
              <a:rPr lang="fr-FR" dirty="0" smtClean="0">
                <a:solidFill>
                  <a:schemeClr val="tx1"/>
                </a:solidFill>
              </a:rPr>
              <a:t>sont </a:t>
            </a:r>
            <a:r>
              <a:rPr lang="fr-FR" dirty="0">
                <a:solidFill>
                  <a:schemeClr val="tx1"/>
                </a:solidFill>
              </a:rPr>
              <a:t>de 43% ± 22% en Aquitaine, de  37% ± 24% en Bourgogne et de 31% ± 15% dans le Roussillon </a:t>
            </a:r>
            <a:endParaRPr lang="fr-FR" dirty="0" smtClean="0">
              <a:solidFill>
                <a:schemeClr val="tx1"/>
              </a:solidFill>
            </a:endParaRPr>
          </a:p>
          <a:p>
            <a:endParaRPr lang="fr-FR" dirty="0">
              <a:solidFill>
                <a:schemeClr val="tx1"/>
              </a:solidFill>
            </a:endParaRPr>
          </a:p>
          <a:p>
            <a:r>
              <a:rPr lang="fr-FR" dirty="0">
                <a:solidFill>
                  <a:schemeClr val="tx1"/>
                </a:solidFill>
              </a:rPr>
              <a:t>Pas d’effet du contexte paysager dans aucune région sur la régulation hivernales des chrysalides</a:t>
            </a:r>
          </a:p>
          <a:p>
            <a:pPr marL="0" indent="0">
              <a:buNone/>
            </a:pPr>
            <a:endParaRPr lang="fr-FR" dirty="0"/>
          </a:p>
        </p:txBody>
      </p:sp>
    </p:spTree>
    <p:extLst>
      <p:ext uri="{BB962C8B-B14F-4D97-AF65-F5344CB8AC3E}">
        <p14:creationId xmlns:p14="http://schemas.microsoft.com/office/powerpoint/2010/main" val="40930913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stretch>
            <a:fillRect/>
          </a:stretch>
        </p:blipFill>
        <p:spPr>
          <a:xfrm>
            <a:off x="9266200" y="980001"/>
            <a:ext cx="2700762" cy="1792379"/>
          </a:xfrm>
          <a:prstGeom prst="rect">
            <a:avLst/>
          </a:prstGeom>
        </p:spPr>
      </p:pic>
      <p:sp>
        <p:nvSpPr>
          <p:cNvPr id="12291" name="Rectangle 3"/>
          <p:cNvSpPr>
            <a:spLocks noChangeArrowheads="1"/>
          </p:cNvSpPr>
          <p:nvPr/>
        </p:nvSpPr>
        <p:spPr bwMode="auto">
          <a:xfrm>
            <a:off x="1472581" y="3680704"/>
            <a:ext cx="9144000" cy="1706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35000"/>
              </a:spcBef>
            </a:pPr>
            <a:endParaRPr lang="fr-FR" sz="3200" dirty="0">
              <a:latin typeface="Monotype Corsiva" pitchFamily="66" charset="0"/>
            </a:endParaRPr>
          </a:p>
          <a:p>
            <a:pPr>
              <a:spcBef>
                <a:spcPct val="35000"/>
              </a:spcBef>
            </a:pPr>
            <a:endParaRPr lang="fr-FR" dirty="0">
              <a:latin typeface="Monotype Corsiva" pitchFamily="66" charset="0"/>
            </a:endParaRPr>
          </a:p>
          <a:p>
            <a:pPr>
              <a:spcBef>
                <a:spcPct val="35000"/>
              </a:spcBef>
            </a:pPr>
            <a:endParaRPr lang="fr-FR" dirty="0">
              <a:solidFill>
                <a:schemeClr val="accent2">
                  <a:lumMod val="50000"/>
                </a:schemeClr>
              </a:solidFill>
              <a:latin typeface="Monotype Corsiva" pitchFamily="66" charset="0"/>
            </a:endParaRPr>
          </a:p>
          <a:p>
            <a:pPr>
              <a:spcBef>
                <a:spcPct val="35000"/>
              </a:spcBef>
            </a:pPr>
            <a:endParaRPr lang="fr-FR" dirty="0">
              <a:solidFill>
                <a:schemeClr val="accent2">
                  <a:lumMod val="50000"/>
                </a:schemeClr>
              </a:solidFill>
              <a:latin typeface="Monotype Corsiva" pitchFamily="66" charset="0"/>
            </a:endParaRPr>
          </a:p>
        </p:txBody>
      </p:sp>
      <p:sp>
        <p:nvSpPr>
          <p:cNvPr id="6" name="Titre 5"/>
          <p:cNvSpPr>
            <a:spLocks noGrp="1"/>
          </p:cNvSpPr>
          <p:nvPr>
            <p:ph type="title"/>
          </p:nvPr>
        </p:nvSpPr>
        <p:spPr>
          <a:xfrm>
            <a:off x="450604" y="71677"/>
            <a:ext cx="10930986" cy="1331088"/>
          </a:xfrm>
        </p:spPr>
        <p:txBody>
          <a:bodyPr/>
          <a:lstStyle/>
          <a:p>
            <a:pPr>
              <a:spcBef>
                <a:spcPct val="35000"/>
              </a:spcBef>
            </a:pPr>
            <a:r>
              <a:rPr lang="fr-FR" dirty="0">
                <a:latin typeface="Tw Cen MT Condensed" panose="020B0606020104020203" pitchFamily="34" charset="0"/>
              </a:rPr>
              <a:t>Effet de l’environnement paysager sur  </a:t>
            </a:r>
            <a:r>
              <a:rPr lang="fr-FR" dirty="0" smtClean="0">
                <a:latin typeface="Tw Cen MT Condensed" panose="020B0606020104020203" pitchFamily="34" charset="0"/>
              </a:rPr>
              <a:t>le taux </a:t>
            </a:r>
            <a:r>
              <a:rPr lang="fr-FR" dirty="0">
                <a:latin typeface="Tw Cen MT Condensed" panose="020B0606020104020203" pitchFamily="34" charset="0"/>
              </a:rPr>
              <a:t>de parasitisme des chenilles de pyrale</a:t>
            </a:r>
            <a:br>
              <a:rPr lang="fr-FR" dirty="0">
                <a:latin typeface="Tw Cen MT Condensed" panose="020B0606020104020203" pitchFamily="34" charset="0"/>
              </a:rPr>
            </a:br>
            <a:endParaRPr lang="fr-FR" dirty="0">
              <a:latin typeface="Tw Cen MT Condensed" panose="020B0606020104020203" pitchFamily="34" charset="0"/>
            </a:endParaRPr>
          </a:p>
        </p:txBody>
      </p:sp>
      <p:sp>
        <p:nvSpPr>
          <p:cNvPr id="7" name="Espace réservé du contenu 6"/>
          <p:cNvSpPr>
            <a:spLocks noGrp="1"/>
          </p:cNvSpPr>
          <p:nvPr>
            <p:ph idx="1"/>
          </p:nvPr>
        </p:nvSpPr>
        <p:spPr>
          <a:xfrm>
            <a:off x="880098" y="2673117"/>
            <a:ext cx="11539538" cy="1806285"/>
          </a:xfrm>
        </p:spPr>
        <p:txBody>
          <a:bodyPr/>
          <a:lstStyle/>
          <a:p>
            <a:r>
              <a:rPr lang="fr-FR" dirty="0" smtClean="0">
                <a:solidFill>
                  <a:schemeClr val="tx1"/>
                </a:solidFill>
                <a:latin typeface="+mj-lt"/>
              </a:rPr>
              <a:t>Mesure des dégâts</a:t>
            </a:r>
          </a:p>
          <a:p>
            <a:r>
              <a:rPr lang="fr-FR" dirty="0" smtClean="0">
                <a:solidFill>
                  <a:schemeClr val="tx1"/>
                </a:solidFill>
                <a:latin typeface="+mj-lt"/>
              </a:rPr>
              <a:t>Evaluation du taux de parasitisme larvaire </a:t>
            </a:r>
          </a:p>
          <a:p>
            <a:r>
              <a:rPr lang="fr-FR" dirty="0" smtClean="0">
                <a:solidFill>
                  <a:schemeClr val="tx1"/>
                </a:solidFill>
                <a:latin typeface="+mj-lt"/>
              </a:rPr>
              <a:t>Analyses des données: GLMM</a:t>
            </a:r>
          </a:p>
          <a:p>
            <a:endParaRPr lang="fr-FR" dirty="0">
              <a:latin typeface="+mj-lt"/>
            </a:endParaRPr>
          </a:p>
          <a:p>
            <a:pPr marL="0" indent="0">
              <a:buNone/>
            </a:pPr>
            <a:endParaRPr lang="fr-FR" dirty="0"/>
          </a:p>
        </p:txBody>
      </p:sp>
    </p:spTree>
    <p:extLst>
      <p:ext uri="{BB962C8B-B14F-4D97-AF65-F5344CB8AC3E}">
        <p14:creationId xmlns:p14="http://schemas.microsoft.com/office/powerpoint/2010/main" val="3768786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phique 8"/>
          <p:cNvGraphicFramePr>
            <a:graphicFrameLocks noGrp="1" noChangeAspect="1"/>
          </p:cNvGraphicFramePr>
          <p:nvPr>
            <p:extLst>
              <p:ext uri="{D42A27DB-BD31-4B8C-83A1-F6EECF244321}">
                <p14:modId xmlns:p14="http://schemas.microsoft.com/office/powerpoint/2010/main" val="926093773"/>
              </p:ext>
            </p:extLst>
          </p:nvPr>
        </p:nvGraphicFramePr>
        <p:xfrm>
          <a:off x="2573042" y="3375992"/>
          <a:ext cx="5364000" cy="349284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re 1"/>
          <p:cNvSpPr>
            <a:spLocks noGrp="1"/>
          </p:cNvSpPr>
          <p:nvPr>
            <p:ph type="title"/>
          </p:nvPr>
        </p:nvSpPr>
        <p:spPr>
          <a:xfrm>
            <a:off x="359624" y="84187"/>
            <a:ext cx="10972800" cy="925263"/>
          </a:xfrm>
        </p:spPr>
        <p:txBody>
          <a:bodyPr/>
          <a:lstStyle/>
          <a:p>
            <a:r>
              <a:rPr lang="fr-FR" dirty="0" smtClean="0"/>
              <a:t>Résultats</a:t>
            </a:r>
            <a:endParaRPr lang="fr-FR" dirty="0"/>
          </a:p>
        </p:txBody>
      </p:sp>
      <p:sp>
        <p:nvSpPr>
          <p:cNvPr id="3" name="Espace réservé du contenu 2"/>
          <p:cNvSpPr>
            <a:spLocks noGrp="1"/>
          </p:cNvSpPr>
          <p:nvPr>
            <p:ph idx="1"/>
          </p:nvPr>
        </p:nvSpPr>
        <p:spPr>
          <a:xfrm>
            <a:off x="489507" y="1128986"/>
            <a:ext cx="9531071" cy="2899004"/>
          </a:xfrm>
        </p:spPr>
        <p:txBody>
          <a:bodyPr/>
          <a:lstStyle/>
          <a:p>
            <a:r>
              <a:rPr lang="fr-FR" dirty="0">
                <a:solidFill>
                  <a:schemeClr val="tx1"/>
                </a:solidFill>
              </a:rPr>
              <a:t>D</a:t>
            </a:r>
            <a:r>
              <a:rPr lang="fr-FR" dirty="0" smtClean="0">
                <a:solidFill>
                  <a:schemeClr val="tx1"/>
                </a:solidFill>
              </a:rPr>
              <a:t>e </a:t>
            </a:r>
            <a:r>
              <a:rPr lang="fr-FR" dirty="0">
                <a:solidFill>
                  <a:schemeClr val="tx1"/>
                </a:solidFill>
              </a:rPr>
              <a:t>1200 à 1400 chenilles en élevage par année pour la région </a:t>
            </a:r>
            <a:r>
              <a:rPr lang="fr-FR" dirty="0" smtClean="0">
                <a:solidFill>
                  <a:schemeClr val="tx1"/>
                </a:solidFill>
              </a:rPr>
              <a:t>Bourgogne</a:t>
            </a:r>
          </a:p>
          <a:p>
            <a:r>
              <a:rPr lang="fr-FR" dirty="0" smtClean="0">
                <a:solidFill>
                  <a:schemeClr val="tx1"/>
                </a:solidFill>
              </a:rPr>
              <a:t>En moyenne :</a:t>
            </a:r>
          </a:p>
          <a:p>
            <a:pPr marL="531813" indent="-265113">
              <a:buClr>
                <a:srgbClr val="92D050"/>
              </a:buClr>
              <a:buSzPct val="70000"/>
              <a:buFont typeface="Wingdings" panose="05000000000000000000" pitchFamily="2" charset="2"/>
              <a:buChar char=""/>
            </a:pPr>
            <a:r>
              <a:rPr lang="fr-FR" dirty="0" smtClean="0">
                <a:solidFill>
                  <a:schemeClr val="tx1"/>
                </a:solidFill>
              </a:rPr>
              <a:t>le pourcentage de ceps occupés est de 8,43 %± 9,0%</a:t>
            </a:r>
          </a:p>
          <a:p>
            <a:pPr marL="531813" indent="-265113">
              <a:buClr>
                <a:srgbClr val="92D050"/>
              </a:buClr>
              <a:buSzPct val="70000"/>
              <a:buFont typeface="Wingdings" panose="05000000000000000000" pitchFamily="2" charset="2"/>
              <a:buChar char=""/>
            </a:pPr>
            <a:r>
              <a:rPr lang="fr-FR" dirty="0" smtClean="0">
                <a:solidFill>
                  <a:schemeClr val="tx1"/>
                </a:solidFill>
              </a:rPr>
              <a:t>le taux de parasitisme larvaire est de 37,19 %±13,9%</a:t>
            </a:r>
          </a:p>
          <a:p>
            <a:pPr marL="266700" indent="0">
              <a:buClr>
                <a:srgbClr val="92D050"/>
              </a:buClr>
              <a:buSzPct val="70000"/>
              <a:buNone/>
            </a:pPr>
            <a:endParaRPr lang="fr-FR" dirty="0"/>
          </a:p>
          <a:p>
            <a:pPr marL="266700" indent="0">
              <a:buClr>
                <a:srgbClr val="92D050"/>
              </a:buClr>
              <a:buSzPct val="70000"/>
              <a:buNone/>
            </a:pPr>
            <a:endParaRPr lang="fr-FR" dirty="0"/>
          </a:p>
          <a:p>
            <a:endParaRPr lang="fr-FR" dirty="0"/>
          </a:p>
        </p:txBody>
      </p:sp>
      <p:pic>
        <p:nvPicPr>
          <p:cNvPr id="7" name="Picture 3" descr="\\srvifv21\home$\gsentenac\Mes documents\Photos Images\Photos numériques\Campagne 2013\Parasitoïde pyrale 05 juillet\7Dfenestrale7.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20579" y="0"/>
            <a:ext cx="2171421" cy="144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srvifv21\home$\gsentenac\Mes documents\Photos Images\Photos numériques\Campagne 2013\Parasitoïde pyrale 05 juillet\63Btumidulus.tif"/>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020579" y="1321106"/>
            <a:ext cx="217142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srvifv21\home$\gsentenac\Mes documents\Photos Images\Photos numériques\Campagne 2013\Parasitoïdes pyrale 11 et 12 juillet\87femelleparvicandabis.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020578" y="2761106"/>
            <a:ext cx="217143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rvifv21\home$\gsentenac\Mes documents\Photos Images\Photos numériques\Campagne 2013\Parasitoïdes pyrale 11 et 12 juillet\80Gclaripenni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0020569" y="4205068"/>
            <a:ext cx="217143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srvifv21\home$\gsentenac\Mes documents\Photos Images\Photos numériques\Campagne 2014\Gelis sp\2014 06 24\DSCF0017.JPG"/>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10020569" y="5463251"/>
            <a:ext cx="2167573" cy="140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7489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srvifv21\Home$\gsentenac\Mes documents\Faune auxiliaire en viticulture\A Le Manuscrit\2 Auxiliaires\2 1 Prédateurs\2 1 2 Prédateurs réguliers\2 1 2 4 Phytoseiidae\2 1 2 4 04.t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76507" y="1046475"/>
            <a:ext cx="2411412"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re 10"/>
          <p:cNvSpPr>
            <a:spLocks noGrp="1"/>
          </p:cNvSpPr>
          <p:nvPr>
            <p:ph type="title"/>
          </p:nvPr>
        </p:nvSpPr>
        <p:spPr>
          <a:xfrm>
            <a:off x="489507" y="49463"/>
            <a:ext cx="10972800" cy="1339499"/>
          </a:xfrm>
        </p:spPr>
        <p:txBody>
          <a:bodyPr/>
          <a:lstStyle/>
          <a:p>
            <a:r>
              <a:rPr lang="fr-FR" dirty="0"/>
              <a:t>Complexité du paysage et densité foliaire en </a:t>
            </a:r>
            <a:r>
              <a:rPr lang="fr-FR" dirty="0" err="1"/>
              <a:t>Phytoseiidae</a:t>
            </a:r>
            <a:r>
              <a:rPr lang="fr-FR" dirty="0"/>
              <a:t/>
            </a:r>
            <a:br>
              <a:rPr lang="fr-FR" dirty="0"/>
            </a:br>
            <a:endParaRPr lang="fr-FR" dirty="0"/>
          </a:p>
        </p:txBody>
      </p:sp>
      <p:sp>
        <p:nvSpPr>
          <p:cNvPr id="12" name="Espace réservé du contenu 11"/>
          <p:cNvSpPr>
            <a:spLocks noGrp="1"/>
          </p:cNvSpPr>
          <p:nvPr>
            <p:ph idx="1"/>
          </p:nvPr>
        </p:nvSpPr>
        <p:spPr>
          <a:xfrm>
            <a:off x="709426" y="2603813"/>
            <a:ext cx="11092895" cy="3459241"/>
          </a:xfrm>
        </p:spPr>
        <p:txBody>
          <a:bodyPr/>
          <a:lstStyle/>
          <a:p>
            <a:r>
              <a:rPr lang="fr-FR" dirty="0">
                <a:solidFill>
                  <a:schemeClr val="tx1"/>
                </a:solidFill>
              </a:rPr>
              <a:t>Sur l’ensemble des parcelles </a:t>
            </a:r>
            <a:r>
              <a:rPr lang="fr-FR" dirty="0" smtClean="0">
                <a:solidFill>
                  <a:schemeClr val="tx1"/>
                </a:solidFill>
              </a:rPr>
              <a:t>:</a:t>
            </a:r>
          </a:p>
          <a:p>
            <a:pPr marL="531813" indent="-265113">
              <a:buClr>
                <a:srgbClr val="92D050"/>
              </a:buClr>
              <a:buSzPct val="70000"/>
              <a:buFont typeface="Wingdings" panose="05000000000000000000" pitchFamily="2" charset="2"/>
              <a:buChar char=""/>
            </a:pPr>
            <a:r>
              <a:rPr lang="fr-FR" dirty="0" smtClean="0">
                <a:solidFill>
                  <a:schemeClr val="tx1"/>
                </a:solidFill>
              </a:rPr>
              <a:t>suivi </a:t>
            </a:r>
            <a:r>
              <a:rPr lang="fr-FR" dirty="0">
                <a:solidFill>
                  <a:schemeClr val="tx1"/>
                </a:solidFill>
              </a:rPr>
              <a:t>de la dynamique des populations  de </a:t>
            </a:r>
            <a:r>
              <a:rPr lang="fr-FR" dirty="0" err="1">
                <a:solidFill>
                  <a:schemeClr val="tx1"/>
                </a:solidFill>
              </a:rPr>
              <a:t>Phytoseiidae</a:t>
            </a:r>
            <a:r>
              <a:rPr lang="fr-FR" dirty="0">
                <a:solidFill>
                  <a:schemeClr val="tx1"/>
                </a:solidFill>
              </a:rPr>
              <a:t> et </a:t>
            </a:r>
            <a:r>
              <a:rPr lang="fr-FR" dirty="0" err="1" smtClean="0">
                <a:solidFill>
                  <a:schemeClr val="tx1"/>
                </a:solidFill>
              </a:rPr>
              <a:t>Tetranychidae</a:t>
            </a:r>
            <a:endParaRPr lang="fr-FR" dirty="0" smtClean="0">
              <a:solidFill>
                <a:schemeClr val="tx1"/>
              </a:solidFill>
            </a:endParaRPr>
          </a:p>
          <a:p>
            <a:pPr marL="531813" indent="-265113">
              <a:buClr>
                <a:srgbClr val="92D050"/>
              </a:buClr>
              <a:buSzPct val="70000"/>
              <a:buFont typeface="Wingdings" panose="05000000000000000000" pitchFamily="2" charset="2"/>
              <a:buChar char=""/>
            </a:pPr>
            <a:r>
              <a:rPr lang="fr-FR" dirty="0" smtClean="0">
                <a:solidFill>
                  <a:schemeClr val="tx1"/>
                </a:solidFill>
              </a:rPr>
              <a:t>identification </a:t>
            </a:r>
            <a:r>
              <a:rPr lang="fr-FR" dirty="0" err="1">
                <a:solidFill>
                  <a:schemeClr val="tx1"/>
                </a:solidFill>
              </a:rPr>
              <a:t>Phytoseiidae</a:t>
            </a:r>
            <a:endParaRPr lang="fr-FR" dirty="0">
              <a:solidFill>
                <a:schemeClr val="tx1"/>
              </a:solidFill>
            </a:endParaRPr>
          </a:p>
          <a:p>
            <a:pPr>
              <a:buClr>
                <a:srgbClr val="92D050"/>
              </a:buClr>
              <a:buSzPct val="150000"/>
              <a:buFont typeface="Tw Cen MT" panose="020B0602020104020603" pitchFamily="34" charset="0"/>
              <a:buChar char="•"/>
            </a:pPr>
            <a:endParaRPr lang="fr-FR" dirty="0"/>
          </a:p>
          <a:p>
            <a:pPr marL="0" indent="0">
              <a:buNone/>
            </a:pPr>
            <a:endParaRPr lang="fr-FR" dirty="0"/>
          </a:p>
        </p:txBody>
      </p:sp>
    </p:spTree>
    <p:extLst>
      <p:ext uri="{BB962C8B-B14F-4D97-AF65-F5344CB8AC3E}">
        <p14:creationId xmlns:p14="http://schemas.microsoft.com/office/powerpoint/2010/main" val="37192494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phique 1"/>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59497" y="1124744"/>
            <a:ext cx="4608512"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51985" y="3847179"/>
            <a:ext cx="4421805" cy="2880000"/>
          </a:xfrm>
          <a:prstGeom prst="rect">
            <a:avLst/>
          </a:prstGeom>
        </p:spPr>
      </p:pic>
      <p:sp>
        <p:nvSpPr>
          <p:cNvPr id="13" name="Titre 12"/>
          <p:cNvSpPr>
            <a:spLocks noGrp="1"/>
          </p:cNvSpPr>
          <p:nvPr>
            <p:ph type="title"/>
          </p:nvPr>
        </p:nvSpPr>
        <p:spPr>
          <a:xfrm>
            <a:off x="465586" y="51530"/>
            <a:ext cx="10972800" cy="925263"/>
          </a:xfrm>
        </p:spPr>
        <p:txBody>
          <a:bodyPr/>
          <a:lstStyle/>
          <a:p>
            <a:r>
              <a:rPr lang="fr-FR" dirty="0" smtClean="0"/>
              <a:t>Résultat</a:t>
            </a:r>
            <a:endParaRPr lang="fr-FR" dirty="0"/>
          </a:p>
        </p:txBody>
      </p:sp>
      <p:sp>
        <p:nvSpPr>
          <p:cNvPr id="14" name="Espace réservé du contenu 13"/>
          <p:cNvSpPr>
            <a:spLocks noGrp="1"/>
          </p:cNvSpPr>
          <p:nvPr>
            <p:ph idx="1"/>
          </p:nvPr>
        </p:nvSpPr>
        <p:spPr>
          <a:xfrm>
            <a:off x="972273" y="4784545"/>
            <a:ext cx="11092895" cy="1870946"/>
          </a:xfrm>
        </p:spPr>
        <p:txBody>
          <a:bodyPr/>
          <a:lstStyle/>
          <a:p>
            <a:r>
              <a:rPr lang="fr-FR" b="1" dirty="0">
                <a:solidFill>
                  <a:schemeClr val="accent2">
                    <a:lumMod val="75000"/>
                  </a:schemeClr>
                </a:solidFill>
              </a:rPr>
              <a:t>Pas de corrélation !</a:t>
            </a:r>
          </a:p>
          <a:p>
            <a:endParaRPr lang="fr-FR" dirty="0"/>
          </a:p>
        </p:txBody>
      </p:sp>
      <p:pic>
        <p:nvPicPr>
          <p:cNvPr id="19" name="Imag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62888" y="931800"/>
            <a:ext cx="2410788" cy="1557472"/>
          </a:xfrm>
          <a:prstGeom prst="rect">
            <a:avLst/>
          </a:prstGeom>
        </p:spPr>
      </p:pic>
    </p:spTree>
    <p:extLst>
      <p:ext uri="{BB962C8B-B14F-4D97-AF65-F5344CB8AC3E}">
        <p14:creationId xmlns:p14="http://schemas.microsoft.com/office/powerpoint/2010/main" val="758616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Contexte paysager et prédateurs arthropodes occasionnels</a:t>
            </a:r>
            <a:endParaRPr lang="fr-FR" dirty="0"/>
          </a:p>
        </p:txBody>
      </p:sp>
      <p:sp>
        <p:nvSpPr>
          <p:cNvPr id="3" name="Espace réservé du contenu 2"/>
          <p:cNvSpPr>
            <a:spLocks noGrp="1"/>
          </p:cNvSpPr>
          <p:nvPr>
            <p:ph idx="1"/>
          </p:nvPr>
        </p:nvSpPr>
        <p:spPr>
          <a:xfrm>
            <a:off x="369412" y="2038391"/>
            <a:ext cx="11092895" cy="4819609"/>
          </a:xfrm>
        </p:spPr>
        <p:txBody>
          <a:bodyPr/>
          <a:lstStyle/>
          <a:p>
            <a:r>
              <a:rPr lang="fr-FR" dirty="0" smtClean="0"/>
              <a:t>Sur l’ensemble des parcelles :</a:t>
            </a:r>
          </a:p>
          <a:p>
            <a:pPr>
              <a:buClr>
                <a:srgbClr val="92D050"/>
              </a:buClr>
              <a:buSzPct val="70000"/>
              <a:buFont typeface="Wingdings" panose="05000000000000000000" pitchFamily="2" charset="2"/>
              <a:buChar char=""/>
            </a:pPr>
            <a:r>
              <a:rPr lang="fr-FR" dirty="0" smtClean="0"/>
              <a:t>Aspirations ou battages réalisé une ou plusieurs fois par année sur 30 ceps consécutifs</a:t>
            </a:r>
          </a:p>
          <a:p>
            <a:pPr>
              <a:buClr>
                <a:srgbClr val="92D050"/>
              </a:buClr>
              <a:buSzPct val="70000"/>
              <a:buFont typeface="Wingdings" panose="05000000000000000000" pitchFamily="2" charset="2"/>
              <a:buChar char=""/>
            </a:pPr>
            <a:r>
              <a:rPr lang="fr-FR" dirty="0" smtClean="0"/>
              <a:t>Dénombrement des araignées, des chrysopes, des punaises, des opilions et des forficules</a:t>
            </a:r>
          </a:p>
          <a:p>
            <a:pPr>
              <a:buClr>
                <a:srgbClr val="92D050"/>
              </a:buClr>
              <a:buSzPct val="70000"/>
              <a:buFont typeface="Wingdings" panose="05000000000000000000" pitchFamily="2" charset="2"/>
              <a:buChar char=""/>
            </a:pPr>
            <a:r>
              <a:rPr lang="fr-FR" dirty="0" smtClean="0"/>
              <a:t>Chrysopes, opilions et forficules identifiés à l’espèce</a:t>
            </a:r>
          </a:p>
          <a:p>
            <a:pPr>
              <a:buClr>
                <a:srgbClr val="92D050"/>
              </a:buClr>
              <a:buSzPct val="70000"/>
              <a:buFont typeface="Wingdings" panose="05000000000000000000" pitchFamily="2" charset="2"/>
              <a:buChar char=""/>
            </a:pPr>
            <a:r>
              <a:rPr lang="fr-FR" dirty="0" smtClean="0"/>
              <a:t>Araignées et punaises identifiées au genre ou à la famille</a:t>
            </a:r>
          </a:p>
          <a:p>
            <a:pPr>
              <a:buClr>
                <a:srgbClr val="92D050"/>
              </a:buClr>
              <a:buSzPct val="70000"/>
              <a:buFont typeface="Wingdings" panose="05000000000000000000" pitchFamily="2" charset="2"/>
              <a:buChar char=""/>
            </a:pPr>
            <a:r>
              <a:rPr lang="fr-FR" dirty="0" smtClean="0"/>
              <a:t>Analyses des données : GLMM</a:t>
            </a:r>
            <a:endParaRPr lang="fr-FR" dirty="0"/>
          </a:p>
        </p:txBody>
      </p:sp>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86154" y="650037"/>
            <a:ext cx="2605846" cy="1979605"/>
          </a:xfrm>
          <a:prstGeom prst="rect">
            <a:avLst/>
          </a:prstGeom>
        </p:spPr>
      </p:pic>
    </p:spTree>
    <p:extLst>
      <p:ext uri="{BB962C8B-B14F-4D97-AF65-F5344CB8AC3E}">
        <p14:creationId xmlns:p14="http://schemas.microsoft.com/office/powerpoint/2010/main" val="41891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a:t>
            </a:r>
            <a:endParaRPr lang="fr-FR" dirty="0"/>
          </a:p>
        </p:txBody>
      </p:sp>
      <p:sp>
        <p:nvSpPr>
          <p:cNvPr id="3" name="Espace réservé du contenu 2"/>
          <p:cNvSpPr>
            <a:spLocks noGrp="1"/>
          </p:cNvSpPr>
          <p:nvPr>
            <p:ph idx="1"/>
          </p:nvPr>
        </p:nvSpPr>
        <p:spPr>
          <a:xfrm>
            <a:off x="154544" y="1622425"/>
            <a:ext cx="11092895" cy="946151"/>
          </a:xfrm>
        </p:spPr>
        <p:txBody>
          <a:bodyPr/>
          <a:lstStyle/>
          <a:p>
            <a:r>
              <a:rPr lang="fr-FR" dirty="0" smtClean="0">
                <a:solidFill>
                  <a:schemeClr val="tx1"/>
                </a:solidFill>
              </a:rPr>
              <a:t>Effet de la proportion en habitats semi-naturels, de ses composantes sur l’abondance des prédateurs arthropodes occasionnels</a:t>
            </a:r>
            <a:endParaRPr lang="fr-FR" dirty="0">
              <a:solidFill>
                <a:schemeClr val="tx1"/>
              </a:solidFill>
            </a:endParaRP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945688" y="-15487"/>
            <a:ext cx="2274648" cy="1728000"/>
          </a:xfrm>
          <a:prstGeom prst="rect">
            <a:avLst/>
          </a:prstGeom>
        </p:spPr>
      </p:pic>
      <p:sp>
        <p:nvSpPr>
          <p:cNvPr id="8" name="AutoShape 3"/>
          <p:cNvSpPr>
            <a:spLocks noChangeAspect="1" noChangeArrowheads="1" noTextEdit="1"/>
          </p:cNvSpPr>
          <p:nvPr/>
        </p:nvSpPr>
        <p:spPr bwMode="auto">
          <a:xfrm>
            <a:off x="90488" y="2657475"/>
            <a:ext cx="11890375"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5"/>
          <p:cNvSpPr>
            <a:spLocks noChangeArrowheads="1"/>
          </p:cNvSpPr>
          <p:nvPr/>
        </p:nvSpPr>
        <p:spPr bwMode="auto">
          <a:xfrm>
            <a:off x="5443538" y="3832225"/>
            <a:ext cx="719138" cy="46831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6"/>
          <p:cNvSpPr>
            <a:spLocks noChangeArrowheads="1"/>
          </p:cNvSpPr>
          <p:nvPr/>
        </p:nvSpPr>
        <p:spPr bwMode="auto">
          <a:xfrm>
            <a:off x="4722813" y="4300538"/>
            <a:ext cx="720725" cy="5635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7"/>
          <p:cNvSpPr>
            <a:spLocks noChangeArrowheads="1"/>
          </p:cNvSpPr>
          <p:nvPr/>
        </p:nvSpPr>
        <p:spPr bwMode="auto">
          <a:xfrm>
            <a:off x="5443538" y="4300538"/>
            <a:ext cx="719138" cy="5635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Rectangle 8"/>
          <p:cNvSpPr>
            <a:spLocks noChangeArrowheads="1"/>
          </p:cNvSpPr>
          <p:nvPr/>
        </p:nvSpPr>
        <p:spPr bwMode="auto">
          <a:xfrm>
            <a:off x="6162676" y="4300538"/>
            <a:ext cx="720725" cy="5635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Rectangle 9"/>
          <p:cNvSpPr>
            <a:spLocks noChangeArrowheads="1"/>
          </p:cNvSpPr>
          <p:nvPr/>
        </p:nvSpPr>
        <p:spPr bwMode="auto">
          <a:xfrm>
            <a:off x="7604126" y="4300538"/>
            <a:ext cx="719138" cy="563563"/>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Line 10"/>
          <p:cNvSpPr>
            <a:spLocks noChangeShapeType="1"/>
          </p:cNvSpPr>
          <p:nvPr/>
        </p:nvSpPr>
        <p:spPr bwMode="auto">
          <a:xfrm>
            <a:off x="2562226" y="2689225"/>
            <a:ext cx="0" cy="220345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5" name="Line 11"/>
          <p:cNvSpPr>
            <a:spLocks noChangeShapeType="1"/>
          </p:cNvSpPr>
          <p:nvPr/>
        </p:nvSpPr>
        <p:spPr bwMode="auto">
          <a:xfrm>
            <a:off x="3282951" y="3049588"/>
            <a:ext cx="0" cy="342900"/>
          </a:xfrm>
          <a:prstGeom prst="line">
            <a:avLst/>
          </a:prstGeom>
          <a:noFill/>
          <a:ln w="190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6" name="Line 12"/>
          <p:cNvSpPr>
            <a:spLocks noChangeShapeType="1"/>
          </p:cNvSpPr>
          <p:nvPr/>
        </p:nvSpPr>
        <p:spPr bwMode="auto">
          <a:xfrm>
            <a:off x="3282951" y="3392488"/>
            <a:ext cx="0" cy="15001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7" name="Line 13"/>
          <p:cNvSpPr>
            <a:spLocks noChangeShapeType="1"/>
          </p:cNvSpPr>
          <p:nvPr/>
        </p:nvSpPr>
        <p:spPr bwMode="auto">
          <a:xfrm>
            <a:off x="4003676"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Line 14"/>
          <p:cNvSpPr>
            <a:spLocks noChangeShapeType="1"/>
          </p:cNvSpPr>
          <p:nvPr/>
        </p:nvSpPr>
        <p:spPr bwMode="auto">
          <a:xfrm>
            <a:off x="4722813"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Line 15"/>
          <p:cNvSpPr>
            <a:spLocks noChangeShapeType="1"/>
          </p:cNvSpPr>
          <p:nvPr/>
        </p:nvSpPr>
        <p:spPr bwMode="auto">
          <a:xfrm>
            <a:off x="5443538" y="2689225"/>
            <a:ext cx="0" cy="220345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Line 16"/>
          <p:cNvSpPr>
            <a:spLocks noChangeShapeType="1"/>
          </p:cNvSpPr>
          <p:nvPr/>
        </p:nvSpPr>
        <p:spPr bwMode="auto">
          <a:xfrm>
            <a:off x="6162676"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Line 17"/>
          <p:cNvSpPr>
            <a:spLocks noChangeShapeType="1"/>
          </p:cNvSpPr>
          <p:nvPr/>
        </p:nvSpPr>
        <p:spPr bwMode="auto">
          <a:xfrm>
            <a:off x="6883401"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Line 18"/>
          <p:cNvSpPr>
            <a:spLocks noChangeShapeType="1"/>
          </p:cNvSpPr>
          <p:nvPr/>
        </p:nvSpPr>
        <p:spPr bwMode="auto">
          <a:xfrm>
            <a:off x="7604126"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19"/>
          <p:cNvSpPr>
            <a:spLocks noChangeShapeType="1"/>
          </p:cNvSpPr>
          <p:nvPr/>
        </p:nvSpPr>
        <p:spPr bwMode="auto">
          <a:xfrm>
            <a:off x="8323263"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20"/>
          <p:cNvSpPr>
            <a:spLocks noChangeShapeType="1"/>
          </p:cNvSpPr>
          <p:nvPr/>
        </p:nvSpPr>
        <p:spPr bwMode="auto">
          <a:xfrm>
            <a:off x="9043988" y="2689225"/>
            <a:ext cx="0" cy="366713"/>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Line 21"/>
          <p:cNvSpPr>
            <a:spLocks noChangeShapeType="1"/>
          </p:cNvSpPr>
          <p:nvPr/>
        </p:nvSpPr>
        <p:spPr bwMode="auto">
          <a:xfrm>
            <a:off x="9043988" y="3055938"/>
            <a:ext cx="0" cy="1836738"/>
          </a:xfrm>
          <a:prstGeom prst="line">
            <a:avLst/>
          </a:prstGeom>
          <a:noFill/>
          <a:ln w="57150" cap="flat">
            <a:solidFill>
              <a:srgbClr val="FF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Line 22"/>
          <p:cNvSpPr>
            <a:spLocks noChangeShapeType="1"/>
          </p:cNvSpPr>
          <p:nvPr/>
        </p:nvSpPr>
        <p:spPr bwMode="auto">
          <a:xfrm>
            <a:off x="9763126"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Line 23"/>
          <p:cNvSpPr>
            <a:spLocks noChangeShapeType="1"/>
          </p:cNvSpPr>
          <p:nvPr/>
        </p:nvSpPr>
        <p:spPr bwMode="auto">
          <a:xfrm>
            <a:off x="10483851"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24"/>
          <p:cNvSpPr>
            <a:spLocks noChangeShapeType="1"/>
          </p:cNvSpPr>
          <p:nvPr/>
        </p:nvSpPr>
        <p:spPr bwMode="auto">
          <a:xfrm>
            <a:off x="11204576" y="3049588"/>
            <a:ext cx="0" cy="184308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Line 25"/>
          <p:cNvSpPr>
            <a:spLocks noChangeShapeType="1"/>
          </p:cNvSpPr>
          <p:nvPr/>
        </p:nvSpPr>
        <p:spPr bwMode="auto">
          <a:xfrm>
            <a:off x="2533651" y="3055938"/>
            <a:ext cx="2909888"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26"/>
          <p:cNvSpPr>
            <a:spLocks noChangeShapeType="1"/>
          </p:cNvSpPr>
          <p:nvPr/>
        </p:nvSpPr>
        <p:spPr bwMode="auto">
          <a:xfrm>
            <a:off x="5443538" y="3055938"/>
            <a:ext cx="650875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Line 27"/>
          <p:cNvSpPr>
            <a:spLocks noChangeShapeType="1"/>
          </p:cNvSpPr>
          <p:nvPr/>
        </p:nvSpPr>
        <p:spPr bwMode="auto">
          <a:xfrm>
            <a:off x="90488" y="3363913"/>
            <a:ext cx="11861800"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Line 28"/>
          <p:cNvSpPr>
            <a:spLocks noChangeShapeType="1"/>
          </p:cNvSpPr>
          <p:nvPr/>
        </p:nvSpPr>
        <p:spPr bwMode="auto">
          <a:xfrm>
            <a:off x="90488" y="3832225"/>
            <a:ext cx="1186180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Line 29"/>
          <p:cNvSpPr>
            <a:spLocks noChangeShapeType="1"/>
          </p:cNvSpPr>
          <p:nvPr/>
        </p:nvSpPr>
        <p:spPr bwMode="auto">
          <a:xfrm>
            <a:off x="90488" y="4300538"/>
            <a:ext cx="1186180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Line 30"/>
          <p:cNvSpPr>
            <a:spLocks noChangeShapeType="1"/>
          </p:cNvSpPr>
          <p:nvPr/>
        </p:nvSpPr>
        <p:spPr bwMode="auto">
          <a:xfrm>
            <a:off x="119063" y="3335338"/>
            <a:ext cx="0" cy="1557338"/>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5" name="Line 31"/>
          <p:cNvSpPr>
            <a:spLocks noChangeShapeType="1"/>
          </p:cNvSpPr>
          <p:nvPr/>
        </p:nvSpPr>
        <p:spPr bwMode="auto">
          <a:xfrm>
            <a:off x="11923713" y="2689225"/>
            <a:ext cx="0" cy="220345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6" name="Line 32"/>
          <p:cNvSpPr>
            <a:spLocks noChangeShapeType="1"/>
          </p:cNvSpPr>
          <p:nvPr/>
        </p:nvSpPr>
        <p:spPr bwMode="auto">
          <a:xfrm>
            <a:off x="2533651" y="2717800"/>
            <a:ext cx="9418638"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7" name="Line 33"/>
          <p:cNvSpPr>
            <a:spLocks noChangeShapeType="1"/>
          </p:cNvSpPr>
          <p:nvPr/>
        </p:nvSpPr>
        <p:spPr bwMode="auto">
          <a:xfrm>
            <a:off x="90488" y="4864100"/>
            <a:ext cx="11861800" cy="0"/>
          </a:xfrm>
          <a:prstGeom prst="line">
            <a:avLst/>
          </a:prstGeom>
          <a:noFill/>
          <a:ln w="57150" cap="flat">
            <a:solidFill>
              <a:srgbClr val="FF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8" name="Rectangle 34"/>
          <p:cNvSpPr>
            <a:spLocks noChangeArrowheads="1"/>
          </p:cNvSpPr>
          <p:nvPr/>
        </p:nvSpPr>
        <p:spPr bwMode="auto">
          <a:xfrm>
            <a:off x="3489326" y="2732088"/>
            <a:ext cx="11668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smtClean="0">
                <a:ln>
                  <a:noFill/>
                </a:ln>
                <a:solidFill>
                  <a:srgbClr val="000000"/>
                </a:solidFill>
                <a:effectLst/>
                <a:latin typeface="Calibri" panose="020F0502020204030204" pitchFamily="34" charset="0"/>
              </a:rPr>
              <a:t>Aquitaine</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9" name="Rectangle 35"/>
          <p:cNvSpPr>
            <a:spLocks noChangeArrowheads="1"/>
          </p:cNvSpPr>
          <p:nvPr/>
        </p:nvSpPr>
        <p:spPr bwMode="auto">
          <a:xfrm>
            <a:off x="6670676" y="2732088"/>
            <a:ext cx="12874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smtClean="0">
                <a:ln>
                  <a:noFill/>
                </a:ln>
                <a:solidFill>
                  <a:srgbClr val="000000"/>
                </a:solidFill>
                <a:effectLst/>
                <a:latin typeface="Calibri" panose="020F0502020204030204" pitchFamily="34" charset="0"/>
              </a:rPr>
              <a:t>Bourgogne</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0" name="Rectangle 36"/>
          <p:cNvSpPr>
            <a:spLocks noChangeArrowheads="1"/>
          </p:cNvSpPr>
          <p:nvPr/>
        </p:nvSpPr>
        <p:spPr bwMode="auto">
          <a:xfrm>
            <a:off x="9945688" y="2732088"/>
            <a:ext cx="12144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smtClean="0">
                <a:ln>
                  <a:noFill/>
                </a:ln>
                <a:solidFill>
                  <a:srgbClr val="000000"/>
                </a:solidFill>
                <a:effectLst/>
                <a:latin typeface="Calibri" panose="020F0502020204030204" pitchFamily="34" charset="0"/>
              </a:rPr>
              <a:t>Roussillon</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1" name="Rectangle 37"/>
          <p:cNvSpPr>
            <a:spLocks noChangeArrowheads="1"/>
          </p:cNvSpPr>
          <p:nvPr/>
        </p:nvSpPr>
        <p:spPr bwMode="auto">
          <a:xfrm>
            <a:off x="2747963" y="3086100"/>
            <a:ext cx="4556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HSN</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2" name="Rectangle 38"/>
          <p:cNvSpPr>
            <a:spLocks noChangeArrowheads="1"/>
          </p:cNvSpPr>
          <p:nvPr/>
        </p:nvSpPr>
        <p:spPr bwMode="auto">
          <a:xfrm>
            <a:off x="3403601" y="3086100"/>
            <a:ext cx="5953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forêts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3" name="Rectangle 39"/>
          <p:cNvSpPr>
            <a:spLocks noChangeArrowheads="1"/>
          </p:cNvSpPr>
          <p:nvPr/>
        </p:nvSpPr>
        <p:spPr bwMode="auto">
          <a:xfrm>
            <a:off x="4067176" y="3086100"/>
            <a:ext cx="698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feuillus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4" name="Rectangle 40"/>
          <p:cNvSpPr>
            <a:spLocks noChangeArrowheads="1"/>
          </p:cNvSpPr>
          <p:nvPr/>
        </p:nvSpPr>
        <p:spPr bwMode="auto">
          <a:xfrm>
            <a:off x="4776788" y="3086100"/>
            <a:ext cx="7239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prairies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41"/>
          <p:cNvSpPr>
            <a:spLocks noChangeArrowheads="1"/>
          </p:cNvSpPr>
          <p:nvPr/>
        </p:nvSpPr>
        <p:spPr bwMode="auto">
          <a:xfrm>
            <a:off x="5629276" y="3086100"/>
            <a:ext cx="4556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HSN</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2"/>
          <p:cNvSpPr>
            <a:spLocks noChangeArrowheads="1"/>
          </p:cNvSpPr>
          <p:nvPr/>
        </p:nvSpPr>
        <p:spPr bwMode="auto">
          <a:xfrm>
            <a:off x="6284913" y="3086100"/>
            <a:ext cx="593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forêts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3"/>
          <p:cNvSpPr>
            <a:spLocks noChangeArrowheads="1"/>
          </p:cNvSpPr>
          <p:nvPr/>
        </p:nvSpPr>
        <p:spPr bwMode="auto">
          <a:xfrm>
            <a:off x="6946901" y="3086100"/>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feuillus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4"/>
          <p:cNvSpPr>
            <a:spLocks noChangeArrowheads="1"/>
          </p:cNvSpPr>
          <p:nvPr/>
        </p:nvSpPr>
        <p:spPr bwMode="auto">
          <a:xfrm>
            <a:off x="7688263" y="3086100"/>
            <a:ext cx="657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friches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9" name="Rectangle 45"/>
          <p:cNvSpPr>
            <a:spLocks noChangeArrowheads="1"/>
          </p:cNvSpPr>
          <p:nvPr/>
        </p:nvSpPr>
        <p:spPr bwMode="auto">
          <a:xfrm>
            <a:off x="8377238" y="3086100"/>
            <a:ext cx="7239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prairies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0" name="Rectangle 46"/>
          <p:cNvSpPr>
            <a:spLocks noChangeArrowheads="1"/>
          </p:cNvSpPr>
          <p:nvPr/>
        </p:nvSpPr>
        <p:spPr bwMode="auto">
          <a:xfrm>
            <a:off x="9229726" y="3086100"/>
            <a:ext cx="4556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HSN</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1" name="Rectangle 47"/>
          <p:cNvSpPr>
            <a:spLocks noChangeArrowheads="1"/>
          </p:cNvSpPr>
          <p:nvPr/>
        </p:nvSpPr>
        <p:spPr bwMode="auto">
          <a:xfrm>
            <a:off x="9885363" y="3086100"/>
            <a:ext cx="593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forêts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2" name="Rectangle 48"/>
          <p:cNvSpPr>
            <a:spLocks noChangeArrowheads="1"/>
          </p:cNvSpPr>
          <p:nvPr/>
        </p:nvSpPr>
        <p:spPr bwMode="auto">
          <a:xfrm>
            <a:off x="10547351" y="3086100"/>
            <a:ext cx="70008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feuillus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3" name="Rectangle 49"/>
          <p:cNvSpPr>
            <a:spLocks noChangeArrowheads="1"/>
          </p:cNvSpPr>
          <p:nvPr/>
        </p:nvSpPr>
        <p:spPr bwMode="auto">
          <a:xfrm>
            <a:off x="11288713" y="3086100"/>
            <a:ext cx="657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friches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4" name="Rectangle 50"/>
          <p:cNvSpPr>
            <a:spLocks noChangeArrowheads="1"/>
          </p:cNvSpPr>
          <p:nvPr/>
        </p:nvSpPr>
        <p:spPr bwMode="auto">
          <a:xfrm>
            <a:off x="211138" y="3441700"/>
            <a:ext cx="13382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abondance </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5" name="Rectangle 51"/>
          <p:cNvSpPr>
            <a:spLocks noChangeArrowheads="1"/>
          </p:cNvSpPr>
          <p:nvPr/>
        </p:nvSpPr>
        <p:spPr bwMode="auto">
          <a:xfrm>
            <a:off x="1416051" y="3441700"/>
            <a:ext cx="113030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araignées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6" name="Rectangle 52"/>
          <p:cNvSpPr>
            <a:spLocks noChangeArrowheads="1"/>
          </p:cNvSpPr>
          <p:nvPr/>
        </p:nvSpPr>
        <p:spPr bwMode="auto">
          <a:xfrm>
            <a:off x="211138" y="3910013"/>
            <a:ext cx="140017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abondance </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3"/>
          <p:cNvSpPr>
            <a:spLocks noChangeArrowheads="1"/>
          </p:cNvSpPr>
          <p:nvPr/>
        </p:nvSpPr>
        <p:spPr bwMode="auto">
          <a:xfrm>
            <a:off x="1416051" y="3910013"/>
            <a:ext cx="12287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chrysopes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4"/>
          <p:cNvSpPr>
            <a:spLocks noChangeArrowheads="1"/>
          </p:cNvSpPr>
          <p:nvPr/>
        </p:nvSpPr>
        <p:spPr bwMode="auto">
          <a:xfrm>
            <a:off x="5715001" y="3848100"/>
            <a:ext cx="2238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55"/>
          <p:cNvSpPr>
            <a:spLocks noChangeArrowheads="1"/>
          </p:cNvSpPr>
          <p:nvPr/>
        </p:nvSpPr>
        <p:spPr bwMode="auto">
          <a:xfrm>
            <a:off x="5819776" y="3848100"/>
            <a:ext cx="18891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6"/>
          <p:cNvSpPr>
            <a:spLocks noChangeArrowheads="1"/>
          </p:cNvSpPr>
          <p:nvPr/>
        </p:nvSpPr>
        <p:spPr bwMode="auto">
          <a:xfrm>
            <a:off x="5657851" y="4127500"/>
            <a:ext cx="3571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57"/>
          <p:cNvSpPr>
            <a:spLocks noChangeArrowheads="1"/>
          </p:cNvSpPr>
          <p:nvPr/>
        </p:nvSpPr>
        <p:spPr bwMode="auto">
          <a:xfrm>
            <a:off x="211138" y="4425950"/>
            <a:ext cx="13382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abondance </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2" name="Rectangle 58"/>
          <p:cNvSpPr>
            <a:spLocks noChangeArrowheads="1"/>
          </p:cNvSpPr>
          <p:nvPr/>
        </p:nvSpPr>
        <p:spPr bwMode="auto">
          <a:xfrm>
            <a:off x="1416051" y="4425950"/>
            <a:ext cx="10398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punaises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3" name="Rectangle 59"/>
          <p:cNvSpPr>
            <a:spLocks noChangeArrowheads="1"/>
          </p:cNvSpPr>
          <p:nvPr/>
        </p:nvSpPr>
        <p:spPr bwMode="auto">
          <a:xfrm>
            <a:off x="4995863" y="4364038"/>
            <a:ext cx="22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4" name="Rectangle 60"/>
          <p:cNvSpPr>
            <a:spLocks noChangeArrowheads="1"/>
          </p:cNvSpPr>
          <p:nvPr/>
        </p:nvSpPr>
        <p:spPr bwMode="auto">
          <a:xfrm>
            <a:off x="5100638" y="4364038"/>
            <a:ext cx="1889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5" name="Rectangle 61"/>
          <p:cNvSpPr>
            <a:spLocks noChangeArrowheads="1"/>
          </p:cNvSpPr>
          <p:nvPr/>
        </p:nvSpPr>
        <p:spPr bwMode="auto">
          <a:xfrm>
            <a:off x="4778376" y="4645025"/>
            <a:ext cx="3190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6" name="Rectangle 62"/>
          <p:cNvSpPr>
            <a:spLocks noChangeArrowheads="1"/>
          </p:cNvSpPr>
          <p:nvPr/>
        </p:nvSpPr>
        <p:spPr bwMode="auto">
          <a:xfrm>
            <a:off x="5033963" y="4645025"/>
            <a:ext cx="127000"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anose="020F0502020204030204" pitchFamily="34" charset="0"/>
              </a:rPr>
              <a:t>, </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67" name="Rectangle 63"/>
          <p:cNvSpPr>
            <a:spLocks noChangeArrowheads="1"/>
          </p:cNvSpPr>
          <p:nvPr/>
        </p:nvSpPr>
        <p:spPr bwMode="auto">
          <a:xfrm>
            <a:off x="5097463" y="4645025"/>
            <a:ext cx="3587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750m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8" name="Rectangle 64"/>
          <p:cNvSpPr>
            <a:spLocks noChangeArrowheads="1"/>
          </p:cNvSpPr>
          <p:nvPr/>
        </p:nvSpPr>
        <p:spPr bwMode="auto">
          <a:xfrm>
            <a:off x="5694363" y="4318000"/>
            <a:ext cx="3381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9" name="Rectangle 65"/>
          <p:cNvSpPr>
            <a:spLocks noChangeArrowheads="1"/>
          </p:cNvSpPr>
          <p:nvPr/>
        </p:nvSpPr>
        <p:spPr bwMode="auto">
          <a:xfrm>
            <a:off x="5510213" y="4595813"/>
            <a:ext cx="7159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Calibri" panose="020F0502020204030204" pitchFamily="34" charset="0"/>
              </a:rPr>
              <a:t>1000,750,500,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0" name="Rectangle 66"/>
          <p:cNvSpPr>
            <a:spLocks noChangeArrowheads="1"/>
          </p:cNvSpPr>
          <p:nvPr/>
        </p:nvSpPr>
        <p:spPr bwMode="auto">
          <a:xfrm>
            <a:off x="5684838" y="4718050"/>
            <a:ext cx="32385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Calibri" panose="020F0502020204030204" pitchFamily="34" charset="0"/>
              </a:rPr>
              <a:t>250m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1" name="Rectangle 67"/>
          <p:cNvSpPr>
            <a:spLocks noChangeArrowheads="1"/>
          </p:cNvSpPr>
          <p:nvPr/>
        </p:nvSpPr>
        <p:spPr bwMode="auto">
          <a:xfrm>
            <a:off x="6415088" y="4364038"/>
            <a:ext cx="2238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2" name="Rectangle 68"/>
          <p:cNvSpPr>
            <a:spLocks noChangeArrowheads="1"/>
          </p:cNvSpPr>
          <p:nvPr/>
        </p:nvSpPr>
        <p:spPr bwMode="auto">
          <a:xfrm>
            <a:off x="6519863" y="4364038"/>
            <a:ext cx="2333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3" name="Rectangle 69"/>
          <p:cNvSpPr>
            <a:spLocks noChangeArrowheads="1"/>
          </p:cNvSpPr>
          <p:nvPr/>
        </p:nvSpPr>
        <p:spPr bwMode="auto">
          <a:xfrm>
            <a:off x="6232526" y="4645025"/>
            <a:ext cx="64452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1000,750m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4" name="Rectangle 70"/>
          <p:cNvSpPr>
            <a:spLocks noChangeArrowheads="1"/>
          </p:cNvSpPr>
          <p:nvPr/>
        </p:nvSpPr>
        <p:spPr bwMode="auto">
          <a:xfrm>
            <a:off x="7854951" y="4318000"/>
            <a:ext cx="223838"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5" name="Rectangle 71"/>
          <p:cNvSpPr>
            <a:spLocks noChangeArrowheads="1"/>
          </p:cNvSpPr>
          <p:nvPr/>
        </p:nvSpPr>
        <p:spPr bwMode="auto">
          <a:xfrm>
            <a:off x="7959726" y="4318000"/>
            <a:ext cx="233363"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6" name="Rectangle 72"/>
          <p:cNvSpPr>
            <a:spLocks noChangeArrowheads="1"/>
          </p:cNvSpPr>
          <p:nvPr/>
        </p:nvSpPr>
        <p:spPr bwMode="auto">
          <a:xfrm>
            <a:off x="7670801" y="4595813"/>
            <a:ext cx="715963"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Calibri" panose="020F0502020204030204" pitchFamily="34" charset="0"/>
              </a:rPr>
              <a:t>1000,750,500,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77" name="Rectangle 73"/>
          <p:cNvSpPr>
            <a:spLocks noChangeArrowheads="1"/>
          </p:cNvSpPr>
          <p:nvPr/>
        </p:nvSpPr>
        <p:spPr bwMode="auto">
          <a:xfrm>
            <a:off x="7747001" y="4718050"/>
            <a:ext cx="5476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800" b="0" i="0" u="none" strike="noStrike" cap="none" normalizeH="0" baseline="0" smtClean="0">
                <a:ln>
                  <a:noFill/>
                </a:ln>
                <a:solidFill>
                  <a:srgbClr val="000000"/>
                </a:solidFill>
                <a:effectLst/>
                <a:latin typeface="Calibri" panose="020F0502020204030204" pitchFamily="34" charset="0"/>
              </a:rPr>
              <a:t>250,100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496936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wipe(down)">
                                      <p:cBhvr>
                                        <p:cTn id="7" dur="580">
                                          <p:stCondLst>
                                            <p:cond delay="0"/>
                                          </p:stCondLst>
                                        </p:cTn>
                                        <p:tgtEl>
                                          <p:spTgt spid="54"/>
                                        </p:tgtEl>
                                      </p:cBhvr>
                                    </p:animEffect>
                                    <p:anim calcmode="lin" valueType="num">
                                      <p:cBhvr>
                                        <p:cTn id="8"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3" dur="26">
                                          <p:stCondLst>
                                            <p:cond delay="650"/>
                                          </p:stCondLst>
                                        </p:cTn>
                                        <p:tgtEl>
                                          <p:spTgt spid="54"/>
                                        </p:tgtEl>
                                      </p:cBhvr>
                                      <p:to x="100000" y="60000"/>
                                    </p:animScale>
                                    <p:animScale>
                                      <p:cBhvr>
                                        <p:cTn id="14" dur="166" decel="50000">
                                          <p:stCondLst>
                                            <p:cond delay="676"/>
                                          </p:stCondLst>
                                        </p:cTn>
                                        <p:tgtEl>
                                          <p:spTgt spid="54"/>
                                        </p:tgtEl>
                                      </p:cBhvr>
                                      <p:to x="100000" y="100000"/>
                                    </p:animScale>
                                    <p:animScale>
                                      <p:cBhvr>
                                        <p:cTn id="15" dur="26">
                                          <p:stCondLst>
                                            <p:cond delay="1312"/>
                                          </p:stCondLst>
                                        </p:cTn>
                                        <p:tgtEl>
                                          <p:spTgt spid="54"/>
                                        </p:tgtEl>
                                      </p:cBhvr>
                                      <p:to x="100000" y="80000"/>
                                    </p:animScale>
                                    <p:animScale>
                                      <p:cBhvr>
                                        <p:cTn id="16" dur="166" decel="50000">
                                          <p:stCondLst>
                                            <p:cond delay="1338"/>
                                          </p:stCondLst>
                                        </p:cTn>
                                        <p:tgtEl>
                                          <p:spTgt spid="54"/>
                                        </p:tgtEl>
                                      </p:cBhvr>
                                      <p:to x="100000" y="100000"/>
                                    </p:animScale>
                                    <p:animScale>
                                      <p:cBhvr>
                                        <p:cTn id="17" dur="26">
                                          <p:stCondLst>
                                            <p:cond delay="1642"/>
                                          </p:stCondLst>
                                        </p:cTn>
                                        <p:tgtEl>
                                          <p:spTgt spid="54"/>
                                        </p:tgtEl>
                                      </p:cBhvr>
                                      <p:to x="100000" y="90000"/>
                                    </p:animScale>
                                    <p:animScale>
                                      <p:cBhvr>
                                        <p:cTn id="18" dur="166" decel="50000">
                                          <p:stCondLst>
                                            <p:cond delay="1668"/>
                                          </p:stCondLst>
                                        </p:cTn>
                                        <p:tgtEl>
                                          <p:spTgt spid="54"/>
                                        </p:tgtEl>
                                      </p:cBhvr>
                                      <p:to x="100000" y="100000"/>
                                    </p:animScale>
                                    <p:animScale>
                                      <p:cBhvr>
                                        <p:cTn id="19" dur="26">
                                          <p:stCondLst>
                                            <p:cond delay="1808"/>
                                          </p:stCondLst>
                                        </p:cTn>
                                        <p:tgtEl>
                                          <p:spTgt spid="54"/>
                                        </p:tgtEl>
                                      </p:cBhvr>
                                      <p:to x="100000" y="95000"/>
                                    </p:animScale>
                                    <p:animScale>
                                      <p:cBhvr>
                                        <p:cTn id="20" dur="166" decel="50000">
                                          <p:stCondLst>
                                            <p:cond delay="1834"/>
                                          </p:stCondLst>
                                        </p:cTn>
                                        <p:tgtEl>
                                          <p:spTgt spid="5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wipe(down)">
                                      <p:cBhvr>
                                        <p:cTn id="23" dur="580">
                                          <p:stCondLst>
                                            <p:cond delay="0"/>
                                          </p:stCondLst>
                                        </p:cTn>
                                        <p:tgtEl>
                                          <p:spTgt spid="55"/>
                                        </p:tgtEl>
                                      </p:cBhvr>
                                    </p:animEffect>
                                    <p:anim calcmode="lin" valueType="num">
                                      <p:cBhvr>
                                        <p:cTn id="24"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29" dur="26">
                                          <p:stCondLst>
                                            <p:cond delay="650"/>
                                          </p:stCondLst>
                                        </p:cTn>
                                        <p:tgtEl>
                                          <p:spTgt spid="55"/>
                                        </p:tgtEl>
                                      </p:cBhvr>
                                      <p:to x="100000" y="60000"/>
                                    </p:animScale>
                                    <p:animScale>
                                      <p:cBhvr>
                                        <p:cTn id="30" dur="166" decel="50000">
                                          <p:stCondLst>
                                            <p:cond delay="676"/>
                                          </p:stCondLst>
                                        </p:cTn>
                                        <p:tgtEl>
                                          <p:spTgt spid="55"/>
                                        </p:tgtEl>
                                      </p:cBhvr>
                                      <p:to x="100000" y="100000"/>
                                    </p:animScale>
                                    <p:animScale>
                                      <p:cBhvr>
                                        <p:cTn id="31" dur="26">
                                          <p:stCondLst>
                                            <p:cond delay="1312"/>
                                          </p:stCondLst>
                                        </p:cTn>
                                        <p:tgtEl>
                                          <p:spTgt spid="55"/>
                                        </p:tgtEl>
                                      </p:cBhvr>
                                      <p:to x="100000" y="80000"/>
                                    </p:animScale>
                                    <p:animScale>
                                      <p:cBhvr>
                                        <p:cTn id="32" dur="166" decel="50000">
                                          <p:stCondLst>
                                            <p:cond delay="1338"/>
                                          </p:stCondLst>
                                        </p:cTn>
                                        <p:tgtEl>
                                          <p:spTgt spid="55"/>
                                        </p:tgtEl>
                                      </p:cBhvr>
                                      <p:to x="100000" y="100000"/>
                                    </p:animScale>
                                    <p:animScale>
                                      <p:cBhvr>
                                        <p:cTn id="33" dur="26">
                                          <p:stCondLst>
                                            <p:cond delay="1642"/>
                                          </p:stCondLst>
                                        </p:cTn>
                                        <p:tgtEl>
                                          <p:spTgt spid="55"/>
                                        </p:tgtEl>
                                      </p:cBhvr>
                                      <p:to x="100000" y="90000"/>
                                    </p:animScale>
                                    <p:animScale>
                                      <p:cBhvr>
                                        <p:cTn id="34" dur="166" decel="50000">
                                          <p:stCondLst>
                                            <p:cond delay="1668"/>
                                          </p:stCondLst>
                                        </p:cTn>
                                        <p:tgtEl>
                                          <p:spTgt spid="55"/>
                                        </p:tgtEl>
                                      </p:cBhvr>
                                      <p:to x="100000" y="100000"/>
                                    </p:animScale>
                                    <p:animScale>
                                      <p:cBhvr>
                                        <p:cTn id="35" dur="26">
                                          <p:stCondLst>
                                            <p:cond delay="1808"/>
                                          </p:stCondLst>
                                        </p:cTn>
                                        <p:tgtEl>
                                          <p:spTgt spid="55"/>
                                        </p:tgtEl>
                                      </p:cBhvr>
                                      <p:to x="100000" y="95000"/>
                                    </p:animScale>
                                    <p:animScale>
                                      <p:cBhvr>
                                        <p:cTn id="36" dur="166" decel="50000">
                                          <p:stCondLst>
                                            <p:cond delay="1834"/>
                                          </p:stCondLst>
                                        </p:cTn>
                                        <p:tgtEl>
                                          <p:spTgt spid="55"/>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56"/>
                                        </p:tgtEl>
                                        <p:attrNameLst>
                                          <p:attrName>style.visibility</p:attrName>
                                        </p:attrNameLst>
                                      </p:cBhvr>
                                      <p:to>
                                        <p:strVal val="visible"/>
                                      </p:to>
                                    </p:set>
                                    <p:anim calcmode="lin" valueType="num">
                                      <p:cBhvr>
                                        <p:cTn id="41" dur="500" fill="hold"/>
                                        <p:tgtEl>
                                          <p:spTgt spid="56"/>
                                        </p:tgtEl>
                                        <p:attrNameLst>
                                          <p:attrName>ppt_w</p:attrName>
                                        </p:attrNameLst>
                                      </p:cBhvr>
                                      <p:tavLst>
                                        <p:tav tm="0">
                                          <p:val>
                                            <p:fltVal val="0"/>
                                          </p:val>
                                        </p:tav>
                                        <p:tav tm="100000">
                                          <p:val>
                                            <p:strVal val="#ppt_w"/>
                                          </p:val>
                                        </p:tav>
                                      </p:tavLst>
                                    </p:anim>
                                    <p:anim calcmode="lin" valueType="num">
                                      <p:cBhvr>
                                        <p:cTn id="42" dur="500" fill="hold"/>
                                        <p:tgtEl>
                                          <p:spTgt spid="56"/>
                                        </p:tgtEl>
                                        <p:attrNameLst>
                                          <p:attrName>ppt_h</p:attrName>
                                        </p:attrNameLst>
                                      </p:cBhvr>
                                      <p:tavLst>
                                        <p:tav tm="0">
                                          <p:val>
                                            <p:fltVal val="0"/>
                                          </p:val>
                                        </p:tav>
                                        <p:tav tm="100000">
                                          <p:val>
                                            <p:strVal val="#ppt_h"/>
                                          </p:val>
                                        </p:tav>
                                      </p:tavLst>
                                    </p:anim>
                                    <p:animEffect transition="in" filter="fade">
                                      <p:cBhvr>
                                        <p:cTn id="43" dur="500"/>
                                        <p:tgtEl>
                                          <p:spTgt spid="5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57"/>
                                        </p:tgtEl>
                                        <p:attrNameLst>
                                          <p:attrName>style.visibility</p:attrName>
                                        </p:attrNameLst>
                                      </p:cBhvr>
                                      <p:to>
                                        <p:strVal val="visible"/>
                                      </p:to>
                                    </p:set>
                                    <p:anim calcmode="lin" valueType="num">
                                      <p:cBhvr>
                                        <p:cTn id="46" dur="500" fill="hold"/>
                                        <p:tgtEl>
                                          <p:spTgt spid="57"/>
                                        </p:tgtEl>
                                        <p:attrNameLst>
                                          <p:attrName>ppt_w</p:attrName>
                                        </p:attrNameLst>
                                      </p:cBhvr>
                                      <p:tavLst>
                                        <p:tav tm="0">
                                          <p:val>
                                            <p:fltVal val="0"/>
                                          </p:val>
                                        </p:tav>
                                        <p:tav tm="100000">
                                          <p:val>
                                            <p:strVal val="#ppt_w"/>
                                          </p:val>
                                        </p:tav>
                                      </p:tavLst>
                                    </p:anim>
                                    <p:anim calcmode="lin" valueType="num">
                                      <p:cBhvr>
                                        <p:cTn id="47" dur="500" fill="hold"/>
                                        <p:tgtEl>
                                          <p:spTgt spid="57"/>
                                        </p:tgtEl>
                                        <p:attrNameLst>
                                          <p:attrName>ppt_h</p:attrName>
                                        </p:attrNameLst>
                                      </p:cBhvr>
                                      <p:tavLst>
                                        <p:tav tm="0">
                                          <p:val>
                                            <p:fltVal val="0"/>
                                          </p:val>
                                        </p:tav>
                                        <p:tav tm="100000">
                                          <p:val>
                                            <p:strVal val="#ppt_h"/>
                                          </p:val>
                                        </p:tav>
                                      </p:tavLst>
                                    </p:anim>
                                    <p:animEffect transition="in" filter="fade">
                                      <p:cBhvr>
                                        <p:cTn id="48" dur="500"/>
                                        <p:tgtEl>
                                          <p:spTgt spid="5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60"/>
                                        </p:tgtEl>
                                        <p:attrNameLst>
                                          <p:attrName>style.visibility</p:attrName>
                                        </p:attrNameLst>
                                      </p:cBhvr>
                                      <p:to>
                                        <p:strVal val="visible"/>
                                      </p:to>
                                    </p:set>
                                    <p:anim calcmode="lin" valueType="num">
                                      <p:cBhvr>
                                        <p:cTn id="58" dur="500" fill="hold"/>
                                        <p:tgtEl>
                                          <p:spTgt spid="60"/>
                                        </p:tgtEl>
                                        <p:attrNameLst>
                                          <p:attrName>ppt_w</p:attrName>
                                        </p:attrNameLst>
                                      </p:cBhvr>
                                      <p:tavLst>
                                        <p:tav tm="0">
                                          <p:val>
                                            <p:fltVal val="0"/>
                                          </p:val>
                                        </p:tav>
                                        <p:tav tm="100000">
                                          <p:val>
                                            <p:strVal val="#ppt_w"/>
                                          </p:val>
                                        </p:tav>
                                      </p:tavLst>
                                    </p:anim>
                                    <p:anim calcmode="lin" valueType="num">
                                      <p:cBhvr>
                                        <p:cTn id="59" dur="500" fill="hold"/>
                                        <p:tgtEl>
                                          <p:spTgt spid="60"/>
                                        </p:tgtEl>
                                        <p:attrNameLst>
                                          <p:attrName>ppt_h</p:attrName>
                                        </p:attrNameLst>
                                      </p:cBhvr>
                                      <p:tavLst>
                                        <p:tav tm="0">
                                          <p:val>
                                            <p:fltVal val="0"/>
                                          </p:val>
                                        </p:tav>
                                        <p:tav tm="100000">
                                          <p:val>
                                            <p:strVal val="#ppt_h"/>
                                          </p:val>
                                        </p:tav>
                                      </p:tavLst>
                                    </p:anim>
                                    <p:animEffect transition="in" filter="fade">
                                      <p:cBhvr>
                                        <p:cTn id="60" dur="500"/>
                                        <p:tgtEl>
                                          <p:spTgt spid="60"/>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8"/>
                                        </p:tgtEl>
                                        <p:attrNameLst>
                                          <p:attrName>style.visibility</p:attrName>
                                        </p:attrNameLst>
                                      </p:cBhvr>
                                      <p:to>
                                        <p:strVal val="visible"/>
                                      </p:to>
                                    </p:set>
                                    <p:anim calcmode="lin" valueType="num">
                                      <p:cBhvr>
                                        <p:cTn id="63" dur="500" fill="hold"/>
                                        <p:tgtEl>
                                          <p:spTgt spid="58"/>
                                        </p:tgtEl>
                                        <p:attrNameLst>
                                          <p:attrName>ppt_w</p:attrName>
                                        </p:attrNameLst>
                                      </p:cBhvr>
                                      <p:tavLst>
                                        <p:tav tm="0">
                                          <p:val>
                                            <p:fltVal val="0"/>
                                          </p:val>
                                        </p:tav>
                                        <p:tav tm="100000">
                                          <p:val>
                                            <p:strVal val="#ppt_w"/>
                                          </p:val>
                                        </p:tav>
                                      </p:tavLst>
                                    </p:anim>
                                    <p:anim calcmode="lin" valueType="num">
                                      <p:cBhvr>
                                        <p:cTn id="64" dur="500" fill="hold"/>
                                        <p:tgtEl>
                                          <p:spTgt spid="58"/>
                                        </p:tgtEl>
                                        <p:attrNameLst>
                                          <p:attrName>ppt_h</p:attrName>
                                        </p:attrNameLst>
                                      </p:cBhvr>
                                      <p:tavLst>
                                        <p:tav tm="0">
                                          <p:val>
                                            <p:fltVal val="0"/>
                                          </p:val>
                                        </p:tav>
                                        <p:tav tm="100000">
                                          <p:val>
                                            <p:strVal val="#ppt_h"/>
                                          </p:val>
                                        </p:tav>
                                      </p:tavLst>
                                    </p:anim>
                                    <p:animEffect transition="in" filter="fade">
                                      <p:cBhvr>
                                        <p:cTn id="65" dur="500"/>
                                        <p:tgtEl>
                                          <p:spTgt spid="58"/>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9"/>
                                        </p:tgtEl>
                                        <p:attrNameLst>
                                          <p:attrName>style.visibility</p:attrName>
                                        </p:attrNameLst>
                                      </p:cBhvr>
                                      <p:to>
                                        <p:strVal val="visible"/>
                                      </p:to>
                                    </p:set>
                                    <p:anim calcmode="lin" valueType="num">
                                      <p:cBhvr>
                                        <p:cTn id="68" dur="500" fill="hold"/>
                                        <p:tgtEl>
                                          <p:spTgt spid="59"/>
                                        </p:tgtEl>
                                        <p:attrNameLst>
                                          <p:attrName>ppt_w</p:attrName>
                                        </p:attrNameLst>
                                      </p:cBhvr>
                                      <p:tavLst>
                                        <p:tav tm="0">
                                          <p:val>
                                            <p:fltVal val="0"/>
                                          </p:val>
                                        </p:tav>
                                        <p:tav tm="100000">
                                          <p:val>
                                            <p:strVal val="#ppt_w"/>
                                          </p:val>
                                        </p:tav>
                                      </p:tavLst>
                                    </p:anim>
                                    <p:anim calcmode="lin" valueType="num">
                                      <p:cBhvr>
                                        <p:cTn id="69" dur="500" fill="hold"/>
                                        <p:tgtEl>
                                          <p:spTgt spid="59"/>
                                        </p:tgtEl>
                                        <p:attrNameLst>
                                          <p:attrName>ppt_h</p:attrName>
                                        </p:attrNameLst>
                                      </p:cBhvr>
                                      <p:tavLst>
                                        <p:tav tm="0">
                                          <p:val>
                                            <p:fltVal val="0"/>
                                          </p:val>
                                        </p:tav>
                                        <p:tav tm="100000">
                                          <p:val>
                                            <p:strVal val="#ppt_h"/>
                                          </p:val>
                                        </p:tav>
                                      </p:tavLst>
                                    </p:anim>
                                    <p:animEffect transition="in" filter="fade">
                                      <p:cBhvr>
                                        <p:cTn id="70" dur="500"/>
                                        <p:tgtEl>
                                          <p:spTgt spid="59"/>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61"/>
                                        </p:tgtEl>
                                        <p:attrNameLst>
                                          <p:attrName>style.visibility</p:attrName>
                                        </p:attrNameLst>
                                      </p:cBhvr>
                                      <p:to>
                                        <p:strVal val="visible"/>
                                      </p:to>
                                    </p:set>
                                    <p:anim calcmode="lin" valueType="num">
                                      <p:cBhvr>
                                        <p:cTn id="75" dur="500" fill="hold"/>
                                        <p:tgtEl>
                                          <p:spTgt spid="61"/>
                                        </p:tgtEl>
                                        <p:attrNameLst>
                                          <p:attrName>ppt_w</p:attrName>
                                        </p:attrNameLst>
                                      </p:cBhvr>
                                      <p:tavLst>
                                        <p:tav tm="0">
                                          <p:val>
                                            <p:fltVal val="0"/>
                                          </p:val>
                                        </p:tav>
                                        <p:tav tm="100000">
                                          <p:val>
                                            <p:strVal val="#ppt_w"/>
                                          </p:val>
                                        </p:tav>
                                      </p:tavLst>
                                    </p:anim>
                                    <p:anim calcmode="lin" valueType="num">
                                      <p:cBhvr>
                                        <p:cTn id="76" dur="500" fill="hold"/>
                                        <p:tgtEl>
                                          <p:spTgt spid="61"/>
                                        </p:tgtEl>
                                        <p:attrNameLst>
                                          <p:attrName>ppt_h</p:attrName>
                                        </p:attrNameLst>
                                      </p:cBhvr>
                                      <p:tavLst>
                                        <p:tav tm="0">
                                          <p:val>
                                            <p:fltVal val="0"/>
                                          </p:val>
                                        </p:tav>
                                        <p:tav tm="100000">
                                          <p:val>
                                            <p:strVal val="#ppt_h"/>
                                          </p:val>
                                        </p:tav>
                                      </p:tavLst>
                                    </p:anim>
                                    <p:animEffect transition="in" filter="fade">
                                      <p:cBhvr>
                                        <p:cTn id="77" dur="500"/>
                                        <p:tgtEl>
                                          <p:spTgt spid="61"/>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62"/>
                                        </p:tgtEl>
                                        <p:attrNameLst>
                                          <p:attrName>style.visibility</p:attrName>
                                        </p:attrNameLst>
                                      </p:cBhvr>
                                      <p:to>
                                        <p:strVal val="visible"/>
                                      </p:to>
                                    </p:set>
                                    <p:anim calcmode="lin" valueType="num">
                                      <p:cBhvr>
                                        <p:cTn id="80" dur="500" fill="hold"/>
                                        <p:tgtEl>
                                          <p:spTgt spid="62"/>
                                        </p:tgtEl>
                                        <p:attrNameLst>
                                          <p:attrName>ppt_w</p:attrName>
                                        </p:attrNameLst>
                                      </p:cBhvr>
                                      <p:tavLst>
                                        <p:tav tm="0">
                                          <p:val>
                                            <p:fltVal val="0"/>
                                          </p:val>
                                        </p:tav>
                                        <p:tav tm="100000">
                                          <p:val>
                                            <p:strVal val="#ppt_w"/>
                                          </p:val>
                                        </p:tav>
                                      </p:tavLst>
                                    </p:anim>
                                    <p:anim calcmode="lin" valueType="num">
                                      <p:cBhvr>
                                        <p:cTn id="81" dur="500" fill="hold"/>
                                        <p:tgtEl>
                                          <p:spTgt spid="62"/>
                                        </p:tgtEl>
                                        <p:attrNameLst>
                                          <p:attrName>ppt_h</p:attrName>
                                        </p:attrNameLst>
                                      </p:cBhvr>
                                      <p:tavLst>
                                        <p:tav tm="0">
                                          <p:val>
                                            <p:fltVal val="0"/>
                                          </p:val>
                                        </p:tav>
                                        <p:tav tm="100000">
                                          <p:val>
                                            <p:strVal val="#ppt_h"/>
                                          </p:val>
                                        </p:tav>
                                      </p:tavLst>
                                    </p:anim>
                                    <p:animEffect transition="in" filter="fade">
                                      <p:cBhvr>
                                        <p:cTn id="82" dur="5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anim calcmode="lin" valueType="num">
                                      <p:cBhvr>
                                        <p:cTn id="87" dur="500" fill="hold"/>
                                        <p:tgtEl>
                                          <p:spTgt spid="10"/>
                                        </p:tgtEl>
                                        <p:attrNameLst>
                                          <p:attrName>ppt_w</p:attrName>
                                        </p:attrNameLst>
                                      </p:cBhvr>
                                      <p:tavLst>
                                        <p:tav tm="0">
                                          <p:val>
                                            <p:fltVal val="0"/>
                                          </p:val>
                                        </p:tav>
                                        <p:tav tm="100000">
                                          <p:val>
                                            <p:strVal val="#ppt_w"/>
                                          </p:val>
                                        </p:tav>
                                      </p:tavLst>
                                    </p:anim>
                                    <p:anim calcmode="lin" valueType="num">
                                      <p:cBhvr>
                                        <p:cTn id="88" dur="500" fill="hold"/>
                                        <p:tgtEl>
                                          <p:spTgt spid="10"/>
                                        </p:tgtEl>
                                        <p:attrNameLst>
                                          <p:attrName>ppt_h</p:attrName>
                                        </p:attrNameLst>
                                      </p:cBhvr>
                                      <p:tavLst>
                                        <p:tav tm="0">
                                          <p:val>
                                            <p:fltVal val="0"/>
                                          </p:val>
                                        </p:tav>
                                        <p:tav tm="100000">
                                          <p:val>
                                            <p:strVal val="#ppt_h"/>
                                          </p:val>
                                        </p:tav>
                                      </p:tavLst>
                                    </p:anim>
                                    <p:animEffect transition="in" filter="fade">
                                      <p:cBhvr>
                                        <p:cTn id="89" dur="500"/>
                                        <p:tgtEl>
                                          <p:spTgt spid="10"/>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63"/>
                                        </p:tgtEl>
                                        <p:attrNameLst>
                                          <p:attrName>style.visibility</p:attrName>
                                        </p:attrNameLst>
                                      </p:cBhvr>
                                      <p:to>
                                        <p:strVal val="visible"/>
                                      </p:to>
                                    </p:set>
                                    <p:anim calcmode="lin" valueType="num">
                                      <p:cBhvr>
                                        <p:cTn id="92" dur="500" fill="hold"/>
                                        <p:tgtEl>
                                          <p:spTgt spid="63"/>
                                        </p:tgtEl>
                                        <p:attrNameLst>
                                          <p:attrName>ppt_w</p:attrName>
                                        </p:attrNameLst>
                                      </p:cBhvr>
                                      <p:tavLst>
                                        <p:tav tm="0">
                                          <p:val>
                                            <p:fltVal val="0"/>
                                          </p:val>
                                        </p:tav>
                                        <p:tav tm="100000">
                                          <p:val>
                                            <p:strVal val="#ppt_w"/>
                                          </p:val>
                                        </p:tav>
                                      </p:tavLst>
                                    </p:anim>
                                    <p:anim calcmode="lin" valueType="num">
                                      <p:cBhvr>
                                        <p:cTn id="93" dur="500" fill="hold"/>
                                        <p:tgtEl>
                                          <p:spTgt spid="63"/>
                                        </p:tgtEl>
                                        <p:attrNameLst>
                                          <p:attrName>ppt_h</p:attrName>
                                        </p:attrNameLst>
                                      </p:cBhvr>
                                      <p:tavLst>
                                        <p:tav tm="0">
                                          <p:val>
                                            <p:fltVal val="0"/>
                                          </p:val>
                                        </p:tav>
                                        <p:tav tm="100000">
                                          <p:val>
                                            <p:strVal val="#ppt_h"/>
                                          </p:val>
                                        </p:tav>
                                      </p:tavLst>
                                    </p:anim>
                                    <p:animEffect transition="in" filter="fade">
                                      <p:cBhvr>
                                        <p:cTn id="94" dur="500"/>
                                        <p:tgtEl>
                                          <p:spTgt spid="63"/>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64"/>
                                        </p:tgtEl>
                                        <p:attrNameLst>
                                          <p:attrName>style.visibility</p:attrName>
                                        </p:attrNameLst>
                                      </p:cBhvr>
                                      <p:to>
                                        <p:strVal val="visible"/>
                                      </p:to>
                                    </p:set>
                                    <p:anim calcmode="lin" valueType="num">
                                      <p:cBhvr>
                                        <p:cTn id="97" dur="500" fill="hold"/>
                                        <p:tgtEl>
                                          <p:spTgt spid="64"/>
                                        </p:tgtEl>
                                        <p:attrNameLst>
                                          <p:attrName>ppt_w</p:attrName>
                                        </p:attrNameLst>
                                      </p:cBhvr>
                                      <p:tavLst>
                                        <p:tav tm="0">
                                          <p:val>
                                            <p:fltVal val="0"/>
                                          </p:val>
                                        </p:tav>
                                        <p:tav tm="100000">
                                          <p:val>
                                            <p:strVal val="#ppt_w"/>
                                          </p:val>
                                        </p:tav>
                                      </p:tavLst>
                                    </p:anim>
                                    <p:anim calcmode="lin" valueType="num">
                                      <p:cBhvr>
                                        <p:cTn id="98" dur="500" fill="hold"/>
                                        <p:tgtEl>
                                          <p:spTgt spid="64"/>
                                        </p:tgtEl>
                                        <p:attrNameLst>
                                          <p:attrName>ppt_h</p:attrName>
                                        </p:attrNameLst>
                                      </p:cBhvr>
                                      <p:tavLst>
                                        <p:tav tm="0">
                                          <p:val>
                                            <p:fltVal val="0"/>
                                          </p:val>
                                        </p:tav>
                                        <p:tav tm="100000">
                                          <p:val>
                                            <p:strVal val="#ppt_h"/>
                                          </p:val>
                                        </p:tav>
                                      </p:tavLst>
                                    </p:anim>
                                    <p:animEffect transition="in" filter="fade">
                                      <p:cBhvr>
                                        <p:cTn id="99" dur="500"/>
                                        <p:tgtEl>
                                          <p:spTgt spid="64"/>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65"/>
                                        </p:tgtEl>
                                        <p:attrNameLst>
                                          <p:attrName>style.visibility</p:attrName>
                                        </p:attrNameLst>
                                      </p:cBhvr>
                                      <p:to>
                                        <p:strVal val="visible"/>
                                      </p:to>
                                    </p:set>
                                    <p:anim calcmode="lin" valueType="num">
                                      <p:cBhvr>
                                        <p:cTn id="102" dur="500" fill="hold"/>
                                        <p:tgtEl>
                                          <p:spTgt spid="65"/>
                                        </p:tgtEl>
                                        <p:attrNameLst>
                                          <p:attrName>ppt_w</p:attrName>
                                        </p:attrNameLst>
                                      </p:cBhvr>
                                      <p:tavLst>
                                        <p:tav tm="0">
                                          <p:val>
                                            <p:fltVal val="0"/>
                                          </p:val>
                                        </p:tav>
                                        <p:tav tm="100000">
                                          <p:val>
                                            <p:strVal val="#ppt_w"/>
                                          </p:val>
                                        </p:tav>
                                      </p:tavLst>
                                    </p:anim>
                                    <p:anim calcmode="lin" valueType="num">
                                      <p:cBhvr>
                                        <p:cTn id="103" dur="500" fill="hold"/>
                                        <p:tgtEl>
                                          <p:spTgt spid="65"/>
                                        </p:tgtEl>
                                        <p:attrNameLst>
                                          <p:attrName>ppt_h</p:attrName>
                                        </p:attrNameLst>
                                      </p:cBhvr>
                                      <p:tavLst>
                                        <p:tav tm="0">
                                          <p:val>
                                            <p:fltVal val="0"/>
                                          </p:val>
                                        </p:tav>
                                        <p:tav tm="100000">
                                          <p:val>
                                            <p:strVal val="#ppt_h"/>
                                          </p:val>
                                        </p:tav>
                                      </p:tavLst>
                                    </p:anim>
                                    <p:animEffect transition="in" filter="fade">
                                      <p:cBhvr>
                                        <p:cTn id="104" dur="500"/>
                                        <p:tgtEl>
                                          <p:spTgt spid="65"/>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anim calcmode="lin" valueType="num">
                                      <p:cBhvr>
                                        <p:cTn id="107" dur="500" fill="hold"/>
                                        <p:tgtEl>
                                          <p:spTgt spid="67"/>
                                        </p:tgtEl>
                                        <p:attrNameLst>
                                          <p:attrName>ppt_w</p:attrName>
                                        </p:attrNameLst>
                                      </p:cBhvr>
                                      <p:tavLst>
                                        <p:tav tm="0">
                                          <p:val>
                                            <p:fltVal val="0"/>
                                          </p:val>
                                        </p:tav>
                                        <p:tav tm="100000">
                                          <p:val>
                                            <p:strVal val="#ppt_w"/>
                                          </p:val>
                                        </p:tav>
                                      </p:tavLst>
                                    </p:anim>
                                    <p:anim calcmode="lin" valueType="num">
                                      <p:cBhvr>
                                        <p:cTn id="108" dur="500" fill="hold"/>
                                        <p:tgtEl>
                                          <p:spTgt spid="67"/>
                                        </p:tgtEl>
                                        <p:attrNameLst>
                                          <p:attrName>ppt_h</p:attrName>
                                        </p:attrNameLst>
                                      </p:cBhvr>
                                      <p:tavLst>
                                        <p:tav tm="0">
                                          <p:val>
                                            <p:fltVal val="0"/>
                                          </p:val>
                                        </p:tav>
                                        <p:tav tm="100000">
                                          <p:val>
                                            <p:strVal val="#ppt_h"/>
                                          </p:val>
                                        </p:tav>
                                      </p:tavLst>
                                    </p:anim>
                                    <p:animEffect transition="in" filter="fade">
                                      <p:cBhvr>
                                        <p:cTn id="109" dur="500"/>
                                        <p:tgtEl>
                                          <p:spTgt spid="67"/>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fltVal val="0"/>
                                          </p:val>
                                        </p:tav>
                                        <p:tav tm="100000">
                                          <p:val>
                                            <p:strVal val="#ppt_w"/>
                                          </p:val>
                                        </p:tav>
                                      </p:tavLst>
                                    </p:anim>
                                    <p:anim calcmode="lin" valueType="num">
                                      <p:cBhvr>
                                        <p:cTn id="113" dur="500" fill="hold"/>
                                        <p:tgtEl>
                                          <p:spTgt spid="11"/>
                                        </p:tgtEl>
                                        <p:attrNameLst>
                                          <p:attrName>ppt_h</p:attrName>
                                        </p:attrNameLst>
                                      </p:cBhvr>
                                      <p:tavLst>
                                        <p:tav tm="0">
                                          <p:val>
                                            <p:fltVal val="0"/>
                                          </p:val>
                                        </p:tav>
                                        <p:tav tm="100000">
                                          <p:val>
                                            <p:strVal val="#ppt_h"/>
                                          </p:val>
                                        </p:tav>
                                      </p:tavLst>
                                    </p:anim>
                                    <p:animEffect transition="in" filter="fade">
                                      <p:cBhvr>
                                        <p:cTn id="114" dur="500"/>
                                        <p:tgtEl>
                                          <p:spTgt spid="11"/>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68"/>
                                        </p:tgtEl>
                                        <p:attrNameLst>
                                          <p:attrName>style.visibility</p:attrName>
                                        </p:attrNameLst>
                                      </p:cBhvr>
                                      <p:to>
                                        <p:strVal val="visible"/>
                                      </p:to>
                                    </p:set>
                                    <p:anim calcmode="lin" valueType="num">
                                      <p:cBhvr>
                                        <p:cTn id="117" dur="500" fill="hold"/>
                                        <p:tgtEl>
                                          <p:spTgt spid="68"/>
                                        </p:tgtEl>
                                        <p:attrNameLst>
                                          <p:attrName>ppt_w</p:attrName>
                                        </p:attrNameLst>
                                      </p:cBhvr>
                                      <p:tavLst>
                                        <p:tav tm="0">
                                          <p:val>
                                            <p:fltVal val="0"/>
                                          </p:val>
                                        </p:tav>
                                        <p:tav tm="100000">
                                          <p:val>
                                            <p:strVal val="#ppt_w"/>
                                          </p:val>
                                        </p:tav>
                                      </p:tavLst>
                                    </p:anim>
                                    <p:anim calcmode="lin" valueType="num">
                                      <p:cBhvr>
                                        <p:cTn id="118" dur="500" fill="hold"/>
                                        <p:tgtEl>
                                          <p:spTgt spid="68"/>
                                        </p:tgtEl>
                                        <p:attrNameLst>
                                          <p:attrName>ppt_h</p:attrName>
                                        </p:attrNameLst>
                                      </p:cBhvr>
                                      <p:tavLst>
                                        <p:tav tm="0">
                                          <p:val>
                                            <p:fltVal val="0"/>
                                          </p:val>
                                        </p:tav>
                                        <p:tav tm="100000">
                                          <p:val>
                                            <p:strVal val="#ppt_h"/>
                                          </p:val>
                                        </p:tav>
                                      </p:tavLst>
                                    </p:anim>
                                    <p:animEffect transition="in" filter="fade">
                                      <p:cBhvr>
                                        <p:cTn id="119" dur="500"/>
                                        <p:tgtEl>
                                          <p:spTgt spid="68"/>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69"/>
                                        </p:tgtEl>
                                        <p:attrNameLst>
                                          <p:attrName>style.visibility</p:attrName>
                                        </p:attrNameLst>
                                      </p:cBhvr>
                                      <p:to>
                                        <p:strVal val="visible"/>
                                      </p:to>
                                    </p:set>
                                    <p:anim calcmode="lin" valueType="num">
                                      <p:cBhvr>
                                        <p:cTn id="122" dur="500" fill="hold"/>
                                        <p:tgtEl>
                                          <p:spTgt spid="69"/>
                                        </p:tgtEl>
                                        <p:attrNameLst>
                                          <p:attrName>ppt_w</p:attrName>
                                        </p:attrNameLst>
                                      </p:cBhvr>
                                      <p:tavLst>
                                        <p:tav tm="0">
                                          <p:val>
                                            <p:fltVal val="0"/>
                                          </p:val>
                                        </p:tav>
                                        <p:tav tm="100000">
                                          <p:val>
                                            <p:strVal val="#ppt_w"/>
                                          </p:val>
                                        </p:tav>
                                      </p:tavLst>
                                    </p:anim>
                                    <p:anim calcmode="lin" valueType="num">
                                      <p:cBhvr>
                                        <p:cTn id="123" dur="500" fill="hold"/>
                                        <p:tgtEl>
                                          <p:spTgt spid="69"/>
                                        </p:tgtEl>
                                        <p:attrNameLst>
                                          <p:attrName>ppt_h</p:attrName>
                                        </p:attrNameLst>
                                      </p:cBhvr>
                                      <p:tavLst>
                                        <p:tav tm="0">
                                          <p:val>
                                            <p:fltVal val="0"/>
                                          </p:val>
                                        </p:tav>
                                        <p:tav tm="100000">
                                          <p:val>
                                            <p:strVal val="#ppt_h"/>
                                          </p:val>
                                        </p:tav>
                                      </p:tavLst>
                                    </p:anim>
                                    <p:animEffect transition="in" filter="fade">
                                      <p:cBhvr>
                                        <p:cTn id="124" dur="500"/>
                                        <p:tgtEl>
                                          <p:spTgt spid="69"/>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70"/>
                                        </p:tgtEl>
                                        <p:attrNameLst>
                                          <p:attrName>style.visibility</p:attrName>
                                        </p:attrNameLst>
                                      </p:cBhvr>
                                      <p:to>
                                        <p:strVal val="visible"/>
                                      </p:to>
                                    </p:set>
                                    <p:anim calcmode="lin" valueType="num">
                                      <p:cBhvr>
                                        <p:cTn id="127" dur="500" fill="hold"/>
                                        <p:tgtEl>
                                          <p:spTgt spid="70"/>
                                        </p:tgtEl>
                                        <p:attrNameLst>
                                          <p:attrName>ppt_w</p:attrName>
                                        </p:attrNameLst>
                                      </p:cBhvr>
                                      <p:tavLst>
                                        <p:tav tm="0">
                                          <p:val>
                                            <p:fltVal val="0"/>
                                          </p:val>
                                        </p:tav>
                                        <p:tav tm="100000">
                                          <p:val>
                                            <p:strVal val="#ppt_w"/>
                                          </p:val>
                                        </p:tav>
                                      </p:tavLst>
                                    </p:anim>
                                    <p:anim calcmode="lin" valueType="num">
                                      <p:cBhvr>
                                        <p:cTn id="128" dur="500" fill="hold"/>
                                        <p:tgtEl>
                                          <p:spTgt spid="70"/>
                                        </p:tgtEl>
                                        <p:attrNameLst>
                                          <p:attrName>ppt_h</p:attrName>
                                        </p:attrNameLst>
                                      </p:cBhvr>
                                      <p:tavLst>
                                        <p:tav tm="0">
                                          <p:val>
                                            <p:fltVal val="0"/>
                                          </p:val>
                                        </p:tav>
                                        <p:tav tm="100000">
                                          <p:val>
                                            <p:strVal val="#ppt_h"/>
                                          </p:val>
                                        </p:tav>
                                      </p:tavLst>
                                    </p:anim>
                                    <p:animEffect transition="in" filter="fade">
                                      <p:cBhvr>
                                        <p:cTn id="129" dur="500"/>
                                        <p:tgtEl>
                                          <p:spTgt spid="70"/>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12"/>
                                        </p:tgtEl>
                                        <p:attrNameLst>
                                          <p:attrName>style.visibility</p:attrName>
                                        </p:attrNameLst>
                                      </p:cBhvr>
                                      <p:to>
                                        <p:strVal val="visible"/>
                                      </p:to>
                                    </p:set>
                                    <p:anim calcmode="lin" valueType="num">
                                      <p:cBhvr>
                                        <p:cTn id="132" dur="500" fill="hold"/>
                                        <p:tgtEl>
                                          <p:spTgt spid="12"/>
                                        </p:tgtEl>
                                        <p:attrNameLst>
                                          <p:attrName>ppt_w</p:attrName>
                                        </p:attrNameLst>
                                      </p:cBhvr>
                                      <p:tavLst>
                                        <p:tav tm="0">
                                          <p:val>
                                            <p:fltVal val="0"/>
                                          </p:val>
                                        </p:tav>
                                        <p:tav tm="100000">
                                          <p:val>
                                            <p:strVal val="#ppt_w"/>
                                          </p:val>
                                        </p:tav>
                                      </p:tavLst>
                                    </p:anim>
                                    <p:anim calcmode="lin" valueType="num">
                                      <p:cBhvr>
                                        <p:cTn id="133" dur="500" fill="hold"/>
                                        <p:tgtEl>
                                          <p:spTgt spid="12"/>
                                        </p:tgtEl>
                                        <p:attrNameLst>
                                          <p:attrName>ppt_h</p:attrName>
                                        </p:attrNameLst>
                                      </p:cBhvr>
                                      <p:tavLst>
                                        <p:tav tm="0">
                                          <p:val>
                                            <p:fltVal val="0"/>
                                          </p:val>
                                        </p:tav>
                                        <p:tav tm="100000">
                                          <p:val>
                                            <p:strVal val="#ppt_h"/>
                                          </p:val>
                                        </p:tav>
                                      </p:tavLst>
                                    </p:anim>
                                    <p:animEffect transition="in" filter="fade">
                                      <p:cBhvr>
                                        <p:cTn id="134" dur="500"/>
                                        <p:tgtEl>
                                          <p:spTgt spid="12"/>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71"/>
                                        </p:tgtEl>
                                        <p:attrNameLst>
                                          <p:attrName>style.visibility</p:attrName>
                                        </p:attrNameLst>
                                      </p:cBhvr>
                                      <p:to>
                                        <p:strVal val="visible"/>
                                      </p:to>
                                    </p:set>
                                    <p:anim calcmode="lin" valueType="num">
                                      <p:cBhvr>
                                        <p:cTn id="137" dur="500" fill="hold"/>
                                        <p:tgtEl>
                                          <p:spTgt spid="71"/>
                                        </p:tgtEl>
                                        <p:attrNameLst>
                                          <p:attrName>ppt_w</p:attrName>
                                        </p:attrNameLst>
                                      </p:cBhvr>
                                      <p:tavLst>
                                        <p:tav tm="0">
                                          <p:val>
                                            <p:fltVal val="0"/>
                                          </p:val>
                                        </p:tav>
                                        <p:tav tm="100000">
                                          <p:val>
                                            <p:strVal val="#ppt_w"/>
                                          </p:val>
                                        </p:tav>
                                      </p:tavLst>
                                    </p:anim>
                                    <p:anim calcmode="lin" valueType="num">
                                      <p:cBhvr>
                                        <p:cTn id="138" dur="500" fill="hold"/>
                                        <p:tgtEl>
                                          <p:spTgt spid="71"/>
                                        </p:tgtEl>
                                        <p:attrNameLst>
                                          <p:attrName>ppt_h</p:attrName>
                                        </p:attrNameLst>
                                      </p:cBhvr>
                                      <p:tavLst>
                                        <p:tav tm="0">
                                          <p:val>
                                            <p:fltVal val="0"/>
                                          </p:val>
                                        </p:tav>
                                        <p:tav tm="100000">
                                          <p:val>
                                            <p:strVal val="#ppt_h"/>
                                          </p:val>
                                        </p:tav>
                                      </p:tavLst>
                                    </p:anim>
                                    <p:animEffect transition="in" filter="fade">
                                      <p:cBhvr>
                                        <p:cTn id="139" dur="500"/>
                                        <p:tgtEl>
                                          <p:spTgt spid="71"/>
                                        </p:tgtEl>
                                      </p:cBhvr>
                                    </p:animEffect>
                                  </p:childTnLst>
                                </p:cTn>
                              </p:par>
                              <p:par>
                                <p:cTn id="140" presetID="53" presetClass="entr" presetSubtype="16" fill="hold" grpId="0" nodeType="withEffect">
                                  <p:stCondLst>
                                    <p:cond delay="0"/>
                                  </p:stCondLst>
                                  <p:childTnLst>
                                    <p:set>
                                      <p:cBhvr>
                                        <p:cTn id="141" dur="1" fill="hold">
                                          <p:stCondLst>
                                            <p:cond delay="0"/>
                                          </p:stCondLst>
                                        </p:cTn>
                                        <p:tgtEl>
                                          <p:spTgt spid="72"/>
                                        </p:tgtEl>
                                        <p:attrNameLst>
                                          <p:attrName>style.visibility</p:attrName>
                                        </p:attrNameLst>
                                      </p:cBhvr>
                                      <p:to>
                                        <p:strVal val="visible"/>
                                      </p:to>
                                    </p:set>
                                    <p:anim calcmode="lin" valueType="num">
                                      <p:cBhvr>
                                        <p:cTn id="142" dur="500" fill="hold"/>
                                        <p:tgtEl>
                                          <p:spTgt spid="72"/>
                                        </p:tgtEl>
                                        <p:attrNameLst>
                                          <p:attrName>ppt_w</p:attrName>
                                        </p:attrNameLst>
                                      </p:cBhvr>
                                      <p:tavLst>
                                        <p:tav tm="0">
                                          <p:val>
                                            <p:fltVal val="0"/>
                                          </p:val>
                                        </p:tav>
                                        <p:tav tm="100000">
                                          <p:val>
                                            <p:strVal val="#ppt_w"/>
                                          </p:val>
                                        </p:tav>
                                      </p:tavLst>
                                    </p:anim>
                                    <p:anim calcmode="lin" valueType="num">
                                      <p:cBhvr>
                                        <p:cTn id="143" dur="500" fill="hold"/>
                                        <p:tgtEl>
                                          <p:spTgt spid="72"/>
                                        </p:tgtEl>
                                        <p:attrNameLst>
                                          <p:attrName>ppt_h</p:attrName>
                                        </p:attrNameLst>
                                      </p:cBhvr>
                                      <p:tavLst>
                                        <p:tav tm="0">
                                          <p:val>
                                            <p:fltVal val="0"/>
                                          </p:val>
                                        </p:tav>
                                        <p:tav tm="100000">
                                          <p:val>
                                            <p:strVal val="#ppt_h"/>
                                          </p:val>
                                        </p:tav>
                                      </p:tavLst>
                                    </p:anim>
                                    <p:animEffect transition="in" filter="fade">
                                      <p:cBhvr>
                                        <p:cTn id="144" dur="500"/>
                                        <p:tgtEl>
                                          <p:spTgt spid="72"/>
                                        </p:tgtEl>
                                      </p:cBhvr>
                                    </p:animEffect>
                                  </p:childTnLst>
                                </p:cTn>
                              </p:par>
                              <p:par>
                                <p:cTn id="145" presetID="53" presetClass="entr" presetSubtype="16" fill="hold" grpId="0" nodeType="withEffect">
                                  <p:stCondLst>
                                    <p:cond delay="0"/>
                                  </p:stCondLst>
                                  <p:childTnLst>
                                    <p:set>
                                      <p:cBhvr>
                                        <p:cTn id="146" dur="1" fill="hold">
                                          <p:stCondLst>
                                            <p:cond delay="0"/>
                                          </p:stCondLst>
                                        </p:cTn>
                                        <p:tgtEl>
                                          <p:spTgt spid="73"/>
                                        </p:tgtEl>
                                        <p:attrNameLst>
                                          <p:attrName>style.visibility</p:attrName>
                                        </p:attrNameLst>
                                      </p:cBhvr>
                                      <p:to>
                                        <p:strVal val="visible"/>
                                      </p:to>
                                    </p:set>
                                    <p:anim calcmode="lin" valueType="num">
                                      <p:cBhvr>
                                        <p:cTn id="147" dur="500" fill="hold"/>
                                        <p:tgtEl>
                                          <p:spTgt spid="73"/>
                                        </p:tgtEl>
                                        <p:attrNameLst>
                                          <p:attrName>ppt_w</p:attrName>
                                        </p:attrNameLst>
                                      </p:cBhvr>
                                      <p:tavLst>
                                        <p:tav tm="0">
                                          <p:val>
                                            <p:fltVal val="0"/>
                                          </p:val>
                                        </p:tav>
                                        <p:tav tm="100000">
                                          <p:val>
                                            <p:strVal val="#ppt_w"/>
                                          </p:val>
                                        </p:tav>
                                      </p:tavLst>
                                    </p:anim>
                                    <p:anim calcmode="lin" valueType="num">
                                      <p:cBhvr>
                                        <p:cTn id="148" dur="500" fill="hold"/>
                                        <p:tgtEl>
                                          <p:spTgt spid="73"/>
                                        </p:tgtEl>
                                        <p:attrNameLst>
                                          <p:attrName>ppt_h</p:attrName>
                                        </p:attrNameLst>
                                      </p:cBhvr>
                                      <p:tavLst>
                                        <p:tav tm="0">
                                          <p:val>
                                            <p:fltVal val="0"/>
                                          </p:val>
                                        </p:tav>
                                        <p:tav tm="100000">
                                          <p:val>
                                            <p:strVal val="#ppt_h"/>
                                          </p:val>
                                        </p:tav>
                                      </p:tavLst>
                                    </p:anim>
                                    <p:animEffect transition="in" filter="fade">
                                      <p:cBhvr>
                                        <p:cTn id="149" dur="500"/>
                                        <p:tgtEl>
                                          <p:spTgt spid="73"/>
                                        </p:tgtEl>
                                      </p:cBhvr>
                                    </p:animEffect>
                                  </p:childTnLst>
                                </p:cTn>
                              </p:par>
                              <p:par>
                                <p:cTn id="150" presetID="53" presetClass="entr" presetSubtype="16" fill="hold" grpId="0" nodeType="withEffect">
                                  <p:stCondLst>
                                    <p:cond delay="0"/>
                                  </p:stCondLst>
                                  <p:childTnLst>
                                    <p:set>
                                      <p:cBhvr>
                                        <p:cTn id="151" dur="1" fill="hold">
                                          <p:stCondLst>
                                            <p:cond delay="0"/>
                                          </p:stCondLst>
                                        </p:cTn>
                                        <p:tgtEl>
                                          <p:spTgt spid="13"/>
                                        </p:tgtEl>
                                        <p:attrNameLst>
                                          <p:attrName>style.visibility</p:attrName>
                                        </p:attrNameLst>
                                      </p:cBhvr>
                                      <p:to>
                                        <p:strVal val="visible"/>
                                      </p:to>
                                    </p:set>
                                    <p:anim calcmode="lin" valueType="num">
                                      <p:cBhvr>
                                        <p:cTn id="152" dur="500" fill="hold"/>
                                        <p:tgtEl>
                                          <p:spTgt spid="13"/>
                                        </p:tgtEl>
                                        <p:attrNameLst>
                                          <p:attrName>ppt_w</p:attrName>
                                        </p:attrNameLst>
                                      </p:cBhvr>
                                      <p:tavLst>
                                        <p:tav tm="0">
                                          <p:val>
                                            <p:fltVal val="0"/>
                                          </p:val>
                                        </p:tav>
                                        <p:tav tm="100000">
                                          <p:val>
                                            <p:strVal val="#ppt_w"/>
                                          </p:val>
                                        </p:tav>
                                      </p:tavLst>
                                    </p:anim>
                                    <p:anim calcmode="lin" valueType="num">
                                      <p:cBhvr>
                                        <p:cTn id="153" dur="500" fill="hold"/>
                                        <p:tgtEl>
                                          <p:spTgt spid="13"/>
                                        </p:tgtEl>
                                        <p:attrNameLst>
                                          <p:attrName>ppt_h</p:attrName>
                                        </p:attrNameLst>
                                      </p:cBhvr>
                                      <p:tavLst>
                                        <p:tav tm="0">
                                          <p:val>
                                            <p:fltVal val="0"/>
                                          </p:val>
                                        </p:tav>
                                        <p:tav tm="100000">
                                          <p:val>
                                            <p:strVal val="#ppt_h"/>
                                          </p:val>
                                        </p:tav>
                                      </p:tavLst>
                                    </p:anim>
                                    <p:animEffect transition="in" filter="fade">
                                      <p:cBhvr>
                                        <p:cTn id="154" dur="500"/>
                                        <p:tgtEl>
                                          <p:spTgt spid="13"/>
                                        </p:tgtEl>
                                      </p:cBhvr>
                                    </p:animEffect>
                                  </p:childTnLst>
                                </p:cTn>
                              </p:par>
                              <p:par>
                                <p:cTn id="155" presetID="53" presetClass="entr" presetSubtype="16" fill="hold" grpId="0" nodeType="withEffect">
                                  <p:stCondLst>
                                    <p:cond delay="0"/>
                                  </p:stCondLst>
                                  <p:childTnLst>
                                    <p:set>
                                      <p:cBhvr>
                                        <p:cTn id="156" dur="1" fill="hold">
                                          <p:stCondLst>
                                            <p:cond delay="0"/>
                                          </p:stCondLst>
                                        </p:cTn>
                                        <p:tgtEl>
                                          <p:spTgt spid="74"/>
                                        </p:tgtEl>
                                        <p:attrNameLst>
                                          <p:attrName>style.visibility</p:attrName>
                                        </p:attrNameLst>
                                      </p:cBhvr>
                                      <p:to>
                                        <p:strVal val="visible"/>
                                      </p:to>
                                    </p:set>
                                    <p:anim calcmode="lin" valueType="num">
                                      <p:cBhvr>
                                        <p:cTn id="157" dur="500" fill="hold"/>
                                        <p:tgtEl>
                                          <p:spTgt spid="74"/>
                                        </p:tgtEl>
                                        <p:attrNameLst>
                                          <p:attrName>ppt_w</p:attrName>
                                        </p:attrNameLst>
                                      </p:cBhvr>
                                      <p:tavLst>
                                        <p:tav tm="0">
                                          <p:val>
                                            <p:fltVal val="0"/>
                                          </p:val>
                                        </p:tav>
                                        <p:tav tm="100000">
                                          <p:val>
                                            <p:strVal val="#ppt_w"/>
                                          </p:val>
                                        </p:tav>
                                      </p:tavLst>
                                    </p:anim>
                                    <p:anim calcmode="lin" valueType="num">
                                      <p:cBhvr>
                                        <p:cTn id="158" dur="500" fill="hold"/>
                                        <p:tgtEl>
                                          <p:spTgt spid="74"/>
                                        </p:tgtEl>
                                        <p:attrNameLst>
                                          <p:attrName>ppt_h</p:attrName>
                                        </p:attrNameLst>
                                      </p:cBhvr>
                                      <p:tavLst>
                                        <p:tav tm="0">
                                          <p:val>
                                            <p:fltVal val="0"/>
                                          </p:val>
                                        </p:tav>
                                        <p:tav tm="100000">
                                          <p:val>
                                            <p:strVal val="#ppt_h"/>
                                          </p:val>
                                        </p:tav>
                                      </p:tavLst>
                                    </p:anim>
                                    <p:animEffect transition="in" filter="fade">
                                      <p:cBhvr>
                                        <p:cTn id="159" dur="500"/>
                                        <p:tgtEl>
                                          <p:spTgt spid="74"/>
                                        </p:tgtEl>
                                      </p:cBhvr>
                                    </p:animEffect>
                                  </p:childTnLst>
                                </p:cTn>
                              </p:par>
                              <p:par>
                                <p:cTn id="160" presetID="53" presetClass="entr" presetSubtype="16" fill="hold" grpId="0" nodeType="withEffect">
                                  <p:stCondLst>
                                    <p:cond delay="0"/>
                                  </p:stCondLst>
                                  <p:childTnLst>
                                    <p:set>
                                      <p:cBhvr>
                                        <p:cTn id="161" dur="1" fill="hold">
                                          <p:stCondLst>
                                            <p:cond delay="0"/>
                                          </p:stCondLst>
                                        </p:cTn>
                                        <p:tgtEl>
                                          <p:spTgt spid="75"/>
                                        </p:tgtEl>
                                        <p:attrNameLst>
                                          <p:attrName>style.visibility</p:attrName>
                                        </p:attrNameLst>
                                      </p:cBhvr>
                                      <p:to>
                                        <p:strVal val="visible"/>
                                      </p:to>
                                    </p:set>
                                    <p:anim calcmode="lin" valueType="num">
                                      <p:cBhvr>
                                        <p:cTn id="162" dur="500" fill="hold"/>
                                        <p:tgtEl>
                                          <p:spTgt spid="75"/>
                                        </p:tgtEl>
                                        <p:attrNameLst>
                                          <p:attrName>ppt_w</p:attrName>
                                        </p:attrNameLst>
                                      </p:cBhvr>
                                      <p:tavLst>
                                        <p:tav tm="0">
                                          <p:val>
                                            <p:fltVal val="0"/>
                                          </p:val>
                                        </p:tav>
                                        <p:tav tm="100000">
                                          <p:val>
                                            <p:strVal val="#ppt_w"/>
                                          </p:val>
                                        </p:tav>
                                      </p:tavLst>
                                    </p:anim>
                                    <p:anim calcmode="lin" valueType="num">
                                      <p:cBhvr>
                                        <p:cTn id="163" dur="500" fill="hold"/>
                                        <p:tgtEl>
                                          <p:spTgt spid="75"/>
                                        </p:tgtEl>
                                        <p:attrNameLst>
                                          <p:attrName>ppt_h</p:attrName>
                                        </p:attrNameLst>
                                      </p:cBhvr>
                                      <p:tavLst>
                                        <p:tav tm="0">
                                          <p:val>
                                            <p:fltVal val="0"/>
                                          </p:val>
                                        </p:tav>
                                        <p:tav tm="100000">
                                          <p:val>
                                            <p:strVal val="#ppt_h"/>
                                          </p:val>
                                        </p:tav>
                                      </p:tavLst>
                                    </p:anim>
                                    <p:animEffect transition="in" filter="fade">
                                      <p:cBhvr>
                                        <p:cTn id="164" dur="500"/>
                                        <p:tgtEl>
                                          <p:spTgt spid="75"/>
                                        </p:tgtEl>
                                      </p:cBhvr>
                                    </p:animEffect>
                                  </p:childTnLst>
                                </p:cTn>
                              </p:par>
                              <p:par>
                                <p:cTn id="165" presetID="53" presetClass="entr" presetSubtype="16" fill="hold" grpId="0" nodeType="withEffect">
                                  <p:stCondLst>
                                    <p:cond delay="0"/>
                                  </p:stCondLst>
                                  <p:childTnLst>
                                    <p:set>
                                      <p:cBhvr>
                                        <p:cTn id="166" dur="1" fill="hold">
                                          <p:stCondLst>
                                            <p:cond delay="0"/>
                                          </p:stCondLst>
                                        </p:cTn>
                                        <p:tgtEl>
                                          <p:spTgt spid="76"/>
                                        </p:tgtEl>
                                        <p:attrNameLst>
                                          <p:attrName>style.visibility</p:attrName>
                                        </p:attrNameLst>
                                      </p:cBhvr>
                                      <p:to>
                                        <p:strVal val="visible"/>
                                      </p:to>
                                    </p:set>
                                    <p:anim calcmode="lin" valueType="num">
                                      <p:cBhvr>
                                        <p:cTn id="167" dur="500" fill="hold"/>
                                        <p:tgtEl>
                                          <p:spTgt spid="76"/>
                                        </p:tgtEl>
                                        <p:attrNameLst>
                                          <p:attrName>ppt_w</p:attrName>
                                        </p:attrNameLst>
                                      </p:cBhvr>
                                      <p:tavLst>
                                        <p:tav tm="0">
                                          <p:val>
                                            <p:fltVal val="0"/>
                                          </p:val>
                                        </p:tav>
                                        <p:tav tm="100000">
                                          <p:val>
                                            <p:strVal val="#ppt_w"/>
                                          </p:val>
                                        </p:tav>
                                      </p:tavLst>
                                    </p:anim>
                                    <p:anim calcmode="lin" valueType="num">
                                      <p:cBhvr>
                                        <p:cTn id="168" dur="500" fill="hold"/>
                                        <p:tgtEl>
                                          <p:spTgt spid="76"/>
                                        </p:tgtEl>
                                        <p:attrNameLst>
                                          <p:attrName>ppt_h</p:attrName>
                                        </p:attrNameLst>
                                      </p:cBhvr>
                                      <p:tavLst>
                                        <p:tav tm="0">
                                          <p:val>
                                            <p:fltVal val="0"/>
                                          </p:val>
                                        </p:tav>
                                        <p:tav tm="100000">
                                          <p:val>
                                            <p:strVal val="#ppt_h"/>
                                          </p:val>
                                        </p:tav>
                                      </p:tavLst>
                                    </p:anim>
                                    <p:animEffect transition="in" filter="fade">
                                      <p:cBhvr>
                                        <p:cTn id="169" dur="500"/>
                                        <p:tgtEl>
                                          <p:spTgt spid="76"/>
                                        </p:tgtEl>
                                      </p:cBhvr>
                                    </p:animEffect>
                                  </p:childTnLst>
                                </p:cTn>
                              </p:par>
                              <p:par>
                                <p:cTn id="170" presetID="53" presetClass="entr" presetSubtype="16" fill="hold" grpId="0" nodeType="withEffect">
                                  <p:stCondLst>
                                    <p:cond delay="0"/>
                                  </p:stCondLst>
                                  <p:childTnLst>
                                    <p:set>
                                      <p:cBhvr>
                                        <p:cTn id="171" dur="1" fill="hold">
                                          <p:stCondLst>
                                            <p:cond delay="0"/>
                                          </p:stCondLst>
                                        </p:cTn>
                                        <p:tgtEl>
                                          <p:spTgt spid="77"/>
                                        </p:tgtEl>
                                        <p:attrNameLst>
                                          <p:attrName>style.visibility</p:attrName>
                                        </p:attrNameLst>
                                      </p:cBhvr>
                                      <p:to>
                                        <p:strVal val="visible"/>
                                      </p:to>
                                    </p:set>
                                    <p:anim calcmode="lin" valueType="num">
                                      <p:cBhvr>
                                        <p:cTn id="172" dur="500" fill="hold"/>
                                        <p:tgtEl>
                                          <p:spTgt spid="77"/>
                                        </p:tgtEl>
                                        <p:attrNameLst>
                                          <p:attrName>ppt_w</p:attrName>
                                        </p:attrNameLst>
                                      </p:cBhvr>
                                      <p:tavLst>
                                        <p:tav tm="0">
                                          <p:val>
                                            <p:fltVal val="0"/>
                                          </p:val>
                                        </p:tav>
                                        <p:tav tm="100000">
                                          <p:val>
                                            <p:strVal val="#ppt_w"/>
                                          </p:val>
                                        </p:tav>
                                      </p:tavLst>
                                    </p:anim>
                                    <p:anim calcmode="lin" valueType="num">
                                      <p:cBhvr>
                                        <p:cTn id="173" dur="500" fill="hold"/>
                                        <p:tgtEl>
                                          <p:spTgt spid="77"/>
                                        </p:tgtEl>
                                        <p:attrNameLst>
                                          <p:attrName>ppt_h</p:attrName>
                                        </p:attrNameLst>
                                      </p:cBhvr>
                                      <p:tavLst>
                                        <p:tav tm="0">
                                          <p:val>
                                            <p:fltVal val="0"/>
                                          </p:val>
                                        </p:tav>
                                        <p:tav tm="100000">
                                          <p:val>
                                            <p:strVal val="#ppt_h"/>
                                          </p:val>
                                        </p:tav>
                                      </p:tavLst>
                                    </p:anim>
                                    <p:animEffect transition="in" filter="fade">
                                      <p:cBhvr>
                                        <p:cTn id="174" dur="500"/>
                                        <p:tgtEl>
                                          <p:spTgt spid="77"/>
                                        </p:tgtEl>
                                      </p:cBhvr>
                                    </p:animEffect>
                                  </p:childTnLst>
                                </p:cTn>
                              </p:par>
                              <p:par>
                                <p:cTn id="175" presetID="53" presetClass="entr" presetSubtype="16" fill="hold" grpId="0" nodeType="withEffect">
                                  <p:stCondLst>
                                    <p:cond delay="0"/>
                                  </p:stCondLst>
                                  <p:childTnLst>
                                    <p:set>
                                      <p:cBhvr>
                                        <p:cTn id="176" dur="1" fill="hold">
                                          <p:stCondLst>
                                            <p:cond delay="0"/>
                                          </p:stCondLst>
                                        </p:cTn>
                                        <p:tgtEl>
                                          <p:spTgt spid="66"/>
                                        </p:tgtEl>
                                        <p:attrNameLst>
                                          <p:attrName>style.visibility</p:attrName>
                                        </p:attrNameLst>
                                      </p:cBhvr>
                                      <p:to>
                                        <p:strVal val="visible"/>
                                      </p:to>
                                    </p:set>
                                    <p:anim calcmode="lin" valueType="num">
                                      <p:cBhvr>
                                        <p:cTn id="177" dur="500" fill="hold"/>
                                        <p:tgtEl>
                                          <p:spTgt spid="66"/>
                                        </p:tgtEl>
                                        <p:attrNameLst>
                                          <p:attrName>ppt_w</p:attrName>
                                        </p:attrNameLst>
                                      </p:cBhvr>
                                      <p:tavLst>
                                        <p:tav tm="0">
                                          <p:val>
                                            <p:fltVal val="0"/>
                                          </p:val>
                                        </p:tav>
                                        <p:tav tm="100000">
                                          <p:val>
                                            <p:strVal val="#ppt_w"/>
                                          </p:val>
                                        </p:tav>
                                      </p:tavLst>
                                    </p:anim>
                                    <p:anim calcmode="lin" valueType="num">
                                      <p:cBhvr>
                                        <p:cTn id="178" dur="500" fill="hold"/>
                                        <p:tgtEl>
                                          <p:spTgt spid="66"/>
                                        </p:tgtEl>
                                        <p:attrNameLst>
                                          <p:attrName>ppt_h</p:attrName>
                                        </p:attrNameLst>
                                      </p:cBhvr>
                                      <p:tavLst>
                                        <p:tav tm="0">
                                          <p:val>
                                            <p:fltVal val="0"/>
                                          </p:val>
                                        </p:tav>
                                        <p:tav tm="100000">
                                          <p:val>
                                            <p:strVal val="#ppt_h"/>
                                          </p:val>
                                        </p:tav>
                                      </p:tavLst>
                                    </p:anim>
                                    <p:animEffect transition="in" filter="fade">
                                      <p:cBhvr>
                                        <p:cTn id="179"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srvifv21\Home$\gsentenac\Mes documents\Faune auxiliaire en viticulture\A Le Manuscrit\3 Regulation naturelle et Lutte biologique\3 2 Lutte biologique\3 2 2 LB Pseudococcidae Chrysopidae\figure 3.2.2-05.TIF"/>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323"/>
          <a:stretch/>
        </p:blipFill>
        <p:spPr bwMode="auto">
          <a:xfrm>
            <a:off x="5544718" y="1306295"/>
            <a:ext cx="4085419" cy="288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rvifv21\Home$\gsentenac\Mes documents\Faune auxiliaire en viticulture\A Le Manuscrit\3 Regulation naturelle et Lutte biologique\3 1 Regulation naturelle\3 1 2 Tordeuses\figure 3.1.2-05 chrysopepyralee.TIF"/>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630137" y="2566295"/>
            <a:ext cx="2354853" cy="1620000"/>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texte 2"/>
          <p:cNvSpPr txBox="1">
            <a:spLocks/>
          </p:cNvSpPr>
          <p:nvPr/>
        </p:nvSpPr>
        <p:spPr>
          <a:xfrm>
            <a:off x="0" y="1"/>
            <a:ext cx="12192000" cy="1123749"/>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spcBef>
                <a:spcPts val="0"/>
              </a:spcBef>
            </a:pPr>
            <a:r>
              <a:rPr lang="fr-FR" sz="4100" dirty="0">
                <a:solidFill>
                  <a:schemeClr val="bg1"/>
                </a:solidFill>
                <a:latin typeface="Tw Cen MT Condensed" panose="020B0606020104020203" pitchFamily="34" charset="0"/>
                <a:cs typeface="Arial"/>
              </a:rPr>
              <a:t>La régulation naturelle des ravageurs: un service écosystémique important </a:t>
            </a:r>
          </a:p>
        </p:txBody>
      </p:sp>
      <p:pic>
        <p:nvPicPr>
          <p:cNvPr id="2050" name="Picture 2" descr="\\srvifv21\Home$\gsentenac\Mes documents\Faune auxiliaire en viticulture\A Le Manuscrit\3 Regulation naturelle et Lutte biologique\3 1 Regulation naturelle\3 1 3 Cochenilles\3.1.3-03 Ericydnus.TIF"/>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42"/>
          <a:stretch/>
        </p:blipFill>
        <p:spPr bwMode="auto">
          <a:xfrm>
            <a:off x="9634855" y="5414982"/>
            <a:ext cx="2334820" cy="146490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rvifv21\Home$\gsentenac\Mes documents\Photos Images\Photos numériques\Campagne 2015\Salticus scenicus prédation\IMG_1293.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9630137" y="1306295"/>
            <a:ext cx="2349555" cy="1412386"/>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srvifv21\Home$\gsentenac\Mes documents\Faune auxiliaire en viticulture\A Le Manuscrit\3 Regulation naturelle et Lutte biologique\3 1 Regulation naturelle\3 1 3 Cochenilles\3.1.3-09 metaphycus  parasitisme acte - 1.TIF"/>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624839" y="4161226"/>
            <a:ext cx="2354853" cy="1446908"/>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 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544718" y="4137266"/>
            <a:ext cx="4104000" cy="2720734"/>
          </a:xfrm>
          <a:prstGeom prst="rect">
            <a:avLst/>
          </a:prstGeom>
        </p:spPr>
      </p:pic>
      <p:sp>
        <p:nvSpPr>
          <p:cNvPr id="13" name="Espace réservé du contenu 2"/>
          <p:cNvSpPr>
            <a:spLocks noGrp="1"/>
          </p:cNvSpPr>
          <p:nvPr>
            <p:ph idx="1"/>
          </p:nvPr>
        </p:nvSpPr>
        <p:spPr>
          <a:xfrm>
            <a:off x="6465684" y="3622174"/>
            <a:ext cx="4163516" cy="1226917"/>
          </a:xfrm>
        </p:spPr>
        <p:txBody>
          <a:bodyPr/>
          <a:lstStyle/>
          <a:p>
            <a:pPr>
              <a:buClr>
                <a:schemeClr val="bg1"/>
              </a:buClr>
              <a:buSzPct val="100000"/>
              <a:buFont typeface="MS UI Gothic" panose="020B0600070205080204" pitchFamily="34" charset="-128"/>
              <a:buChar char="➥"/>
            </a:pPr>
            <a:r>
              <a:rPr lang="fr-FR" dirty="0" smtClean="0">
                <a:solidFill>
                  <a:schemeClr val="bg1"/>
                </a:solidFill>
              </a:rPr>
              <a:t>Prédation</a:t>
            </a:r>
          </a:p>
          <a:p>
            <a:pPr>
              <a:buClr>
                <a:schemeClr val="bg1"/>
              </a:buClr>
              <a:buSzPct val="100000"/>
              <a:buFont typeface="MS UI Gothic" panose="020B0600070205080204" pitchFamily="34" charset="-128"/>
              <a:buChar char="➥"/>
            </a:pPr>
            <a:r>
              <a:rPr lang="fr-FR" dirty="0" smtClean="0">
                <a:solidFill>
                  <a:schemeClr val="bg1"/>
                </a:solidFill>
              </a:rPr>
              <a:t>Parasitisme</a:t>
            </a:r>
            <a:endParaRPr lang="fr-FR" dirty="0">
              <a:solidFill>
                <a:schemeClr val="bg1"/>
              </a:solidFill>
            </a:endParaRPr>
          </a:p>
        </p:txBody>
      </p:sp>
      <p:pic>
        <p:nvPicPr>
          <p:cNvPr id="2055" name="Picture 7" descr="\\srvifv21\Home$\gsentenac\Mes documents\Faune auxiliaire en viticulture\A Le Manuscrit\2 Auxiliaires\2 1 Prédateurs\2 1 2 Prédateurs réguliers\2 1 2 4 Phytoseiidae\2 1 2 4 10 T pyri P ulmi.TIF"/>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227248" y="2068282"/>
            <a:ext cx="5317470" cy="3622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64974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p:txBody>
          <a:bodyPr/>
          <a:lstStyle/>
          <a:p>
            <a:pPr algn="ctr"/>
            <a:r>
              <a:rPr lang="fr-FR" dirty="0" smtClean="0"/>
              <a:t>Contexte paysager et avifaune</a:t>
            </a:r>
            <a:endParaRPr lang="fr-FR" dirty="0"/>
          </a:p>
        </p:txBody>
      </p:sp>
      <p:sp>
        <p:nvSpPr>
          <p:cNvPr id="9" name="Espace réservé du contenu 2"/>
          <p:cNvSpPr txBox="1">
            <a:spLocks/>
          </p:cNvSpPr>
          <p:nvPr/>
        </p:nvSpPr>
        <p:spPr bwMode="auto">
          <a:xfrm>
            <a:off x="600906" y="2727084"/>
            <a:ext cx="11092895" cy="266671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9263" indent="-449263" algn="l" defTabSz="457200" rtl="0" eaLnBrk="1" fontAlgn="base" hangingPunct="1">
              <a:spcBef>
                <a:spcPct val="20000"/>
              </a:spcBef>
              <a:spcAft>
                <a:spcPct val="0"/>
              </a:spcAft>
              <a:buSzPct val="50000"/>
              <a:buFontTx/>
              <a:buBlip>
                <a:blip r:embed="rId3"/>
              </a:buBlip>
              <a:defRPr sz="2800" kern="1200">
                <a:solidFill>
                  <a:srgbClr val="9B141B"/>
                </a:solidFill>
                <a:latin typeface="Tw Cen MT"/>
                <a:ea typeface="ＭＳ Ｐゴシック" charset="-128"/>
                <a:cs typeface="Tw Cen MT"/>
              </a:defRPr>
            </a:lvl1pPr>
            <a:lvl2pPr marL="627063" indent="-266700" algn="l" defTabSz="457200" rtl="0" eaLnBrk="1" fontAlgn="base" hangingPunct="1">
              <a:spcBef>
                <a:spcPct val="20000"/>
              </a:spcBef>
              <a:spcAft>
                <a:spcPct val="0"/>
              </a:spcAft>
              <a:buClr>
                <a:srgbClr val="76B41F"/>
              </a:buClr>
              <a:buSzPct val="50000"/>
              <a:buFontTx/>
              <a:buBlip>
                <a:blip r:embed="rId4"/>
              </a:buBlip>
              <a:defRPr sz="2300" kern="1200">
                <a:solidFill>
                  <a:schemeClr val="tx1">
                    <a:lumMod val="75000"/>
                    <a:lumOff val="25000"/>
                  </a:schemeClr>
                </a:solidFill>
                <a:latin typeface="+mn-lt"/>
                <a:ea typeface="ＭＳ Ｐゴシック" charset="-128"/>
                <a:cs typeface="+mn-cs"/>
              </a:defRPr>
            </a:lvl2pPr>
            <a:lvl3pPr marL="720725" indent="-180975" algn="l" defTabSz="457200" rtl="0" eaLnBrk="1" fontAlgn="base" hangingPunct="1">
              <a:spcBef>
                <a:spcPct val="20000"/>
              </a:spcBef>
              <a:spcAft>
                <a:spcPct val="0"/>
              </a:spcAft>
              <a:buClr>
                <a:srgbClr val="9B141B"/>
              </a:buClr>
              <a:buSzPct val="50000"/>
              <a:buFontTx/>
              <a:buBlip>
                <a:blip r:embed="rId5"/>
              </a:buBlip>
              <a:defRPr sz="2000" kern="1200">
                <a:solidFill>
                  <a:schemeClr val="tx1">
                    <a:lumMod val="75000"/>
                    <a:lumOff val="25000"/>
                  </a:schemeClr>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solidFill>
                  <a:schemeClr val="tx1"/>
                </a:solidFill>
              </a:rPr>
              <a:t>20 parcelles en Bourgogne</a:t>
            </a:r>
          </a:p>
          <a:p>
            <a:r>
              <a:rPr lang="fr-FR" dirty="0" smtClean="0">
                <a:solidFill>
                  <a:schemeClr val="tx1"/>
                </a:solidFill>
              </a:rPr>
              <a:t>Recensement de l’avifaune par la méthode des </a:t>
            </a:r>
            <a:r>
              <a:rPr lang="fr-FR" dirty="0" err="1" smtClean="0">
                <a:solidFill>
                  <a:schemeClr val="tx1"/>
                </a:solidFill>
              </a:rPr>
              <a:t>transecs</a:t>
            </a:r>
            <a:endParaRPr lang="fr-FR" dirty="0" smtClean="0">
              <a:solidFill>
                <a:schemeClr val="tx1"/>
              </a:solidFill>
            </a:endParaRPr>
          </a:p>
          <a:p>
            <a:r>
              <a:rPr lang="fr-FR" dirty="0" smtClean="0">
                <a:solidFill>
                  <a:schemeClr val="tx1"/>
                </a:solidFill>
              </a:rPr>
              <a:t>Abondance et richesse spécifique</a:t>
            </a:r>
          </a:p>
          <a:p>
            <a:r>
              <a:rPr lang="fr-FR" dirty="0" smtClean="0">
                <a:solidFill>
                  <a:schemeClr val="tx1"/>
                </a:solidFill>
              </a:rPr>
              <a:t>Analyses des données : GLMM</a:t>
            </a:r>
          </a:p>
          <a:p>
            <a:pPr marL="539750" lvl="2" indent="0">
              <a:buNone/>
            </a:pPr>
            <a:endParaRPr lang="fr-FR" dirty="0" smtClean="0"/>
          </a:p>
        </p:txBody>
      </p:sp>
      <p:pic>
        <p:nvPicPr>
          <p:cNvPr id="12" name="Imag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58805" y="15091"/>
            <a:ext cx="3215393" cy="19800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0"/>
          <p:cNvSpPr>
            <a:spLocks noGrp="1"/>
          </p:cNvSpPr>
          <p:nvPr>
            <p:ph type="title"/>
          </p:nvPr>
        </p:nvSpPr>
        <p:spPr/>
        <p:txBody>
          <a:bodyPr/>
          <a:lstStyle/>
          <a:p>
            <a:r>
              <a:rPr lang="fr-FR" smtClean="0"/>
              <a:t>Résultats</a:t>
            </a:r>
            <a:endParaRPr lang="fr-FR" dirty="0"/>
          </a:p>
        </p:txBody>
      </p:sp>
      <p:sp>
        <p:nvSpPr>
          <p:cNvPr id="12" name="Espace réservé du contenu 11"/>
          <p:cNvSpPr>
            <a:spLocks noGrp="1"/>
          </p:cNvSpPr>
          <p:nvPr>
            <p:ph idx="1"/>
          </p:nvPr>
        </p:nvSpPr>
        <p:spPr>
          <a:xfrm>
            <a:off x="582104" y="2325909"/>
            <a:ext cx="11443992" cy="5133975"/>
          </a:xfrm>
        </p:spPr>
        <p:txBody>
          <a:bodyPr/>
          <a:lstStyle/>
          <a:p>
            <a:r>
              <a:rPr lang="fr-FR" dirty="0" smtClean="0">
                <a:solidFill>
                  <a:schemeClr val="tx1"/>
                </a:solidFill>
              </a:rPr>
              <a:t>Effet de l’environnement paysager d’une parcelle de vigne sur l’abondance et la richesse de la faune aviaire</a:t>
            </a:r>
            <a:endParaRPr lang="fr-FR" dirty="0">
              <a:solidFill>
                <a:schemeClr val="tx1"/>
              </a:solidFill>
            </a:endParaRPr>
          </a:p>
        </p:txBody>
      </p:sp>
      <p:pic>
        <p:nvPicPr>
          <p:cNvPr id="14" name="Image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976607" y="49463"/>
            <a:ext cx="3215393" cy="1980000"/>
          </a:xfrm>
          <a:prstGeom prst="rect">
            <a:avLst/>
          </a:prstGeom>
        </p:spPr>
      </p:pic>
      <p:sp>
        <p:nvSpPr>
          <p:cNvPr id="4" name="AutoShape 3"/>
          <p:cNvSpPr>
            <a:spLocks noChangeAspect="1" noChangeArrowheads="1" noTextEdit="1"/>
          </p:cNvSpPr>
          <p:nvPr/>
        </p:nvSpPr>
        <p:spPr bwMode="auto">
          <a:xfrm>
            <a:off x="995423" y="3524250"/>
            <a:ext cx="9109015" cy="237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5" name="Rectangle 5"/>
          <p:cNvSpPr>
            <a:spLocks noChangeArrowheads="1"/>
          </p:cNvSpPr>
          <p:nvPr/>
        </p:nvSpPr>
        <p:spPr bwMode="auto">
          <a:xfrm>
            <a:off x="3925888" y="4498975"/>
            <a:ext cx="1223963" cy="6731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8" name="Rectangle 6"/>
          <p:cNvSpPr>
            <a:spLocks noChangeArrowheads="1"/>
          </p:cNvSpPr>
          <p:nvPr/>
        </p:nvSpPr>
        <p:spPr bwMode="auto">
          <a:xfrm>
            <a:off x="5149850" y="4498975"/>
            <a:ext cx="1223963" cy="6731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7"/>
          <p:cNvSpPr>
            <a:spLocks noChangeArrowheads="1"/>
          </p:cNvSpPr>
          <p:nvPr/>
        </p:nvSpPr>
        <p:spPr bwMode="auto">
          <a:xfrm>
            <a:off x="6375400" y="4498975"/>
            <a:ext cx="1223963" cy="6731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8"/>
          <p:cNvSpPr>
            <a:spLocks noChangeArrowheads="1"/>
          </p:cNvSpPr>
          <p:nvPr/>
        </p:nvSpPr>
        <p:spPr bwMode="auto">
          <a:xfrm>
            <a:off x="7599363" y="4498975"/>
            <a:ext cx="1223963" cy="6731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Rectangle 9"/>
          <p:cNvSpPr>
            <a:spLocks noChangeArrowheads="1"/>
          </p:cNvSpPr>
          <p:nvPr/>
        </p:nvSpPr>
        <p:spPr bwMode="auto">
          <a:xfrm>
            <a:off x="3925888" y="5172075"/>
            <a:ext cx="1223963" cy="6746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10"/>
          <p:cNvSpPr>
            <a:spLocks noChangeArrowheads="1"/>
          </p:cNvSpPr>
          <p:nvPr/>
        </p:nvSpPr>
        <p:spPr bwMode="auto">
          <a:xfrm>
            <a:off x="5149850" y="5172075"/>
            <a:ext cx="1223963" cy="6746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Rectangle 11"/>
          <p:cNvSpPr>
            <a:spLocks noChangeArrowheads="1"/>
          </p:cNvSpPr>
          <p:nvPr/>
        </p:nvSpPr>
        <p:spPr bwMode="auto">
          <a:xfrm>
            <a:off x="6375400" y="5172075"/>
            <a:ext cx="1223963" cy="6746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8" name="Rectangle 12"/>
          <p:cNvSpPr>
            <a:spLocks noChangeArrowheads="1"/>
          </p:cNvSpPr>
          <p:nvPr/>
        </p:nvSpPr>
        <p:spPr bwMode="auto">
          <a:xfrm>
            <a:off x="7599363" y="5172075"/>
            <a:ext cx="1223963" cy="6746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9" name="Line 13"/>
          <p:cNvSpPr>
            <a:spLocks noChangeShapeType="1"/>
          </p:cNvSpPr>
          <p:nvPr/>
        </p:nvSpPr>
        <p:spPr bwMode="auto">
          <a:xfrm>
            <a:off x="1808163" y="4470400"/>
            <a:ext cx="0" cy="140493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Line 14"/>
          <p:cNvSpPr>
            <a:spLocks noChangeShapeType="1"/>
          </p:cNvSpPr>
          <p:nvPr/>
        </p:nvSpPr>
        <p:spPr bwMode="auto">
          <a:xfrm>
            <a:off x="3925888" y="3524250"/>
            <a:ext cx="0" cy="2351088"/>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Line 15"/>
          <p:cNvSpPr>
            <a:spLocks noChangeShapeType="1"/>
          </p:cNvSpPr>
          <p:nvPr/>
        </p:nvSpPr>
        <p:spPr bwMode="auto">
          <a:xfrm>
            <a:off x="5149850" y="4041775"/>
            <a:ext cx="0" cy="1833563"/>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2" name="Line 16"/>
          <p:cNvSpPr>
            <a:spLocks noChangeShapeType="1"/>
          </p:cNvSpPr>
          <p:nvPr/>
        </p:nvSpPr>
        <p:spPr bwMode="auto">
          <a:xfrm>
            <a:off x="6373813" y="4041775"/>
            <a:ext cx="0" cy="1833563"/>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17"/>
          <p:cNvSpPr>
            <a:spLocks noChangeShapeType="1"/>
          </p:cNvSpPr>
          <p:nvPr/>
        </p:nvSpPr>
        <p:spPr bwMode="auto">
          <a:xfrm>
            <a:off x="7599363" y="4041775"/>
            <a:ext cx="0" cy="1833563"/>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18"/>
          <p:cNvSpPr>
            <a:spLocks noChangeShapeType="1"/>
          </p:cNvSpPr>
          <p:nvPr/>
        </p:nvSpPr>
        <p:spPr bwMode="auto">
          <a:xfrm>
            <a:off x="8823325" y="4041775"/>
            <a:ext cx="0" cy="1833563"/>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Line 19"/>
          <p:cNvSpPr>
            <a:spLocks noChangeShapeType="1"/>
          </p:cNvSpPr>
          <p:nvPr/>
        </p:nvSpPr>
        <p:spPr bwMode="auto">
          <a:xfrm>
            <a:off x="3897313" y="4048125"/>
            <a:ext cx="617855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Line 20"/>
          <p:cNvSpPr>
            <a:spLocks noChangeShapeType="1"/>
          </p:cNvSpPr>
          <p:nvPr/>
        </p:nvSpPr>
        <p:spPr bwMode="auto">
          <a:xfrm>
            <a:off x="1304925" y="4498975"/>
            <a:ext cx="8770938"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Line 21"/>
          <p:cNvSpPr>
            <a:spLocks noChangeShapeType="1"/>
          </p:cNvSpPr>
          <p:nvPr/>
        </p:nvSpPr>
        <p:spPr bwMode="auto">
          <a:xfrm>
            <a:off x="1801813" y="5172075"/>
            <a:ext cx="827405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22"/>
          <p:cNvSpPr>
            <a:spLocks noChangeShapeType="1"/>
          </p:cNvSpPr>
          <p:nvPr/>
        </p:nvSpPr>
        <p:spPr bwMode="auto">
          <a:xfrm>
            <a:off x="1333500" y="4470400"/>
            <a:ext cx="0" cy="1404938"/>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Line 23"/>
          <p:cNvSpPr>
            <a:spLocks noChangeShapeType="1"/>
          </p:cNvSpPr>
          <p:nvPr/>
        </p:nvSpPr>
        <p:spPr bwMode="auto">
          <a:xfrm>
            <a:off x="10047288" y="3524250"/>
            <a:ext cx="0" cy="523875"/>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24"/>
          <p:cNvSpPr>
            <a:spLocks noChangeShapeType="1"/>
          </p:cNvSpPr>
          <p:nvPr/>
        </p:nvSpPr>
        <p:spPr bwMode="auto">
          <a:xfrm>
            <a:off x="10047288" y="4048125"/>
            <a:ext cx="0" cy="1827213"/>
          </a:xfrm>
          <a:prstGeom prst="line">
            <a:avLst/>
          </a:prstGeom>
          <a:noFill/>
          <a:ln w="57150" cap="flat">
            <a:solidFill>
              <a:srgbClr val="FF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Line 25"/>
          <p:cNvSpPr>
            <a:spLocks noChangeShapeType="1"/>
          </p:cNvSpPr>
          <p:nvPr/>
        </p:nvSpPr>
        <p:spPr bwMode="auto">
          <a:xfrm>
            <a:off x="3897313" y="3552825"/>
            <a:ext cx="6178550"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Line 26"/>
          <p:cNvSpPr>
            <a:spLocks noChangeShapeType="1"/>
          </p:cNvSpPr>
          <p:nvPr/>
        </p:nvSpPr>
        <p:spPr bwMode="auto">
          <a:xfrm>
            <a:off x="1304925" y="5846763"/>
            <a:ext cx="8770938" cy="0"/>
          </a:xfrm>
          <a:prstGeom prst="line">
            <a:avLst/>
          </a:prstGeom>
          <a:noFill/>
          <a:ln w="57150" cap="flat">
            <a:solidFill>
              <a:srgbClr val="FF99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Rectangle 27"/>
          <p:cNvSpPr>
            <a:spLocks noChangeArrowheads="1"/>
          </p:cNvSpPr>
          <p:nvPr/>
        </p:nvSpPr>
        <p:spPr bwMode="auto">
          <a:xfrm>
            <a:off x="6415088" y="3643313"/>
            <a:ext cx="13477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smtClean="0">
                <a:ln>
                  <a:noFill/>
                </a:ln>
                <a:solidFill>
                  <a:srgbClr val="000000"/>
                </a:solidFill>
                <a:effectLst/>
                <a:latin typeface="Calibri" panose="020F0502020204030204" pitchFamily="34" charset="0"/>
              </a:rPr>
              <a:t>Bourgogne</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4" name="Rectangle 28"/>
          <p:cNvSpPr>
            <a:spLocks noChangeArrowheads="1"/>
          </p:cNvSpPr>
          <p:nvPr/>
        </p:nvSpPr>
        <p:spPr bwMode="auto">
          <a:xfrm>
            <a:off x="4364038" y="4149725"/>
            <a:ext cx="455613"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HSN</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29"/>
          <p:cNvSpPr>
            <a:spLocks noChangeArrowheads="1"/>
          </p:cNvSpPr>
          <p:nvPr/>
        </p:nvSpPr>
        <p:spPr bwMode="auto">
          <a:xfrm>
            <a:off x="5524500" y="4149725"/>
            <a:ext cx="5937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forêts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6" name="Rectangle 30"/>
          <p:cNvSpPr>
            <a:spLocks noChangeArrowheads="1"/>
          </p:cNvSpPr>
          <p:nvPr/>
        </p:nvSpPr>
        <p:spPr bwMode="auto">
          <a:xfrm>
            <a:off x="6691313" y="4149725"/>
            <a:ext cx="6985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feuillus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31"/>
          <p:cNvSpPr>
            <a:spLocks noChangeArrowheads="1"/>
          </p:cNvSpPr>
          <p:nvPr/>
        </p:nvSpPr>
        <p:spPr bwMode="auto">
          <a:xfrm>
            <a:off x="7934325" y="4149725"/>
            <a:ext cx="65722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friches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8" name="Rectangle 32"/>
          <p:cNvSpPr>
            <a:spLocks noChangeArrowheads="1"/>
          </p:cNvSpPr>
          <p:nvPr/>
        </p:nvSpPr>
        <p:spPr bwMode="auto">
          <a:xfrm>
            <a:off x="9128125" y="4149725"/>
            <a:ext cx="7239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600" b="0" i="0" u="none" strike="noStrike" cap="none" normalizeH="0" baseline="0" smtClean="0">
                <a:ln>
                  <a:noFill/>
                </a:ln>
                <a:solidFill>
                  <a:srgbClr val="000000"/>
                </a:solidFill>
                <a:effectLst/>
                <a:latin typeface="Calibri" panose="020F0502020204030204" pitchFamily="34" charset="0"/>
              </a:rPr>
              <a:t>prairies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9" name="Rectangle 33"/>
          <p:cNvSpPr>
            <a:spLocks noChangeArrowheads="1"/>
          </p:cNvSpPr>
          <p:nvPr/>
        </p:nvSpPr>
        <p:spPr bwMode="auto">
          <a:xfrm>
            <a:off x="1315264" y="4931604"/>
            <a:ext cx="276999" cy="569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0000"/>
                </a:solidFill>
                <a:effectLst/>
                <a:latin typeface="Calibri" panose="020F0502020204030204" pitchFamily="34" charset="0"/>
              </a:rPr>
              <a:t>Faune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0" name="Rectangle 34"/>
          <p:cNvSpPr>
            <a:spLocks noChangeArrowheads="1"/>
          </p:cNvSpPr>
          <p:nvPr/>
        </p:nvSpPr>
        <p:spPr bwMode="auto">
          <a:xfrm>
            <a:off x="1544886" y="4892896"/>
            <a:ext cx="276999" cy="61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b="0" i="0" u="none" strike="noStrike" cap="none" normalizeH="0" baseline="0" dirty="0" smtClean="0">
                <a:ln>
                  <a:noFill/>
                </a:ln>
                <a:solidFill>
                  <a:srgbClr val="000000"/>
                </a:solidFill>
                <a:effectLst/>
                <a:latin typeface="Calibri" panose="020F0502020204030204" pitchFamily="34" charset="0"/>
              </a:rPr>
              <a:t>aviaire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1" name="Rectangle 35"/>
          <p:cNvSpPr>
            <a:spLocks noChangeArrowheads="1"/>
          </p:cNvSpPr>
          <p:nvPr/>
        </p:nvSpPr>
        <p:spPr bwMode="auto">
          <a:xfrm>
            <a:off x="1985397" y="4672590"/>
            <a:ext cx="10435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b"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0000"/>
                </a:solidFill>
                <a:effectLst/>
                <a:latin typeface="Calibri" panose="020F0502020204030204" pitchFamily="34" charset="0"/>
              </a:rPr>
              <a:t>abondance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2" name="Rectangle 36"/>
          <p:cNvSpPr>
            <a:spLocks noChangeArrowheads="1"/>
          </p:cNvSpPr>
          <p:nvPr/>
        </p:nvSpPr>
        <p:spPr bwMode="auto">
          <a:xfrm>
            <a:off x="4291013" y="4695825"/>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3" name="Rectangle 37"/>
          <p:cNvSpPr>
            <a:spLocks noChangeArrowheads="1"/>
          </p:cNvSpPr>
          <p:nvPr/>
        </p:nvSpPr>
        <p:spPr bwMode="auto">
          <a:xfrm>
            <a:off x="4510088" y="4705350"/>
            <a:ext cx="3349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250,100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4" name="Rectangle 38"/>
          <p:cNvSpPr>
            <a:spLocks noChangeArrowheads="1"/>
          </p:cNvSpPr>
          <p:nvPr/>
        </p:nvSpPr>
        <p:spPr bwMode="auto">
          <a:xfrm>
            <a:off x="5257800" y="4695825"/>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5" name="Rectangle 39"/>
          <p:cNvSpPr>
            <a:spLocks noChangeArrowheads="1"/>
          </p:cNvSpPr>
          <p:nvPr/>
        </p:nvSpPr>
        <p:spPr bwMode="auto">
          <a:xfrm>
            <a:off x="5478463" y="4705350"/>
            <a:ext cx="8683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1000,750,500,250,,100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0"/>
          <p:cNvSpPr>
            <a:spLocks noChangeArrowheads="1"/>
          </p:cNvSpPr>
          <p:nvPr/>
        </p:nvSpPr>
        <p:spPr bwMode="auto">
          <a:xfrm>
            <a:off x="6681788" y="4695825"/>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1"/>
          <p:cNvSpPr>
            <a:spLocks noChangeArrowheads="1"/>
          </p:cNvSpPr>
          <p:nvPr/>
        </p:nvSpPr>
        <p:spPr bwMode="auto">
          <a:xfrm>
            <a:off x="6902450" y="4705350"/>
            <a:ext cx="4492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1000,750m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8" name="Rectangle 42"/>
          <p:cNvSpPr>
            <a:spLocks noChangeArrowheads="1"/>
          </p:cNvSpPr>
          <p:nvPr/>
        </p:nvSpPr>
        <p:spPr bwMode="auto">
          <a:xfrm>
            <a:off x="8002588" y="4695825"/>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9" name="Rectangle 43"/>
          <p:cNvSpPr>
            <a:spLocks noChangeArrowheads="1"/>
          </p:cNvSpPr>
          <p:nvPr/>
        </p:nvSpPr>
        <p:spPr bwMode="auto">
          <a:xfrm>
            <a:off x="8221663" y="4705350"/>
            <a:ext cx="24923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0" name="Rectangle 44"/>
          <p:cNvSpPr>
            <a:spLocks noChangeArrowheads="1"/>
          </p:cNvSpPr>
          <p:nvPr/>
        </p:nvSpPr>
        <p:spPr bwMode="auto">
          <a:xfrm>
            <a:off x="1840706" y="5305189"/>
            <a:ext cx="18780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dirty="0" smtClean="0">
                <a:ln>
                  <a:noFill/>
                </a:ln>
                <a:solidFill>
                  <a:srgbClr val="000000"/>
                </a:solidFill>
                <a:effectLst/>
                <a:latin typeface="Calibri" panose="020F0502020204030204" pitchFamily="34" charset="0"/>
              </a:rPr>
              <a:t>richesse spécifique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1" name="Rectangle 45"/>
          <p:cNvSpPr>
            <a:spLocks noChangeArrowheads="1"/>
          </p:cNvSpPr>
          <p:nvPr/>
        </p:nvSpPr>
        <p:spPr bwMode="auto">
          <a:xfrm>
            <a:off x="4291013" y="5367338"/>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2" name="Rectangle 46"/>
          <p:cNvSpPr>
            <a:spLocks noChangeArrowheads="1"/>
          </p:cNvSpPr>
          <p:nvPr/>
        </p:nvSpPr>
        <p:spPr bwMode="auto">
          <a:xfrm>
            <a:off x="4510088" y="5378450"/>
            <a:ext cx="3349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250,100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3" name="Rectangle 47"/>
          <p:cNvSpPr>
            <a:spLocks noChangeArrowheads="1"/>
          </p:cNvSpPr>
          <p:nvPr/>
        </p:nvSpPr>
        <p:spPr bwMode="auto">
          <a:xfrm>
            <a:off x="5257800" y="5367338"/>
            <a:ext cx="3397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4" name="Rectangle 48"/>
          <p:cNvSpPr>
            <a:spLocks noChangeArrowheads="1"/>
          </p:cNvSpPr>
          <p:nvPr/>
        </p:nvSpPr>
        <p:spPr bwMode="auto">
          <a:xfrm>
            <a:off x="5478463" y="5378450"/>
            <a:ext cx="8683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1000,750,500,250,,100</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5" name="Rectangle 49"/>
          <p:cNvSpPr>
            <a:spLocks noChangeArrowheads="1"/>
          </p:cNvSpPr>
          <p:nvPr/>
        </p:nvSpPr>
        <p:spPr bwMode="auto">
          <a:xfrm>
            <a:off x="6681788" y="5367338"/>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6" name="Rectangle 50"/>
          <p:cNvSpPr>
            <a:spLocks noChangeArrowheads="1"/>
          </p:cNvSpPr>
          <p:nvPr/>
        </p:nvSpPr>
        <p:spPr bwMode="auto">
          <a:xfrm>
            <a:off x="6902450" y="5378450"/>
            <a:ext cx="449263"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1000,750m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1"/>
          <p:cNvSpPr>
            <a:spLocks noChangeArrowheads="1"/>
          </p:cNvSpPr>
          <p:nvPr/>
        </p:nvSpPr>
        <p:spPr bwMode="auto">
          <a:xfrm>
            <a:off x="8002588" y="5367338"/>
            <a:ext cx="3381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2"/>
          <p:cNvSpPr>
            <a:spLocks noChangeArrowheads="1"/>
          </p:cNvSpPr>
          <p:nvPr/>
        </p:nvSpPr>
        <p:spPr bwMode="auto">
          <a:xfrm>
            <a:off x="8221663" y="5378450"/>
            <a:ext cx="249238"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700" b="0" i="0" u="none" strike="noStrike" cap="none" normalizeH="0" baseline="0" smtClean="0">
                <a:ln>
                  <a:noFill/>
                </a:ln>
                <a:solidFill>
                  <a:srgbClr val="000000"/>
                </a:solidFill>
                <a:effectLst/>
                <a:latin typeface="Calibri" panose="020F0502020204030204" pitchFamily="34" charset="0"/>
              </a:rPr>
              <a:t>100m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24071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500" fill="hold"/>
                                        <p:tgtEl>
                                          <p:spTgt spid="42"/>
                                        </p:tgtEl>
                                        <p:attrNameLst>
                                          <p:attrName>ppt_w</p:attrName>
                                        </p:attrNameLst>
                                      </p:cBhvr>
                                      <p:tavLst>
                                        <p:tav tm="0">
                                          <p:val>
                                            <p:fltVal val="0"/>
                                          </p:val>
                                        </p:tav>
                                        <p:tav tm="100000">
                                          <p:val>
                                            <p:strVal val="#ppt_w"/>
                                          </p:val>
                                        </p:tav>
                                      </p:tavLst>
                                    </p:anim>
                                    <p:anim calcmode="lin" valueType="num">
                                      <p:cBhvr>
                                        <p:cTn id="20" dur="500" fill="hold"/>
                                        <p:tgtEl>
                                          <p:spTgt spid="42"/>
                                        </p:tgtEl>
                                        <p:attrNameLst>
                                          <p:attrName>ppt_h</p:attrName>
                                        </p:attrNameLst>
                                      </p:cBhvr>
                                      <p:tavLst>
                                        <p:tav tm="0">
                                          <p:val>
                                            <p:fltVal val="0"/>
                                          </p:val>
                                        </p:tav>
                                        <p:tav tm="100000">
                                          <p:val>
                                            <p:strVal val="#ppt_h"/>
                                          </p:val>
                                        </p:tav>
                                      </p:tavLst>
                                    </p:anim>
                                    <p:animEffect transition="in" filter="fade">
                                      <p:cBhvr>
                                        <p:cTn id="21" dur="500"/>
                                        <p:tgtEl>
                                          <p:spTgt spid="42"/>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Effect transition="in" filter="fade">
                                      <p:cBhvr>
                                        <p:cTn id="26" dur="500"/>
                                        <p:tgtEl>
                                          <p:spTgt spid="4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fltVal val="0"/>
                                          </p:val>
                                        </p:tav>
                                        <p:tav tm="100000">
                                          <p:val>
                                            <p:strVal val="#ppt_h"/>
                                          </p:val>
                                        </p:tav>
                                      </p:tavLst>
                                    </p:anim>
                                    <p:animEffect transition="in" filter="fade">
                                      <p:cBhvr>
                                        <p:cTn id="31" dur="500"/>
                                        <p:tgtEl>
                                          <p:spTgt spid="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p:cTn id="39" dur="500" fill="hold"/>
                                        <p:tgtEl>
                                          <p:spTgt spid="45"/>
                                        </p:tgtEl>
                                        <p:attrNameLst>
                                          <p:attrName>ppt_w</p:attrName>
                                        </p:attrNameLst>
                                      </p:cBhvr>
                                      <p:tavLst>
                                        <p:tav tm="0">
                                          <p:val>
                                            <p:fltVal val="0"/>
                                          </p:val>
                                        </p:tav>
                                        <p:tav tm="100000">
                                          <p:val>
                                            <p:strVal val="#ppt_w"/>
                                          </p:val>
                                        </p:tav>
                                      </p:tavLst>
                                    </p:anim>
                                    <p:anim calcmode="lin" valueType="num">
                                      <p:cBhvr>
                                        <p:cTn id="40" dur="500" fill="hold"/>
                                        <p:tgtEl>
                                          <p:spTgt spid="45"/>
                                        </p:tgtEl>
                                        <p:attrNameLst>
                                          <p:attrName>ppt_h</p:attrName>
                                        </p:attrNameLst>
                                      </p:cBhvr>
                                      <p:tavLst>
                                        <p:tav tm="0">
                                          <p:val>
                                            <p:fltVal val="0"/>
                                          </p:val>
                                        </p:tav>
                                        <p:tav tm="100000">
                                          <p:val>
                                            <p:strVal val="#ppt_h"/>
                                          </p:val>
                                        </p:tav>
                                      </p:tavLst>
                                    </p:anim>
                                    <p:animEffect transition="in" filter="fade">
                                      <p:cBhvr>
                                        <p:cTn id="41" dur="500"/>
                                        <p:tgtEl>
                                          <p:spTgt spid="45"/>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 calcmode="lin" valueType="num">
                                      <p:cBhvr>
                                        <p:cTn id="44" dur="500" fill="hold"/>
                                        <p:tgtEl>
                                          <p:spTgt spid="9"/>
                                        </p:tgtEl>
                                        <p:attrNameLst>
                                          <p:attrName>ppt_w</p:attrName>
                                        </p:attrNameLst>
                                      </p:cBhvr>
                                      <p:tavLst>
                                        <p:tav tm="0">
                                          <p:val>
                                            <p:fltVal val="0"/>
                                          </p:val>
                                        </p:tav>
                                        <p:tav tm="100000">
                                          <p:val>
                                            <p:strVal val="#ppt_w"/>
                                          </p:val>
                                        </p:tav>
                                      </p:tavLst>
                                    </p:anim>
                                    <p:anim calcmode="lin" valueType="num">
                                      <p:cBhvr>
                                        <p:cTn id="45" dur="500" fill="hold"/>
                                        <p:tgtEl>
                                          <p:spTgt spid="9"/>
                                        </p:tgtEl>
                                        <p:attrNameLst>
                                          <p:attrName>ppt_h</p:attrName>
                                        </p:attrNameLst>
                                      </p:cBhvr>
                                      <p:tavLst>
                                        <p:tav tm="0">
                                          <p:val>
                                            <p:fltVal val="0"/>
                                          </p:val>
                                        </p:tav>
                                        <p:tav tm="100000">
                                          <p:val>
                                            <p:strVal val="#ppt_h"/>
                                          </p:val>
                                        </p:tav>
                                      </p:tavLst>
                                    </p:anim>
                                    <p:animEffect transition="in" filter="fade">
                                      <p:cBhvr>
                                        <p:cTn id="46" dur="500"/>
                                        <p:tgtEl>
                                          <p:spTgt spid="9"/>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p:cTn id="54" dur="500" fill="hold"/>
                                        <p:tgtEl>
                                          <p:spTgt spid="47"/>
                                        </p:tgtEl>
                                        <p:attrNameLst>
                                          <p:attrName>ppt_w</p:attrName>
                                        </p:attrNameLst>
                                      </p:cBhvr>
                                      <p:tavLst>
                                        <p:tav tm="0">
                                          <p:val>
                                            <p:fltVal val="0"/>
                                          </p:val>
                                        </p:tav>
                                        <p:tav tm="100000">
                                          <p:val>
                                            <p:strVal val="#ppt_w"/>
                                          </p:val>
                                        </p:tav>
                                      </p:tavLst>
                                    </p:anim>
                                    <p:anim calcmode="lin" valueType="num">
                                      <p:cBhvr>
                                        <p:cTn id="55" dur="500" fill="hold"/>
                                        <p:tgtEl>
                                          <p:spTgt spid="47"/>
                                        </p:tgtEl>
                                        <p:attrNameLst>
                                          <p:attrName>ppt_h</p:attrName>
                                        </p:attrNameLst>
                                      </p:cBhvr>
                                      <p:tavLst>
                                        <p:tav tm="0">
                                          <p:val>
                                            <p:fltVal val="0"/>
                                          </p:val>
                                        </p:tav>
                                        <p:tav tm="100000">
                                          <p:val>
                                            <p:strVal val="#ppt_h"/>
                                          </p:val>
                                        </p:tav>
                                      </p:tavLst>
                                    </p:anim>
                                    <p:animEffect transition="in" filter="fade">
                                      <p:cBhvr>
                                        <p:cTn id="56" dur="500"/>
                                        <p:tgtEl>
                                          <p:spTgt spid="47"/>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 calcmode="lin" valueType="num">
                                      <p:cBhvr>
                                        <p:cTn id="59" dur="500" fill="hold"/>
                                        <p:tgtEl>
                                          <p:spTgt spid="10"/>
                                        </p:tgtEl>
                                        <p:attrNameLst>
                                          <p:attrName>ppt_w</p:attrName>
                                        </p:attrNameLst>
                                      </p:cBhvr>
                                      <p:tavLst>
                                        <p:tav tm="0">
                                          <p:val>
                                            <p:fltVal val="0"/>
                                          </p:val>
                                        </p:tav>
                                        <p:tav tm="100000">
                                          <p:val>
                                            <p:strVal val="#ppt_w"/>
                                          </p:val>
                                        </p:tav>
                                      </p:tavLst>
                                    </p:anim>
                                    <p:anim calcmode="lin" valueType="num">
                                      <p:cBhvr>
                                        <p:cTn id="60" dur="500" fill="hold"/>
                                        <p:tgtEl>
                                          <p:spTgt spid="10"/>
                                        </p:tgtEl>
                                        <p:attrNameLst>
                                          <p:attrName>ppt_h</p:attrName>
                                        </p:attrNameLst>
                                      </p:cBhvr>
                                      <p:tavLst>
                                        <p:tav tm="0">
                                          <p:val>
                                            <p:fltVal val="0"/>
                                          </p:val>
                                        </p:tav>
                                        <p:tav tm="100000">
                                          <p:val>
                                            <p:strVal val="#ppt_h"/>
                                          </p:val>
                                        </p:tav>
                                      </p:tavLst>
                                    </p:anim>
                                    <p:animEffect transition="in" filter="fade">
                                      <p:cBhvr>
                                        <p:cTn id="61" dur="500"/>
                                        <p:tgtEl>
                                          <p:spTgt spid="1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 calcmode="lin" valueType="num">
                                      <p:cBhvr>
                                        <p:cTn id="64" dur="500" fill="hold"/>
                                        <p:tgtEl>
                                          <p:spTgt spid="48"/>
                                        </p:tgtEl>
                                        <p:attrNameLst>
                                          <p:attrName>ppt_w</p:attrName>
                                        </p:attrNameLst>
                                      </p:cBhvr>
                                      <p:tavLst>
                                        <p:tav tm="0">
                                          <p:val>
                                            <p:fltVal val="0"/>
                                          </p:val>
                                        </p:tav>
                                        <p:tav tm="100000">
                                          <p:val>
                                            <p:strVal val="#ppt_w"/>
                                          </p:val>
                                        </p:tav>
                                      </p:tavLst>
                                    </p:anim>
                                    <p:anim calcmode="lin" valueType="num">
                                      <p:cBhvr>
                                        <p:cTn id="65" dur="500" fill="hold"/>
                                        <p:tgtEl>
                                          <p:spTgt spid="48"/>
                                        </p:tgtEl>
                                        <p:attrNameLst>
                                          <p:attrName>ppt_h</p:attrName>
                                        </p:attrNameLst>
                                      </p:cBhvr>
                                      <p:tavLst>
                                        <p:tav tm="0">
                                          <p:val>
                                            <p:fltVal val="0"/>
                                          </p:val>
                                        </p:tav>
                                        <p:tav tm="100000">
                                          <p:val>
                                            <p:strVal val="#ppt_h"/>
                                          </p:val>
                                        </p:tav>
                                      </p:tavLst>
                                    </p:anim>
                                    <p:animEffect transition="in" filter="fade">
                                      <p:cBhvr>
                                        <p:cTn id="66" dur="500"/>
                                        <p:tgtEl>
                                          <p:spTgt spid="4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49"/>
                                        </p:tgtEl>
                                        <p:attrNameLst>
                                          <p:attrName>style.visibility</p:attrName>
                                        </p:attrNameLst>
                                      </p:cBhvr>
                                      <p:to>
                                        <p:strVal val="visible"/>
                                      </p:to>
                                    </p:set>
                                    <p:anim calcmode="lin" valueType="num">
                                      <p:cBhvr>
                                        <p:cTn id="69" dur="500" fill="hold"/>
                                        <p:tgtEl>
                                          <p:spTgt spid="49"/>
                                        </p:tgtEl>
                                        <p:attrNameLst>
                                          <p:attrName>ppt_w</p:attrName>
                                        </p:attrNameLst>
                                      </p:cBhvr>
                                      <p:tavLst>
                                        <p:tav tm="0">
                                          <p:val>
                                            <p:fltVal val="0"/>
                                          </p:val>
                                        </p:tav>
                                        <p:tav tm="100000">
                                          <p:val>
                                            <p:strVal val="#ppt_w"/>
                                          </p:val>
                                        </p:tav>
                                      </p:tavLst>
                                    </p:anim>
                                    <p:anim calcmode="lin" valueType="num">
                                      <p:cBhvr>
                                        <p:cTn id="70" dur="500" fill="hold"/>
                                        <p:tgtEl>
                                          <p:spTgt spid="49"/>
                                        </p:tgtEl>
                                        <p:attrNameLst>
                                          <p:attrName>ppt_h</p:attrName>
                                        </p:attrNameLst>
                                      </p:cBhvr>
                                      <p:tavLst>
                                        <p:tav tm="0">
                                          <p:val>
                                            <p:fltVal val="0"/>
                                          </p:val>
                                        </p:tav>
                                        <p:tav tm="100000">
                                          <p:val>
                                            <p:strVal val="#ppt_h"/>
                                          </p:val>
                                        </p:tav>
                                      </p:tavLst>
                                    </p:anim>
                                    <p:animEffect transition="in" filter="fade">
                                      <p:cBhvr>
                                        <p:cTn id="71" dur="500"/>
                                        <p:tgtEl>
                                          <p:spTgt spid="49"/>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50"/>
                                        </p:tgtEl>
                                        <p:attrNameLst>
                                          <p:attrName>style.visibility</p:attrName>
                                        </p:attrNameLst>
                                      </p:cBhvr>
                                      <p:to>
                                        <p:strVal val="visible"/>
                                      </p:to>
                                    </p:set>
                                    <p:anim calcmode="lin" valueType="num">
                                      <p:cBhvr>
                                        <p:cTn id="76" dur="500" fill="hold"/>
                                        <p:tgtEl>
                                          <p:spTgt spid="50"/>
                                        </p:tgtEl>
                                        <p:attrNameLst>
                                          <p:attrName>ppt_w</p:attrName>
                                        </p:attrNameLst>
                                      </p:cBhvr>
                                      <p:tavLst>
                                        <p:tav tm="0">
                                          <p:val>
                                            <p:fltVal val="0"/>
                                          </p:val>
                                        </p:tav>
                                        <p:tav tm="100000">
                                          <p:val>
                                            <p:strVal val="#ppt_w"/>
                                          </p:val>
                                        </p:tav>
                                      </p:tavLst>
                                    </p:anim>
                                    <p:anim calcmode="lin" valueType="num">
                                      <p:cBhvr>
                                        <p:cTn id="77" dur="500" fill="hold"/>
                                        <p:tgtEl>
                                          <p:spTgt spid="50"/>
                                        </p:tgtEl>
                                        <p:attrNameLst>
                                          <p:attrName>ppt_h</p:attrName>
                                        </p:attrNameLst>
                                      </p:cBhvr>
                                      <p:tavLst>
                                        <p:tav tm="0">
                                          <p:val>
                                            <p:fltVal val="0"/>
                                          </p:val>
                                        </p:tav>
                                        <p:tav tm="100000">
                                          <p:val>
                                            <p:strVal val="#ppt_h"/>
                                          </p:val>
                                        </p:tav>
                                      </p:tavLst>
                                    </p:anim>
                                    <p:animEffect transition="in" filter="fade">
                                      <p:cBhvr>
                                        <p:cTn id="78" dur="500"/>
                                        <p:tgtEl>
                                          <p:spTgt spid="50"/>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1"/>
                                        </p:tgtEl>
                                        <p:attrNameLst>
                                          <p:attrName>style.visibility</p:attrName>
                                        </p:attrNameLst>
                                      </p:cBhvr>
                                      <p:to>
                                        <p:strVal val="visible"/>
                                      </p:to>
                                    </p:set>
                                    <p:anim calcmode="lin" valueType="num">
                                      <p:cBhvr>
                                        <p:cTn id="88" dur="500" fill="hold"/>
                                        <p:tgtEl>
                                          <p:spTgt spid="51"/>
                                        </p:tgtEl>
                                        <p:attrNameLst>
                                          <p:attrName>ppt_w</p:attrName>
                                        </p:attrNameLst>
                                      </p:cBhvr>
                                      <p:tavLst>
                                        <p:tav tm="0">
                                          <p:val>
                                            <p:fltVal val="0"/>
                                          </p:val>
                                        </p:tav>
                                        <p:tav tm="100000">
                                          <p:val>
                                            <p:strVal val="#ppt_w"/>
                                          </p:val>
                                        </p:tav>
                                      </p:tavLst>
                                    </p:anim>
                                    <p:anim calcmode="lin" valueType="num">
                                      <p:cBhvr>
                                        <p:cTn id="89" dur="500" fill="hold"/>
                                        <p:tgtEl>
                                          <p:spTgt spid="51"/>
                                        </p:tgtEl>
                                        <p:attrNameLst>
                                          <p:attrName>ppt_h</p:attrName>
                                        </p:attrNameLst>
                                      </p:cBhvr>
                                      <p:tavLst>
                                        <p:tav tm="0">
                                          <p:val>
                                            <p:fltVal val="0"/>
                                          </p:val>
                                        </p:tav>
                                        <p:tav tm="100000">
                                          <p:val>
                                            <p:strVal val="#ppt_h"/>
                                          </p:val>
                                        </p:tav>
                                      </p:tavLst>
                                    </p:anim>
                                    <p:animEffect transition="in" filter="fade">
                                      <p:cBhvr>
                                        <p:cTn id="90" dur="500"/>
                                        <p:tgtEl>
                                          <p:spTgt spid="51"/>
                                        </p:tgtEl>
                                      </p:cBhvr>
                                    </p:animEffect>
                                  </p:childTnLst>
                                </p:cTn>
                              </p:par>
                              <p:par>
                                <p:cTn id="91" presetID="53" presetClass="entr" presetSubtype="16"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fill="hold"/>
                                        <p:tgtEl>
                                          <p:spTgt spid="52"/>
                                        </p:tgtEl>
                                        <p:attrNameLst>
                                          <p:attrName>ppt_w</p:attrName>
                                        </p:attrNameLst>
                                      </p:cBhvr>
                                      <p:tavLst>
                                        <p:tav tm="0">
                                          <p:val>
                                            <p:fltVal val="0"/>
                                          </p:val>
                                        </p:tav>
                                        <p:tav tm="100000">
                                          <p:val>
                                            <p:strVal val="#ppt_w"/>
                                          </p:val>
                                        </p:tav>
                                      </p:tavLst>
                                    </p:anim>
                                    <p:anim calcmode="lin" valueType="num">
                                      <p:cBhvr>
                                        <p:cTn id="94" dur="500" fill="hold"/>
                                        <p:tgtEl>
                                          <p:spTgt spid="52"/>
                                        </p:tgtEl>
                                        <p:attrNameLst>
                                          <p:attrName>ppt_h</p:attrName>
                                        </p:attrNameLst>
                                      </p:cBhvr>
                                      <p:tavLst>
                                        <p:tav tm="0">
                                          <p:val>
                                            <p:fltVal val="0"/>
                                          </p:val>
                                        </p:tav>
                                        <p:tav tm="100000">
                                          <p:val>
                                            <p:strVal val="#ppt_h"/>
                                          </p:val>
                                        </p:tav>
                                      </p:tavLst>
                                    </p:anim>
                                    <p:animEffect transition="in" filter="fade">
                                      <p:cBhvr>
                                        <p:cTn id="95" dur="500"/>
                                        <p:tgtEl>
                                          <p:spTgt spid="52"/>
                                        </p:tgtEl>
                                      </p:cBhvr>
                                    </p:animEffect>
                                  </p:childTnLst>
                                </p:cTn>
                              </p:par>
                              <p:par>
                                <p:cTn id="96" presetID="53" presetClass="entr" presetSubtype="16" fill="hold" grpId="0" nodeType="withEffect">
                                  <p:stCondLst>
                                    <p:cond delay="0"/>
                                  </p:stCondLst>
                                  <p:childTnLst>
                                    <p:set>
                                      <p:cBhvr>
                                        <p:cTn id="97" dur="1" fill="hold">
                                          <p:stCondLst>
                                            <p:cond delay="0"/>
                                          </p:stCondLst>
                                        </p:cTn>
                                        <p:tgtEl>
                                          <p:spTgt spid="16"/>
                                        </p:tgtEl>
                                        <p:attrNameLst>
                                          <p:attrName>style.visibility</p:attrName>
                                        </p:attrNameLst>
                                      </p:cBhvr>
                                      <p:to>
                                        <p:strVal val="visible"/>
                                      </p:to>
                                    </p:set>
                                    <p:anim calcmode="lin" valueType="num">
                                      <p:cBhvr>
                                        <p:cTn id="98" dur="500" fill="hold"/>
                                        <p:tgtEl>
                                          <p:spTgt spid="16"/>
                                        </p:tgtEl>
                                        <p:attrNameLst>
                                          <p:attrName>ppt_w</p:attrName>
                                        </p:attrNameLst>
                                      </p:cBhvr>
                                      <p:tavLst>
                                        <p:tav tm="0">
                                          <p:val>
                                            <p:fltVal val="0"/>
                                          </p:val>
                                        </p:tav>
                                        <p:tav tm="100000">
                                          <p:val>
                                            <p:strVal val="#ppt_w"/>
                                          </p:val>
                                        </p:tav>
                                      </p:tavLst>
                                    </p:anim>
                                    <p:anim calcmode="lin" valueType="num">
                                      <p:cBhvr>
                                        <p:cTn id="99" dur="500" fill="hold"/>
                                        <p:tgtEl>
                                          <p:spTgt spid="16"/>
                                        </p:tgtEl>
                                        <p:attrNameLst>
                                          <p:attrName>ppt_h</p:attrName>
                                        </p:attrNameLst>
                                      </p:cBhvr>
                                      <p:tavLst>
                                        <p:tav tm="0">
                                          <p:val>
                                            <p:fltVal val="0"/>
                                          </p:val>
                                        </p:tav>
                                        <p:tav tm="100000">
                                          <p:val>
                                            <p:strVal val="#ppt_h"/>
                                          </p:val>
                                        </p:tav>
                                      </p:tavLst>
                                    </p:anim>
                                    <p:animEffect transition="in" filter="fade">
                                      <p:cBhvr>
                                        <p:cTn id="100" dur="500"/>
                                        <p:tgtEl>
                                          <p:spTgt spid="16"/>
                                        </p:tgtEl>
                                      </p:cBhvr>
                                    </p:animEffect>
                                  </p:childTnLst>
                                </p:cTn>
                              </p:par>
                              <p:par>
                                <p:cTn id="101" presetID="53" presetClass="entr" presetSubtype="16" fill="hold" grpId="0" nodeType="withEffect">
                                  <p:stCondLst>
                                    <p:cond delay="0"/>
                                  </p:stCondLst>
                                  <p:childTnLst>
                                    <p:set>
                                      <p:cBhvr>
                                        <p:cTn id="102" dur="1" fill="hold">
                                          <p:stCondLst>
                                            <p:cond delay="0"/>
                                          </p:stCondLst>
                                        </p:cTn>
                                        <p:tgtEl>
                                          <p:spTgt spid="53"/>
                                        </p:tgtEl>
                                        <p:attrNameLst>
                                          <p:attrName>style.visibility</p:attrName>
                                        </p:attrNameLst>
                                      </p:cBhvr>
                                      <p:to>
                                        <p:strVal val="visible"/>
                                      </p:to>
                                    </p:set>
                                    <p:anim calcmode="lin" valueType="num">
                                      <p:cBhvr>
                                        <p:cTn id="103" dur="500" fill="hold"/>
                                        <p:tgtEl>
                                          <p:spTgt spid="53"/>
                                        </p:tgtEl>
                                        <p:attrNameLst>
                                          <p:attrName>ppt_w</p:attrName>
                                        </p:attrNameLst>
                                      </p:cBhvr>
                                      <p:tavLst>
                                        <p:tav tm="0">
                                          <p:val>
                                            <p:fltVal val="0"/>
                                          </p:val>
                                        </p:tav>
                                        <p:tav tm="100000">
                                          <p:val>
                                            <p:strVal val="#ppt_w"/>
                                          </p:val>
                                        </p:tav>
                                      </p:tavLst>
                                    </p:anim>
                                    <p:anim calcmode="lin" valueType="num">
                                      <p:cBhvr>
                                        <p:cTn id="104" dur="500" fill="hold"/>
                                        <p:tgtEl>
                                          <p:spTgt spid="53"/>
                                        </p:tgtEl>
                                        <p:attrNameLst>
                                          <p:attrName>ppt_h</p:attrName>
                                        </p:attrNameLst>
                                      </p:cBhvr>
                                      <p:tavLst>
                                        <p:tav tm="0">
                                          <p:val>
                                            <p:fltVal val="0"/>
                                          </p:val>
                                        </p:tav>
                                        <p:tav tm="100000">
                                          <p:val>
                                            <p:strVal val="#ppt_h"/>
                                          </p:val>
                                        </p:tav>
                                      </p:tavLst>
                                    </p:anim>
                                    <p:animEffect transition="in" filter="fade">
                                      <p:cBhvr>
                                        <p:cTn id="105" dur="500"/>
                                        <p:tgtEl>
                                          <p:spTgt spid="53"/>
                                        </p:tgtEl>
                                      </p:cBhvr>
                                    </p:animEffect>
                                  </p:childTnLst>
                                </p:cTn>
                              </p:par>
                              <p:par>
                                <p:cTn id="106" presetID="53" presetClass="entr" presetSubtype="16" fill="hold" grpId="0" nodeType="with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p:cTn id="108" dur="500" fill="hold"/>
                                        <p:tgtEl>
                                          <p:spTgt spid="54"/>
                                        </p:tgtEl>
                                        <p:attrNameLst>
                                          <p:attrName>ppt_w</p:attrName>
                                        </p:attrNameLst>
                                      </p:cBhvr>
                                      <p:tavLst>
                                        <p:tav tm="0">
                                          <p:val>
                                            <p:fltVal val="0"/>
                                          </p:val>
                                        </p:tav>
                                        <p:tav tm="100000">
                                          <p:val>
                                            <p:strVal val="#ppt_w"/>
                                          </p:val>
                                        </p:tav>
                                      </p:tavLst>
                                    </p:anim>
                                    <p:anim calcmode="lin" valueType="num">
                                      <p:cBhvr>
                                        <p:cTn id="109" dur="500" fill="hold"/>
                                        <p:tgtEl>
                                          <p:spTgt spid="54"/>
                                        </p:tgtEl>
                                        <p:attrNameLst>
                                          <p:attrName>ppt_h</p:attrName>
                                        </p:attrNameLst>
                                      </p:cBhvr>
                                      <p:tavLst>
                                        <p:tav tm="0">
                                          <p:val>
                                            <p:fltVal val="0"/>
                                          </p:val>
                                        </p:tav>
                                        <p:tav tm="100000">
                                          <p:val>
                                            <p:strVal val="#ppt_h"/>
                                          </p:val>
                                        </p:tav>
                                      </p:tavLst>
                                    </p:anim>
                                    <p:animEffect transition="in" filter="fade">
                                      <p:cBhvr>
                                        <p:cTn id="110" dur="500"/>
                                        <p:tgtEl>
                                          <p:spTgt spid="54"/>
                                        </p:tgtEl>
                                      </p:cBhvr>
                                    </p:animEffect>
                                  </p:childTnLst>
                                </p:cTn>
                              </p:par>
                              <p:par>
                                <p:cTn id="111" presetID="53" presetClass="entr" presetSubtype="16" fill="hold" grpId="0" nodeType="withEffect">
                                  <p:stCondLst>
                                    <p:cond delay="0"/>
                                  </p:stCondLst>
                                  <p:childTnLst>
                                    <p:set>
                                      <p:cBhvr>
                                        <p:cTn id="112" dur="1" fill="hold">
                                          <p:stCondLst>
                                            <p:cond delay="0"/>
                                          </p:stCondLst>
                                        </p:cTn>
                                        <p:tgtEl>
                                          <p:spTgt spid="17"/>
                                        </p:tgtEl>
                                        <p:attrNameLst>
                                          <p:attrName>style.visibility</p:attrName>
                                        </p:attrNameLst>
                                      </p:cBhvr>
                                      <p:to>
                                        <p:strVal val="visible"/>
                                      </p:to>
                                    </p:set>
                                    <p:anim calcmode="lin" valueType="num">
                                      <p:cBhvr>
                                        <p:cTn id="113" dur="500" fill="hold"/>
                                        <p:tgtEl>
                                          <p:spTgt spid="17"/>
                                        </p:tgtEl>
                                        <p:attrNameLst>
                                          <p:attrName>ppt_w</p:attrName>
                                        </p:attrNameLst>
                                      </p:cBhvr>
                                      <p:tavLst>
                                        <p:tav tm="0">
                                          <p:val>
                                            <p:fltVal val="0"/>
                                          </p:val>
                                        </p:tav>
                                        <p:tav tm="100000">
                                          <p:val>
                                            <p:strVal val="#ppt_w"/>
                                          </p:val>
                                        </p:tav>
                                      </p:tavLst>
                                    </p:anim>
                                    <p:anim calcmode="lin" valueType="num">
                                      <p:cBhvr>
                                        <p:cTn id="114" dur="500" fill="hold"/>
                                        <p:tgtEl>
                                          <p:spTgt spid="17"/>
                                        </p:tgtEl>
                                        <p:attrNameLst>
                                          <p:attrName>ppt_h</p:attrName>
                                        </p:attrNameLst>
                                      </p:cBhvr>
                                      <p:tavLst>
                                        <p:tav tm="0">
                                          <p:val>
                                            <p:fltVal val="0"/>
                                          </p:val>
                                        </p:tav>
                                        <p:tav tm="100000">
                                          <p:val>
                                            <p:strVal val="#ppt_h"/>
                                          </p:val>
                                        </p:tav>
                                      </p:tavLst>
                                    </p:anim>
                                    <p:animEffect transition="in" filter="fade">
                                      <p:cBhvr>
                                        <p:cTn id="115" dur="500"/>
                                        <p:tgtEl>
                                          <p:spTgt spid="17"/>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55"/>
                                        </p:tgtEl>
                                        <p:attrNameLst>
                                          <p:attrName>style.visibility</p:attrName>
                                        </p:attrNameLst>
                                      </p:cBhvr>
                                      <p:to>
                                        <p:strVal val="visible"/>
                                      </p:to>
                                    </p:set>
                                    <p:anim calcmode="lin" valueType="num">
                                      <p:cBhvr>
                                        <p:cTn id="118" dur="500" fill="hold"/>
                                        <p:tgtEl>
                                          <p:spTgt spid="55"/>
                                        </p:tgtEl>
                                        <p:attrNameLst>
                                          <p:attrName>ppt_w</p:attrName>
                                        </p:attrNameLst>
                                      </p:cBhvr>
                                      <p:tavLst>
                                        <p:tav tm="0">
                                          <p:val>
                                            <p:fltVal val="0"/>
                                          </p:val>
                                        </p:tav>
                                        <p:tav tm="100000">
                                          <p:val>
                                            <p:strVal val="#ppt_w"/>
                                          </p:val>
                                        </p:tav>
                                      </p:tavLst>
                                    </p:anim>
                                    <p:anim calcmode="lin" valueType="num">
                                      <p:cBhvr>
                                        <p:cTn id="119" dur="500" fill="hold"/>
                                        <p:tgtEl>
                                          <p:spTgt spid="55"/>
                                        </p:tgtEl>
                                        <p:attrNameLst>
                                          <p:attrName>ppt_h</p:attrName>
                                        </p:attrNameLst>
                                      </p:cBhvr>
                                      <p:tavLst>
                                        <p:tav tm="0">
                                          <p:val>
                                            <p:fltVal val="0"/>
                                          </p:val>
                                        </p:tav>
                                        <p:tav tm="100000">
                                          <p:val>
                                            <p:strVal val="#ppt_h"/>
                                          </p:val>
                                        </p:tav>
                                      </p:tavLst>
                                    </p:anim>
                                    <p:animEffect transition="in" filter="fade">
                                      <p:cBhvr>
                                        <p:cTn id="120" dur="500"/>
                                        <p:tgtEl>
                                          <p:spTgt spid="55"/>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6"/>
                                        </p:tgtEl>
                                        <p:attrNameLst>
                                          <p:attrName>style.visibility</p:attrName>
                                        </p:attrNameLst>
                                      </p:cBhvr>
                                      <p:to>
                                        <p:strVal val="visible"/>
                                      </p:to>
                                    </p:set>
                                    <p:anim calcmode="lin" valueType="num">
                                      <p:cBhvr>
                                        <p:cTn id="123" dur="500" fill="hold"/>
                                        <p:tgtEl>
                                          <p:spTgt spid="56"/>
                                        </p:tgtEl>
                                        <p:attrNameLst>
                                          <p:attrName>ppt_w</p:attrName>
                                        </p:attrNameLst>
                                      </p:cBhvr>
                                      <p:tavLst>
                                        <p:tav tm="0">
                                          <p:val>
                                            <p:fltVal val="0"/>
                                          </p:val>
                                        </p:tav>
                                        <p:tav tm="100000">
                                          <p:val>
                                            <p:strVal val="#ppt_w"/>
                                          </p:val>
                                        </p:tav>
                                      </p:tavLst>
                                    </p:anim>
                                    <p:anim calcmode="lin" valueType="num">
                                      <p:cBhvr>
                                        <p:cTn id="124" dur="500" fill="hold"/>
                                        <p:tgtEl>
                                          <p:spTgt spid="56"/>
                                        </p:tgtEl>
                                        <p:attrNameLst>
                                          <p:attrName>ppt_h</p:attrName>
                                        </p:attrNameLst>
                                      </p:cBhvr>
                                      <p:tavLst>
                                        <p:tav tm="0">
                                          <p:val>
                                            <p:fltVal val="0"/>
                                          </p:val>
                                        </p:tav>
                                        <p:tav tm="100000">
                                          <p:val>
                                            <p:strVal val="#ppt_h"/>
                                          </p:val>
                                        </p:tav>
                                      </p:tavLst>
                                    </p:anim>
                                    <p:animEffect transition="in" filter="fade">
                                      <p:cBhvr>
                                        <p:cTn id="125" dur="500"/>
                                        <p:tgtEl>
                                          <p:spTgt spid="56"/>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 calcmode="lin" valueType="num">
                                      <p:cBhvr>
                                        <p:cTn id="128" dur="500" fill="hold"/>
                                        <p:tgtEl>
                                          <p:spTgt spid="58"/>
                                        </p:tgtEl>
                                        <p:attrNameLst>
                                          <p:attrName>ppt_w</p:attrName>
                                        </p:attrNameLst>
                                      </p:cBhvr>
                                      <p:tavLst>
                                        <p:tav tm="0">
                                          <p:val>
                                            <p:fltVal val="0"/>
                                          </p:val>
                                        </p:tav>
                                        <p:tav tm="100000">
                                          <p:val>
                                            <p:strVal val="#ppt_w"/>
                                          </p:val>
                                        </p:tav>
                                      </p:tavLst>
                                    </p:anim>
                                    <p:anim calcmode="lin" valueType="num">
                                      <p:cBhvr>
                                        <p:cTn id="129" dur="500" fill="hold"/>
                                        <p:tgtEl>
                                          <p:spTgt spid="58"/>
                                        </p:tgtEl>
                                        <p:attrNameLst>
                                          <p:attrName>ppt_h</p:attrName>
                                        </p:attrNameLst>
                                      </p:cBhvr>
                                      <p:tavLst>
                                        <p:tav tm="0">
                                          <p:val>
                                            <p:fltVal val="0"/>
                                          </p:val>
                                        </p:tav>
                                        <p:tav tm="100000">
                                          <p:val>
                                            <p:strVal val="#ppt_h"/>
                                          </p:val>
                                        </p:tav>
                                      </p:tavLst>
                                    </p:anim>
                                    <p:animEffect transition="in" filter="fade">
                                      <p:cBhvr>
                                        <p:cTn id="130" dur="500"/>
                                        <p:tgtEl>
                                          <p:spTgt spid="58"/>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18"/>
                                        </p:tgtEl>
                                        <p:attrNameLst>
                                          <p:attrName>style.visibility</p:attrName>
                                        </p:attrNameLst>
                                      </p:cBhvr>
                                      <p:to>
                                        <p:strVal val="visible"/>
                                      </p:to>
                                    </p:set>
                                    <p:anim calcmode="lin" valueType="num">
                                      <p:cBhvr>
                                        <p:cTn id="133" dur="500" fill="hold"/>
                                        <p:tgtEl>
                                          <p:spTgt spid="18"/>
                                        </p:tgtEl>
                                        <p:attrNameLst>
                                          <p:attrName>ppt_w</p:attrName>
                                        </p:attrNameLst>
                                      </p:cBhvr>
                                      <p:tavLst>
                                        <p:tav tm="0">
                                          <p:val>
                                            <p:fltVal val="0"/>
                                          </p:val>
                                        </p:tav>
                                        <p:tav tm="100000">
                                          <p:val>
                                            <p:strVal val="#ppt_w"/>
                                          </p:val>
                                        </p:tav>
                                      </p:tavLst>
                                    </p:anim>
                                    <p:anim calcmode="lin" valueType="num">
                                      <p:cBhvr>
                                        <p:cTn id="134" dur="500" fill="hold"/>
                                        <p:tgtEl>
                                          <p:spTgt spid="18"/>
                                        </p:tgtEl>
                                        <p:attrNameLst>
                                          <p:attrName>ppt_h</p:attrName>
                                        </p:attrNameLst>
                                      </p:cBhvr>
                                      <p:tavLst>
                                        <p:tav tm="0">
                                          <p:val>
                                            <p:fltVal val="0"/>
                                          </p:val>
                                        </p:tav>
                                        <p:tav tm="100000">
                                          <p:val>
                                            <p:strVal val="#ppt_h"/>
                                          </p:val>
                                        </p:tav>
                                      </p:tavLst>
                                    </p:anim>
                                    <p:animEffect transition="in" filter="fade">
                                      <p:cBhvr>
                                        <p:cTn id="135" dur="500"/>
                                        <p:tgtEl>
                                          <p:spTgt spid="18"/>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57"/>
                                        </p:tgtEl>
                                        <p:attrNameLst>
                                          <p:attrName>style.visibility</p:attrName>
                                        </p:attrNameLst>
                                      </p:cBhvr>
                                      <p:to>
                                        <p:strVal val="visible"/>
                                      </p:to>
                                    </p:set>
                                    <p:anim calcmode="lin" valueType="num">
                                      <p:cBhvr>
                                        <p:cTn id="138" dur="500" fill="hold"/>
                                        <p:tgtEl>
                                          <p:spTgt spid="57"/>
                                        </p:tgtEl>
                                        <p:attrNameLst>
                                          <p:attrName>ppt_w</p:attrName>
                                        </p:attrNameLst>
                                      </p:cBhvr>
                                      <p:tavLst>
                                        <p:tav tm="0">
                                          <p:val>
                                            <p:fltVal val="0"/>
                                          </p:val>
                                        </p:tav>
                                        <p:tav tm="100000">
                                          <p:val>
                                            <p:strVal val="#ppt_w"/>
                                          </p:val>
                                        </p:tav>
                                      </p:tavLst>
                                    </p:anim>
                                    <p:anim calcmode="lin" valueType="num">
                                      <p:cBhvr>
                                        <p:cTn id="139" dur="500" fill="hold"/>
                                        <p:tgtEl>
                                          <p:spTgt spid="57"/>
                                        </p:tgtEl>
                                        <p:attrNameLst>
                                          <p:attrName>ppt_h</p:attrName>
                                        </p:attrNameLst>
                                      </p:cBhvr>
                                      <p:tavLst>
                                        <p:tav tm="0">
                                          <p:val>
                                            <p:fltVal val="0"/>
                                          </p:val>
                                        </p:tav>
                                        <p:tav tm="100000">
                                          <p:val>
                                            <p:strVal val="#ppt_h"/>
                                          </p:val>
                                        </p:tav>
                                      </p:tavLst>
                                    </p:anim>
                                    <p:animEffect transition="in" filter="fade">
                                      <p:cBhvr>
                                        <p:cTn id="140"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5" grpId="0" animBg="1"/>
      <p:bldP spid="16" grpId="0" animBg="1"/>
      <p:bldP spid="17" grpId="0" animBg="1"/>
      <p:bldP spid="18" grpId="0" animBg="1"/>
      <p:bldP spid="41" grpId="0"/>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000" b="1" dirty="0">
                <a:latin typeface="Arial Narrow" panose="020B0606020202030204" pitchFamily="34" charset="0"/>
              </a:rPr>
              <a:t>Effet de l’environnement paysager d’une parcelle de vigne sur la communauté des chiroptères</a:t>
            </a:r>
          </a:p>
        </p:txBody>
      </p:sp>
      <p:sp>
        <p:nvSpPr>
          <p:cNvPr id="3" name="Espace réservé du contenu 2"/>
          <p:cNvSpPr>
            <a:spLocks noGrp="1"/>
          </p:cNvSpPr>
          <p:nvPr>
            <p:ph idx="1"/>
          </p:nvPr>
        </p:nvSpPr>
        <p:spPr>
          <a:xfrm>
            <a:off x="489507" y="2237199"/>
            <a:ext cx="11092895" cy="4307631"/>
          </a:xfrm>
        </p:spPr>
        <p:txBody>
          <a:bodyPr/>
          <a:lstStyle/>
          <a:p>
            <a:r>
              <a:rPr lang="fr-FR" dirty="0" smtClean="0">
                <a:solidFill>
                  <a:schemeClr val="tx1"/>
                </a:solidFill>
              </a:rPr>
              <a:t>Sur 10 parcelles en Bourgogne :</a:t>
            </a:r>
          </a:p>
          <a:p>
            <a:pPr marL="531813" indent="-265113">
              <a:buClr>
                <a:srgbClr val="92D050"/>
              </a:buClr>
              <a:buSzPct val="70000"/>
              <a:buFont typeface="Wingdings" panose="05000000000000000000" pitchFamily="2" charset="2"/>
              <a:buChar char=""/>
            </a:pPr>
            <a:r>
              <a:rPr lang="fr-FR" dirty="0" smtClean="0">
                <a:solidFill>
                  <a:schemeClr val="tx1"/>
                </a:solidFill>
              </a:rPr>
              <a:t>De </a:t>
            </a:r>
            <a:r>
              <a:rPr lang="fr-FR" dirty="0">
                <a:solidFill>
                  <a:schemeClr val="tx1"/>
                </a:solidFill>
              </a:rPr>
              <a:t>11 à 14 séances d’écoute par parcelle</a:t>
            </a:r>
          </a:p>
          <a:p>
            <a:pPr marL="531813" indent="-265113">
              <a:buClr>
                <a:srgbClr val="92D050"/>
              </a:buClr>
              <a:buSzPct val="70000"/>
              <a:buFont typeface="Wingdings" panose="05000000000000000000" pitchFamily="2" charset="2"/>
              <a:buChar char=""/>
            </a:pPr>
            <a:r>
              <a:rPr lang="fr-FR" dirty="0">
                <a:solidFill>
                  <a:schemeClr val="tx1"/>
                </a:solidFill>
              </a:rPr>
              <a:t>par </a:t>
            </a:r>
            <a:r>
              <a:rPr lang="fr-FR" dirty="0" smtClean="0">
                <a:solidFill>
                  <a:schemeClr val="tx1"/>
                </a:solidFill>
              </a:rPr>
              <a:t>séance, le temps </a:t>
            </a:r>
            <a:r>
              <a:rPr lang="fr-FR" dirty="0">
                <a:solidFill>
                  <a:schemeClr val="tx1"/>
                </a:solidFill>
              </a:rPr>
              <a:t>d’écoute </a:t>
            </a:r>
            <a:r>
              <a:rPr lang="fr-FR" dirty="0" smtClean="0">
                <a:solidFill>
                  <a:schemeClr val="tx1"/>
                </a:solidFill>
              </a:rPr>
              <a:t>est de 30 mn par parcelle</a:t>
            </a:r>
            <a:endParaRPr lang="fr-FR" dirty="0">
              <a:solidFill>
                <a:schemeClr val="tx1"/>
              </a:solidFill>
            </a:endParaRPr>
          </a:p>
          <a:p>
            <a:pPr marL="531813" indent="-265113">
              <a:buClr>
                <a:srgbClr val="92D050"/>
              </a:buClr>
              <a:buSzPct val="70000"/>
              <a:buFont typeface="Wingdings" panose="05000000000000000000" pitchFamily="2" charset="2"/>
              <a:buChar char=""/>
            </a:pPr>
            <a:r>
              <a:rPr lang="fr-FR" dirty="0">
                <a:solidFill>
                  <a:schemeClr val="tx1"/>
                </a:solidFill>
              </a:rPr>
              <a:t>Inventaire faunistique</a:t>
            </a:r>
          </a:p>
          <a:p>
            <a:pPr marL="531813" indent="-265113">
              <a:buClr>
                <a:srgbClr val="92D050"/>
              </a:buClr>
              <a:buSzPct val="70000"/>
              <a:buFont typeface="Wingdings" panose="05000000000000000000" pitchFamily="2" charset="2"/>
              <a:buChar char=""/>
            </a:pPr>
            <a:r>
              <a:rPr lang="fr-FR" dirty="0">
                <a:solidFill>
                  <a:schemeClr val="tx1"/>
                </a:solidFill>
              </a:rPr>
              <a:t>Caractérisation de l’activité des </a:t>
            </a:r>
            <a:r>
              <a:rPr lang="fr-FR" dirty="0" smtClean="0">
                <a:solidFill>
                  <a:schemeClr val="tx1"/>
                </a:solidFill>
              </a:rPr>
              <a:t>chauves-souris</a:t>
            </a:r>
          </a:p>
          <a:p>
            <a:pPr marL="531813" indent="-265113">
              <a:buClr>
                <a:srgbClr val="92D050"/>
              </a:buClr>
              <a:buSzPct val="70000"/>
              <a:buFont typeface="Wingdings" panose="05000000000000000000" pitchFamily="2" charset="2"/>
              <a:buChar char=""/>
            </a:pPr>
            <a:r>
              <a:rPr lang="fr-FR" dirty="0" smtClean="0">
                <a:solidFill>
                  <a:schemeClr val="tx1"/>
                </a:solidFill>
              </a:rPr>
              <a:t>Analyse des données : GLMM</a:t>
            </a:r>
            <a:endParaRPr lang="fr-FR" dirty="0">
              <a:solidFill>
                <a:schemeClr val="tx1"/>
              </a:solidFill>
            </a:endParaRPr>
          </a:p>
          <a:p>
            <a:pPr>
              <a:buClr>
                <a:srgbClr val="92D050"/>
              </a:buClr>
              <a:buSzPct val="70000"/>
              <a:buFont typeface="Wingdings" panose="05000000000000000000" pitchFamily="2" charset="2"/>
              <a:buChar char=""/>
            </a:pPr>
            <a:endParaRPr lang="fr-FR" dirty="0" smtClean="0"/>
          </a:p>
          <a:p>
            <a:pPr>
              <a:buClr>
                <a:srgbClr val="92D050"/>
              </a:buClr>
              <a:buSzPct val="70000"/>
              <a:buFont typeface="Wingdings" panose="05000000000000000000" pitchFamily="2" charset="2"/>
              <a:buChar char=""/>
            </a:pPr>
            <a:endParaRPr lang="fr-FR" dirty="0"/>
          </a:p>
        </p:txBody>
      </p:sp>
      <p:pic>
        <p:nvPicPr>
          <p:cNvPr id="12" name="Imag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68405" y="512093"/>
            <a:ext cx="1935413" cy="2448000"/>
          </a:xfrm>
          <a:prstGeom prst="roundRect">
            <a:avLst/>
          </a:prstGeom>
        </p:spPr>
      </p:pic>
    </p:spTree>
    <p:extLst>
      <p:ext uri="{BB962C8B-B14F-4D97-AF65-F5344CB8AC3E}">
        <p14:creationId xmlns:p14="http://schemas.microsoft.com/office/powerpoint/2010/main" val="10792244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a:t>
            </a:r>
            <a:endParaRPr lang="fr-FR" dirty="0"/>
          </a:p>
        </p:txBody>
      </p:sp>
      <p:sp>
        <p:nvSpPr>
          <p:cNvPr id="7" name="Espace réservé du contenu 6"/>
          <p:cNvSpPr>
            <a:spLocks noGrp="1"/>
          </p:cNvSpPr>
          <p:nvPr>
            <p:ph idx="1"/>
          </p:nvPr>
        </p:nvSpPr>
        <p:spPr>
          <a:xfrm>
            <a:off x="0" y="1615916"/>
            <a:ext cx="12192000" cy="1474526"/>
          </a:xfrm>
        </p:spPr>
        <p:txBody>
          <a:bodyPr/>
          <a:lstStyle/>
          <a:p>
            <a:r>
              <a:rPr lang="fr-FR" dirty="0" smtClean="0">
                <a:solidFill>
                  <a:schemeClr val="tx1"/>
                </a:solidFill>
              </a:rPr>
              <a:t>Effet de la complexité du paysage  à certaines étendues spatiales sur la richesse spécifique, l’indice d’activité et l’activité insectivore de des chauves-souris</a:t>
            </a:r>
          </a:p>
          <a:p>
            <a:endParaRPr lang="fr-FR" dirty="0"/>
          </a:p>
        </p:txBody>
      </p:sp>
      <p:pic>
        <p:nvPicPr>
          <p:cNvPr id="5"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788000" y="0"/>
            <a:ext cx="1404000" cy="1775851"/>
          </a:xfrm>
          <a:prstGeom prst="roundRect">
            <a:avLst/>
          </a:prstGeom>
        </p:spPr>
      </p:pic>
      <p:sp>
        <p:nvSpPr>
          <p:cNvPr id="8" name="AutoShape 3"/>
          <p:cNvSpPr>
            <a:spLocks noChangeAspect="1" noChangeArrowheads="1" noTextEdit="1"/>
          </p:cNvSpPr>
          <p:nvPr/>
        </p:nvSpPr>
        <p:spPr bwMode="auto">
          <a:xfrm>
            <a:off x="0" y="2590800"/>
            <a:ext cx="12163425" cy="346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9" name="Rectangle 5"/>
          <p:cNvSpPr>
            <a:spLocks noChangeArrowheads="1"/>
          </p:cNvSpPr>
          <p:nvPr/>
        </p:nvSpPr>
        <p:spPr bwMode="auto">
          <a:xfrm>
            <a:off x="2817813" y="4011613"/>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0" name="Rectangle 6"/>
          <p:cNvSpPr>
            <a:spLocks noChangeArrowheads="1"/>
          </p:cNvSpPr>
          <p:nvPr/>
        </p:nvSpPr>
        <p:spPr bwMode="auto">
          <a:xfrm>
            <a:off x="4365625" y="4011613"/>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1" name="Rectangle 7"/>
          <p:cNvSpPr>
            <a:spLocks noChangeArrowheads="1"/>
          </p:cNvSpPr>
          <p:nvPr/>
        </p:nvSpPr>
        <p:spPr bwMode="auto">
          <a:xfrm>
            <a:off x="4365625" y="4673600"/>
            <a:ext cx="1547813" cy="6635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2" name="Rectangle 8"/>
          <p:cNvSpPr>
            <a:spLocks noChangeArrowheads="1"/>
          </p:cNvSpPr>
          <p:nvPr/>
        </p:nvSpPr>
        <p:spPr bwMode="auto">
          <a:xfrm>
            <a:off x="10558463" y="4673600"/>
            <a:ext cx="1547813" cy="663575"/>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3" name="Rectangle 9"/>
          <p:cNvSpPr>
            <a:spLocks noChangeArrowheads="1"/>
          </p:cNvSpPr>
          <p:nvPr/>
        </p:nvSpPr>
        <p:spPr bwMode="auto">
          <a:xfrm>
            <a:off x="2817813" y="5337175"/>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4" name="Rectangle 10"/>
          <p:cNvSpPr>
            <a:spLocks noChangeArrowheads="1"/>
          </p:cNvSpPr>
          <p:nvPr/>
        </p:nvSpPr>
        <p:spPr bwMode="auto">
          <a:xfrm>
            <a:off x="4365625" y="5337175"/>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5" name="Rectangle 11"/>
          <p:cNvSpPr>
            <a:spLocks noChangeArrowheads="1"/>
          </p:cNvSpPr>
          <p:nvPr/>
        </p:nvSpPr>
        <p:spPr bwMode="auto">
          <a:xfrm>
            <a:off x="9010650" y="5337175"/>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6" name="Rectangle 12"/>
          <p:cNvSpPr>
            <a:spLocks noChangeArrowheads="1"/>
          </p:cNvSpPr>
          <p:nvPr/>
        </p:nvSpPr>
        <p:spPr bwMode="auto">
          <a:xfrm>
            <a:off x="10558463" y="5337175"/>
            <a:ext cx="1547813" cy="66198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r-FR"/>
          </a:p>
        </p:txBody>
      </p:sp>
      <p:sp>
        <p:nvSpPr>
          <p:cNvPr id="17" name="Line 13"/>
          <p:cNvSpPr>
            <a:spLocks noChangeShapeType="1"/>
          </p:cNvSpPr>
          <p:nvPr/>
        </p:nvSpPr>
        <p:spPr bwMode="auto">
          <a:xfrm>
            <a:off x="628650" y="3983038"/>
            <a:ext cx="0" cy="204470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8" name="Line 14"/>
          <p:cNvSpPr>
            <a:spLocks noChangeShapeType="1"/>
          </p:cNvSpPr>
          <p:nvPr/>
        </p:nvSpPr>
        <p:spPr bwMode="auto">
          <a:xfrm>
            <a:off x="2817813" y="2590800"/>
            <a:ext cx="0" cy="3436938"/>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19" name="Line 15"/>
          <p:cNvSpPr>
            <a:spLocks noChangeShapeType="1"/>
          </p:cNvSpPr>
          <p:nvPr/>
        </p:nvSpPr>
        <p:spPr bwMode="auto">
          <a:xfrm>
            <a:off x="4365625" y="3341688"/>
            <a:ext cx="0" cy="268605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0" name="Line 16"/>
          <p:cNvSpPr>
            <a:spLocks noChangeShapeType="1"/>
          </p:cNvSpPr>
          <p:nvPr/>
        </p:nvSpPr>
        <p:spPr bwMode="auto">
          <a:xfrm>
            <a:off x="5913438" y="3341688"/>
            <a:ext cx="0" cy="669925"/>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1" name="Line 17"/>
          <p:cNvSpPr>
            <a:spLocks noChangeShapeType="1"/>
          </p:cNvSpPr>
          <p:nvPr/>
        </p:nvSpPr>
        <p:spPr bwMode="auto">
          <a:xfrm>
            <a:off x="5913438" y="4011613"/>
            <a:ext cx="0" cy="661988"/>
          </a:xfrm>
          <a:prstGeom prst="line">
            <a:avLst/>
          </a:prstGeom>
          <a:ln>
            <a:headEnd/>
            <a:tailEnd/>
          </a:ln>
        </p:spPr>
        <p:style>
          <a:lnRef idx="1">
            <a:schemeClr val="accent6"/>
          </a:lnRef>
          <a:fillRef idx="0">
            <a:schemeClr val="accent6"/>
          </a:fillRef>
          <a:effectRef idx="0">
            <a:schemeClr val="accent6"/>
          </a:effectRef>
          <a:fontRef idx="minor">
            <a:schemeClr val="tx1"/>
          </a:fontRef>
        </p:style>
        <p:txBody>
          <a:bodyPr vert="horz" wrap="square" lIns="91440" tIns="45720" rIns="91440" bIns="45720" numCol="1" anchor="t" anchorCtr="0" compatLnSpc="1">
            <a:prstTxWarp prst="textNoShape">
              <a:avLst/>
            </a:prstTxWarp>
          </a:bodyPr>
          <a:lstStyle/>
          <a:p>
            <a:endParaRPr lang="fr-FR"/>
          </a:p>
        </p:txBody>
      </p:sp>
      <p:sp>
        <p:nvSpPr>
          <p:cNvPr id="22" name="Line 18"/>
          <p:cNvSpPr>
            <a:spLocks noChangeShapeType="1"/>
          </p:cNvSpPr>
          <p:nvPr/>
        </p:nvSpPr>
        <p:spPr bwMode="auto">
          <a:xfrm>
            <a:off x="5913438" y="4673600"/>
            <a:ext cx="0" cy="1354138"/>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3" name="Line 19"/>
          <p:cNvSpPr>
            <a:spLocks noChangeShapeType="1"/>
          </p:cNvSpPr>
          <p:nvPr/>
        </p:nvSpPr>
        <p:spPr bwMode="auto">
          <a:xfrm>
            <a:off x="7462838" y="3341688"/>
            <a:ext cx="0" cy="268605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4" name="Line 20"/>
          <p:cNvSpPr>
            <a:spLocks noChangeShapeType="1"/>
          </p:cNvSpPr>
          <p:nvPr/>
        </p:nvSpPr>
        <p:spPr bwMode="auto">
          <a:xfrm>
            <a:off x="9010650" y="3341688"/>
            <a:ext cx="0" cy="268605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5" name="Line 21"/>
          <p:cNvSpPr>
            <a:spLocks noChangeShapeType="1"/>
          </p:cNvSpPr>
          <p:nvPr/>
        </p:nvSpPr>
        <p:spPr bwMode="auto">
          <a:xfrm>
            <a:off x="10558463" y="3341688"/>
            <a:ext cx="0" cy="268605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6" name="Line 22"/>
          <p:cNvSpPr>
            <a:spLocks noChangeShapeType="1"/>
          </p:cNvSpPr>
          <p:nvPr/>
        </p:nvSpPr>
        <p:spPr bwMode="auto">
          <a:xfrm>
            <a:off x="2789238" y="3348038"/>
            <a:ext cx="9345613"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7" name="Line 23"/>
          <p:cNvSpPr>
            <a:spLocks noChangeShapeType="1"/>
          </p:cNvSpPr>
          <p:nvPr/>
        </p:nvSpPr>
        <p:spPr bwMode="auto">
          <a:xfrm>
            <a:off x="0" y="4011613"/>
            <a:ext cx="12134850"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8" name="Line 24"/>
          <p:cNvSpPr>
            <a:spLocks noChangeShapeType="1"/>
          </p:cNvSpPr>
          <p:nvPr/>
        </p:nvSpPr>
        <p:spPr bwMode="auto">
          <a:xfrm>
            <a:off x="622300" y="4673600"/>
            <a:ext cx="1151255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29" name="Line 25"/>
          <p:cNvSpPr>
            <a:spLocks noChangeShapeType="1"/>
          </p:cNvSpPr>
          <p:nvPr/>
        </p:nvSpPr>
        <p:spPr bwMode="auto">
          <a:xfrm>
            <a:off x="622300" y="5337175"/>
            <a:ext cx="11512550" cy="0"/>
          </a:xfrm>
          <a:prstGeom prst="line">
            <a:avLst/>
          </a:prstGeom>
          <a:noFill/>
          <a:ln w="1270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0" name="Line 26"/>
          <p:cNvSpPr>
            <a:spLocks noChangeShapeType="1"/>
          </p:cNvSpPr>
          <p:nvPr/>
        </p:nvSpPr>
        <p:spPr bwMode="auto">
          <a:xfrm>
            <a:off x="28575" y="3983038"/>
            <a:ext cx="0" cy="204470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1" name="Line 27"/>
          <p:cNvSpPr>
            <a:spLocks noChangeShapeType="1"/>
          </p:cNvSpPr>
          <p:nvPr/>
        </p:nvSpPr>
        <p:spPr bwMode="auto">
          <a:xfrm>
            <a:off x="12106275" y="2590800"/>
            <a:ext cx="0" cy="3436938"/>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2" name="Line 28"/>
          <p:cNvSpPr>
            <a:spLocks noChangeShapeType="1"/>
          </p:cNvSpPr>
          <p:nvPr/>
        </p:nvSpPr>
        <p:spPr bwMode="auto">
          <a:xfrm>
            <a:off x="2789238" y="2619375"/>
            <a:ext cx="9345613"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3" name="Line 29"/>
          <p:cNvSpPr>
            <a:spLocks noChangeShapeType="1"/>
          </p:cNvSpPr>
          <p:nvPr/>
        </p:nvSpPr>
        <p:spPr bwMode="auto">
          <a:xfrm>
            <a:off x="0" y="5999163"/>
            <a:ext cx="12134850" cy="0"/>
          </a:xfrm>
          <a:prstGeom prst="line">
            <a:avLst/>
          </a:prstGeom>
          <a:noFill/>
          <a:ln w="57150" cap="flat">
            <a:solidFill>
              <a:srgbClr val="F79646"/>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fr-FR"/>
          </a:p>
        </p:txBody>
      </p:sp>
      <p:sp>
        <p:nvSpPr>
          <p:cNvPr id="34" name="Rectangle 30"/>
          <p:cNvSpPr>
            <a:spLocks noChangeArrowheads="1"/>
          </p:cNvSpPr>
          <p:nvPr/>
        </p:nvSpPr>
        <p:spPr bwMode="auto">
          <a:xfrm>
            <a:off x="6889750" y="2827338"/>
            <a:ext cx="12858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1" i="0" u="none" strike="noStrike" cap="none" normalizeH="0" baseline="0" smtClean="0">
                <a:ln>
                  <a:noFill/>
                </a:ln>
                <a:solidFill>
                  <a:srgbClr val="000000"/>
                </a:solidFill>
                <a:effectLst/>
                <a:latin typeface="Calibri" panose="020F0502020204030204" pitchFamily="34" charset="0"/>
              </a:rPr>
              <a:t>Bourgogne</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5" name="Rectangle 31"/>
          <p:cNvSpPr>
            <a:spLocks noChangeArrowheads="1"/>
          </p:cNvSpPr>
          <p:nvPr/>
        </p:nvSpPr>
        <p:spPr bwMode="auto">
          <a:xfrm>
            <a:off x="3371850" y="3522663"/>
            <a:ext cx="5984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HSN</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36" name="Rectangle 32"/>
          <p:cNvSpPr>
            <a:spLocks noChangeArrowheads="1"/>
          </p:cNvSpPr>
          <p:nvPr/>
        </p:nvSpPr>
        <p:spPr bwMode="auto">
          <a:xfrm>
            <a:off x="4838700" y="3522663"/>
            <a:ext cx="78263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forêts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7" name="Rectangle 33"/>
          <p:cNvSpPr>
            <a:spLocks noChangeArrowheads="1"/>
          </p:cNvSpPr>
          <p:nvPr/>
        </p:nvSpPr>
        <p:spPr bwMode="auto">
          <a:xfrm>
            <a:off x="6318250" y="3522663"/>
            <a:ext cx="923925"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feuillus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8" name="Rectangle 34"/>
          <p:cNvSpPr>
            <a:spLocks noChangeArrowheads="1"/>
          </p:cNvSpPr>
          <p:nvPr/>
        </p:nvSpPr>
        <p:spPr bwMode="auto">
          <a:xfrm>
            <a:off x="7891463" y="3522663"/>
            <a:ext cx="8651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friches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39" name="Rectangle 35"/>
          <p:cNvSpPr>
            <a:spLocks noChangeArrowheads="1"/>
          </p:cNvSpPr>
          <p:nvPr/>
        </p:nvSpPr>
        <p:spPr bwMode="auto">
          <a:xfrm>
            <a:off x="9399588" y="3522663"/>
            <a:ext cx="954088"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prairies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0" name="Rectangle 36"/>
          <p:cNvSpPr>
            <a:spLocks noChangeArrowheads="1"/>
          </p:cNvSpPr>
          <p:nvPr/>
        </p:nvSpPr>
        <p:spPr bwMode="auto">
          <a:xfrm>
            <a:off x="11022013" y="3522663"/>
            <a:ext cx="79375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bâties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1" name="Rectangle 37"/>
          <p:cNvSpPr>
            <a:spLocks noChangeArrowheads="1"/>
          </p:cNvSpPr>
          <p:nvPr/>
        </p:nvSpPr>
        <p:spPr bwMode="auto">
          <a:xfrm>
            <a:off x="133837" y="4441149"/>
            <a:ext cx="307777" cy="121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vert270"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Chiroptères</a:t>
            </a:r>
            <a:endParaRPr kumimoji="0" lang="fr-FR" sz="2000" b="0" i="0" u="none" strike="noStrike" cap="none" normalizeH="0" baseline="0" dirty="0" smtClean="0">
              <a:ln>
                <a:noFill/>
              </a:ln>
              <a:solidFill>
                <a:schemeClr val="tx1"/>
              </a:solidFill>
              <a:effectLst/>
            </a:endParaRPr>
          </a:p>
        </p:txBody>
      </p:sp>
      <p:sp>
        <p:nvSpPr>
          <p:cNvPr id="42" name="Rectangle 38"/>
          <p:cNvSpPr>
            <a:spLocks noChangeArrowheads="1"/>
          </p:cNvSpPr>
          <p:nvPr/>
        </p:nvSpPr>
        <p:spPr bwMode="auto">
          <a:xfrm>
            <a:off x="661988" y="4187825"/>
            <a:ext cx="20891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richesse spécifique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3" name="Rectangle 39"/>
          <p:cNvSpPr>
            <a:spLocks noChangeArrowheads="1"/>
          </p:cNvSpPr>
          <p:nvPr/>
        </p:nvSpPr>
        <p:spPr bwMode="auto">
          <a:xfrm>
            <a:off x="3470275" y="4111625"/>
            <a:ext cx="2508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4" name="Rectangle 40"/>
          <p:cNvSpPr>
            <a:spLocks noChangeArrowheads="1"/>
          </p:cNvSpPr>
          <p:nvPr/>
        </p:nvSpPr>
        <p:spPr bwMode="auto">
          <a:xfrm>
            <a:off x="3587750" y="4111625"/>
            <a:ext cx="2603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5" name="Rectangle 41"/>
          <p:cNvSpPr>
            <a:spLocks noChangeArrowheads="1"/>
          </p:cNvSpPr>
          <p:nvPr/>
        </p:nvSpPr>
        <p:spPr bwMode="auto">
          <a:xfrm>
            <a:off x="2901950" y="4418013"/>
            <a:ext cx="14255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1000, 750, 500, 250, 100m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6" name="Rectangle 42"/>
          <p:cNvSpPr>
            <a:spLocks noChangeArrowheads="1"/>
          </p:cNvSpPr>
          <p:nvPr/>
        </p:nvSpPr>
        <p:spPr bwMode="auto">
          <a:xfrm>
            <a:off x="5019675" y="4111625"/>
            <a:ext cx="3762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47" name="Rectangle 43"/>
          <p:cNvSpPr>
            <a:spLocks noChangeArrowheads="1"/>
          </p:cNvSpPr>
          <p:nvPr/>
        </p:nvSpPr>
        <p:spPr bwMode="auto">
          <a:xfrm>
            <a:off x="4451350" y="4418013"/>
            <a:ext cx="1423988"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anose="020F0502020204030204" pitchFamily="34" charset="0"/>
              </a:rPr>
              <a:t>1000, 750, 500, 250, 100m</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8" name="Rectangle 44"/>
          <p:cNvSpPr>
            <a:spLocks noChangeArrowheads="1"/>
          </p:cNvSpPr>
          <p:nvPr/>
        </p:nvSpPr>
        <p:spPr bwMode="auto">
          <a:xfrm>
            <a:off x="661988" y="4848225"/>
            <a:ext cx="176688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indice d’activité</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49" name="Rectangle 45"/>
          <p:cNvSpPr>
            <a:spLocks noChangeArrowheads="1"/>
          </p:cNvSpPr>
          <p:nvPr/>
        </p:nvSpPr>
        <p:spPr bwMode="auto">
          <a:xfrm>
            <a:off x="5019675" y="4772025"/>
            <a:ext cx="2492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S</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0" name="Rectangle 46"/>
          <p:cNvSpPr>
            <a:spLocks noChangeArrowheads="1"/>
          </p:cNvSpPr>
          <p:nvPr/>
        </p:nvSpPr>
        <p:spPr bwMode="auto">
          <a:xfrm>
            <a:off x="5135563" y="4772025"/>
            <a:ext cx="260350"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1" name="Rectangle 47"/>
          <p:cNvSpPr>
            <a:spLocks noChangeArrowheads="1"/>
          </p:cNvSpPr>
          <p:nvPr/>
        </p:nvSpPr>
        <p:spPr bwMode="auto">
          <a:xfrm>
            <a:off x="4978400" y="5080000"/>
            <a:ext cx="38576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2" name="Rectangle 48"/>
          <p:cNvSpPr>
            <a:spLocks noChangeArrowheads="1"/>
          </p:cNvSpPr>
          <p:nvPr/>
        </p:nvSpPr>
        <p:spPr bwMode="auto">
          <a:xfrm>
            <a:off x="11210925" y="4772025"/>
            <a:ext cx="3762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S+</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3" name="Rectangle 49"/>
          <p:cNvSpPr>
            <a:spLocks noChangeArrowheads="1"/>
          </p:cNvSpPr>
          <p:nvPr/>
        </p:nvSpPr>
        <p:spPr bwMode="auto">
          <a:xfrm>
            <a:off x="11169650" y="5080000"/>
            <a:ext cx="39433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dirty="0" smtClean="0">
                <a:ln>
                  <a:noFill/>
                </a:ln>
                <a:solidFill>
                  <a:srgbClr val="000000"/>
                </a:solidFill>
                <a:effectLst/>
                <a:latin typeface="Calibri" panose="020F0502020204030204" pitchFamily="34" charset="0"/>
              </a:rPr>
              <a:t>1000 m</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4" name="Rectangle 50"/>
          <p:cNvSpPr>
            <a:spLocks noChangeArrowheads="1"/>
          </p:cNvSpPr>
          <p:nvPr/>
        </p:nvSpPr>
        <p:spPr bwMode="auto">
          <a:xfrm>
            <a:off x="661988" y="5513388"/>
            <a:ext cx="8937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activité</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5" name="Rectangle 51"/>
          <p:cNvSpPr>
            <a:spLocks noChangeArrowheads="1"/>
          </p:cNvSpPr>
          <p:nvPr/>
        </p:nvSpPr>
        <p:spPr bwMode="auto">
          <a:xfrm>
            <a:off x="1477963" y="5513388"/>
            <a:ext cx="126841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insectivore</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52"/>
          <p:cNvSpPr>
            <a:spLocks noChangeArrowheads="1"/>
          </p:cNvSpPr>
          <p:nvPr/>
        </p:nvSpPr>
        <p:spPr bwMode="auto">
          <a:xfrm>
            <a:off x="3470275" y="5437188"/>
            <a:ext cx="3778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7" name="Rectangle 53"/>
          <p:cNvSpPr>
            <a:spLocks noChangeArrowheads="1"/>
          </p:cNvSpPr>
          <p:nvPr/>
        </p:nvSpPr>
        <p:spPr bwMode="auto">
          <a:xfrm>
            <a:off x="3430588" y="5745163"/>
            <a:ext cx="3841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8" name="Rectangle 54"/>
          <p:cNvSpPr>
            <a:spLocks noChangeArrowheads="1"/>
          </p:cNvSpPr>
          <p:nvPr/>
        </p:nvSpPr>
        <p:spPr bwMode="auto">
          <a:xfrm>
            <a:off x="5019675" y="5437188"/>
            <a:ext cx="3762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59" name="Rectangle 55"/>
          <p:cNvSpPr>
            <a:spLocks noChangeArrowheads="1"/>
          </p:cNvSpPr>
          <p:nvPr/>
        </p:nvSpPr>
        <p:spPr bwMode="auto">
          <a:xfrm>
            <a:off x="4978400" y="5745163"/>
            <a:ext cx="38576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0" name="Rectangle 56"/>
          <p:cNvSpPr>
            <a:spLocks noChangeArrowheads="1"/>
          </p:cNvSpPr>
          <p:nvPr/>
        </p:nvSpPr>
        <p:spPr bwMode="auto">
          <a:xfrm>
            <a:off x="9686925" y="5437188"/>
            <a:ext cx="2508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1" name="Rectangle 57"/>
          <p:cNvSpPr>
            <a:spLocks noChangeArrowheads="1"/>
          </p:cNvSpPr>
          <p:nvPr/>
        </p:nvSpPr>
        <p:spPr bwMode="auto">
          <a:xfrm>
            <a:off x="9804400" y="5437188"/>
            <a:ext cx="211138"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dirty="0" smtClean="0">
                <a:ln>
                  <a:noFill/>
                </a:ln>
                <a:solidFill>
                  <a:srgbClr val="000000"/>
                </a:solidFill>
                <a:effectLst/>
                <a:latin typeface="Calibri" panose="020F0502020204030204" pitchFamily="34" charset="0"/>
              </a:rPr>
              <a:t>-</a:t>
            </a:r>
            <a:endParaRPr kumimoji="0" lang="fr-FR" sz="1800" b="0" i="0" u="none" strike="noStrike" cap="none" normalizeH="0" baseline="0" dirty="0" smtClean="0">
              <a:ln>
                <a:noFill/>
              </a:ln>
              <a:solidFill>
                <a:schemeClr val="tx1"/>
              </a:solidFill>
              <a:effectLst/>
              <a:latin typeface="Arial" panose="020B0604020202020204" pitchFamily="34" charset="0"/>
            </a:endParaRPr>
          </a:p>
        </p:txBody>
      </p:sp>
      <p:sp>
        <p:nvSpPr>
          <p:cNvPr id="62" name="Rectangle 58"/>
          <p:cNvSpPr>
            <a:spLocks noChangeArrowheads="1"/>
          </p:cNvSpPr>
          <p:nvPr/>
        </p:nvSpPr>
        <p:spPr bwMode="auto">
          <a:xfrm>
            <a:off x="9461500" y="5745163"/>
            <a:ext cx="701675"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1000, 750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3" name="Rectangle 59"/>
          <p:cNvSpPr>
            <a:spLocks noChangeArrowheads="1"/>
          </p:cNvSpPr>
          <p:nvPr/>
        </p:nvSpPr>
        <p:spPr bwMode="auto">
          <a:xfrm>
            <a:off x="11210925" y="5437188"/>
            <a:ext cx="2508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S</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4" name="Rectangle 60"/>
          <p:cNvSpPr>
            <a:spLocks noChangeArrowheads="1"/>
          </p:cNvSpPr>
          <p:nvPr/>
        </p:nvSpPr>
        <p:spPr bwMode="auto">
          <a:xfrm>
            <a:off x="11328400" y="5437188"/>
            <a:ext cx="2587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2000" b="0" i="0" u="none" strike="noStrike" cap="none" normalizeH="0" baseline="0" smtClean="0">
                <a:ln>
                  <a:noFill/>
                </a:ln>
                <a:solidFill>
                  <a:srgbClr val="000000"/>
                </a:solidFill>
                <a:effectLst/>
                <a:latin typeface="Calibri" panose="020F0502020204030204" pitchFamily="34" charset="0"/>
              </a:rPr>
              <a:t>+</a:t>
            </a:r>
            <a:endParaRPr kumimoji="0" lang="fr-FR" sz="1800" b="0" i="0" u="none" strike="noStrike" cap="none" normalizeH="0" baseline="0" smtClean="0">
              <a:ln>
                <a:noFill/>
              </a:ln>
              <a:solidFill>
                <a:schemeClr val="tx1"/>
              </a:solidFill>
              <a:effectLst/>
              <a:latin typeface="Arial" panose="020B0604020202020204" pitchFamily="34" charset="0"/>
            </a:endParaRPr>
          </a:p>
        </p:txBody>
      </p:sp>
      <p:sp>
        <p:nvSpPr>
          <p:cNvPr id="65" name="Rectangle 61"/>
          <p:cNvSpPr>
            <a:spLocks noChangeArrowheads="1"/>
          </p:cNvSpPr>
          <p:nvPr/>
        </p:nvSpPr>
        <p:spPr bwMode="auto">
          <a:xfrm>
            <a:off x="11137900" y="5745163"/>
            <a:ext cx="449263" cy="18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sz="1000" b="0" i="0" u="none" strike="noStrike" cap="none" normalizeH="0" baseline="0" smtClean="0">
                <a:ln>
                  <a:noFill/>
                </a:ln>
                <a:solidFill>
                  <a:srgbClr val="000000"/>
                </a:solidFill>
                <a:effectLst/>
                <a:latin typeface="Calibri" panose="020F0502020204030204" pitchFamily="34" charset="0"/>
              </a:rPr>
              <a:t>1000 m</a:t>
            </a:r>
            <a:endParaRPr kumimoji="0" 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8946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ppt_w</p:attrName>
                                        </p:attrNameLst>
                                      </p:cBhvr>
                                      <p:tavLst>
                                        <p:tav tm="0">
                                          <p:val>
                                            <p:fltVal val="0"/>
                                          </p:val>
                                        </p:tav>
                                        <p:tav tm="100000">
                                          <p:val>
                                            <p:strVal val="#ppt_w"/>
                                          </p:val>
                                        </p:tav>
                                      </p:tavLst>
                                    </p:anim>
                                    <p:anim calcmode="lin" valueType="num">
                                      <p:cBhvr>
                                        <p:cTn id="8" dur="500" fill="hold"/>
                                        <p:tgtEl>
                                          <p:spTgt spid="42"/>
                                        </p:tgtEl>
                                        <p:attrNameLst>
                                          <p:attrName>ppt_h</p:attrName>
                                        </p:attrNameLst>
                                      </p:cBhvr>
                                      <p:tavLst>
                                        <p:tav tm="0">
                                          <p:val>
                                            <p:fltVal val="0"/>
                                          </p:val>
                                        </p:tav>
                                        <p:tav tm="100000">
                                          <p:val>
                                            <p:strVal val="#ppt_h"/>
                                          </p:val>
                                        </p:tav>
                                      </p:tavLst>
                                    </p:anim>
                                    <p:animEffect transition="in" filter="fade">
                                      <p:cBhvr>
                                        <p:cTn id="9" dur="500"/>
                                        <p:tgtEl>
                                          <p:spTgt spid="4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p:cTn id="24" dur="500" fill="hold"/>
                                        <p:tgtEl>
                                          <p:spTgt spid="44"/>
                                        </p:tgtEl>
                                        <p:attrNameLst>
                                          <p:attrName>ppt_w</p:attrName>
                                        </p:attrNameLst>
                                      </p:cBhvr>
                                      <p:tavLst>
                                        <p:tav tm="0">
                                          <p:val>
                                            <p:fltVal val="0"/>
                                          </p:val>
                                        </p:tav>
                                        <p:tav tm="100000">
                                          <p:val>
                                            <p:strVal val="#ppt_w"/>
                                          </p:val>
                                        </p:tav>
                                      </p:tavLst>
                                    </p:anim>
                                    <p:anim calcmode="lin" valueType="num">
                                      <p:cBhvr>
                                        <p:cTn id="25" dur="500" fill="hold"/>
                                        <p:tgtEl>
                                          <p:spTgt spid="44"/>
                                        </p:tgtEl>
                                        <p:attrNameLst>
                                          <p:attrName>ppt_h</p:attrName>
                                        </p:attrNameLst>
                                      </p:cBhvr>
                                      <p:tavLst>
                                        <p:tav tm="0">
                                          <p:val>
                                            <p:fltVal val="0"/>
                                          </p:val>
                                        </p:tav>
                                        <p:tav tm="100000">
                                          <p:val>
                                            <p:strVal val="#ppt_h"/>
                                          </p:val>
                                        </p:tav>
                                      </p:tavLst>
                                    </p:anim>
                                    <p:animEffect transition="in" filter="fade">
                                      <p:cBhvr>
                                        <p:cTn id="26" dur="500"/>
                                        <p:tgtEl>
                                          <p:spTgt spid="44"/>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anim calcmode="lin" valueType="num">
                                      <p:cBhvr>
                                        <p:cTn id="29" dur="500" fill="hold"/>
                                        <p:tgtEl>
                                          <p:spTgt spid="45"/>
                                        </p:tgtEl>
                                        <p:attrNameLst>
                                          <p:attrName>ppt_w</p:attrName>
                                        </p:attrNameLst>
                                      </p:cBhvr>
                                      <p:tavLst>
                                        <p:tav tm="0">
                                          <p:val>
                                            <p:fltVal val="0"/>
                                          </p:val>
                                        </p:tav>
                                        <p:tav tm="100000">
                                          <p:val>
                                            <p:strVal val="#ppt_w"/>
                                          </p:val>
                                        </p:tav>
                                      </p:tavLst>
                                    </p:anim>
                                    <p:anim calcmode="lin" valueType="num">
                                      <p:cBhvr>
                                        <p:cTn id="30" dur="500" fill="hold"/>
                                        <p:tgtEl>
                                          <p:spTgt spid="45"/>
                                        </p:tgtEl>
                                        <p:attrNameLst>
                                          <p:attrName>ppt_h</p:attrName>
                                        </p:attrNameLst>
                                      </p:cBhvr>
                                      <p:tavLst>
                                        <p:tav tm="0">
                                          <p:val>
                                            <p:fltVal val="0"/>
                                          </p:val>
                                        </p:tav>
                                        <p:tav tm="100000">
                                          <p:val>
                                            <p:strVal val="#ppt_h"/>
                                          </p:val>
                                        </p:tav>
                                      </p:tavLst>
                                    </p:anim>
                                    <p:animEffect transition="in" filter="fade">
                                      <p:cBhvr>
                                        <p:cTn id="31" dur="500"/>
                                        <p:tgtEl>
                                          <p:spTgt spid="45"/>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 calcmode="lin" valueType="num">
                                      <p:cBhvr>
                                        <p:cTn id="39" dur="500" fill="hold"/>
                                        <p:tgtEl>
                                          <p:spTgt spid="46"/>
                                        </p:tgtEl>
                                        <p:attrNameLst>
                                          <p:attrName>ppt_w</p:attrName>
                                        </p:attrNameLst>
                                      </p:cBhvr>
                                      <p:tavLst>
                                        <p:tav tm="0">
                                          <p:val>
                                            <p:fltVal val="0"/>
                                          </p:val>
                                        </p:tav>
                                        <p:tav tm="100000">
                                          <p:val>
                                            <p:strVal val="#ppt_w"/>
                                          </p:val>
                                        </p:tav>
                                      </p:tavLst>
                                    </p:anim>
                                    <p:anim calcmode="lin" valueType="num">
                                      <p:cBhvr>
                                        <p:cTn id="40" dur="500" fill="hold"/>
                                        <p:tgtEl>
                                          <p:spTgt spid="46"/>
                                        </p:tgtEl>
                                        <p:attrNameLst>
                                          <p:attrName>ppt_h</p:attrName>
                                        </p:attrNameLst>
                                      </p:cBhvr>
                                      <p:tavLst>
                                        <p:tav tm="0">
                                          <p:val>
                                            <p:fltVal val="0"/>
                                          </p:val>
                                        </p:tav>
                                        <p:tav tm="100000">
                                          <p:val>
                                            <p:strVal val="#ppt_h"/>
                                          </p:val>
                                        </p:tav>
                                      </p:tavLst>
                                    </p:anim>
                                    <p:animEffect transition="in" filter="fade">
                                      <p:cBhvr>
                                        <p:cTn id="41" dur="500"/>
                                        <p:tgtEl>
                                          <p:spTgt spid="4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 calcmode="lin" valueType="num">
                                      <p:cBhvr>
                                        <p:cTn id="44" dur="500" fill="hold"/>
                                        <p:tgtEl>
                                          <p:spTgt spid="47"/>
                                        </p:tgtEl>
                                        <p:attrNameLst>
                                          <p:attrName>ppt_w</p:attrName>
                                        </p:attrNameLst>
                                      </p:cBhvr>
                                      <p:tavLst>
                                        <p:tav tm="0">
                                          <p:val>
                                            <p:fltVal val="0"/>
                                          </p:val>
                                        </p:tav>
                                        <p:tav tm="100000">
                                          <p:val>
                                            <p:strVal val="#ppt_w"/>
                                          </p:val>
                                        </p:tav>
                                      </p:tavLst>
                                    </p:anim>
                                    <p:anim calcmode="lin" valueType="num">
                                      <p:cBhvr>
                                        <p:cTn id="45" dur="500" fill="hold"/>
                                        <p:tgtEl>
                                          <p:spTgt spid="47"/>
                                        </p:tgtEl>
                                        <p:attrNameLst>
                                          <p:attrName>ppt_h</p:attrName>
                                        </p:attrNameLst>
                                      </p:cBhvr>
                                      <p:tavLst>
                                        <p:tav tm="0">
                                          <p:val>
                                            <p:fltVal val="0"/>
                                          </p:val>
                                        </p:tav>
                                        <p:tav tm="100000">
                                          <p:val>
                                            <p:strVal val="#ppt_h"/>
                                          </p:val>
                                        </p:tav>
                                      </p:tavLst>
                                    </p:anim>
                                    <p:animEffect transition="in" filter="fade">
                                      <p:cBhvr>
                                        <p:cTn id="46" dur="500"/>
                                        <p:tgtEl>
                                          <p:spTgt spid="4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48"/>
                                        </p:tgtEl>
                                        <p:attrNameLst>
                                          <p:attrName>style.visibility</p:attrName>
                                        </p:attrNameLst>
                                      </p:cBhvr>
                                      <p:to>
                                        <p:strVal val="visible"/>
                                      </p:to>
                                    </p:set>
                                    <p:anim calcmode="lin" valueType="num">
                                      <p:cBhvr>
                                        <p:cTn id="51" dur="500" fill="hold"/>
                                        <p:tgtEl>
                                          <p:spTgt spid="48"/>
                                        </p:tgtEl>
                                        <p:attrNameLst>
                                          <p:attrName>ppt_w</p:attrName>
                                        </p:attrNameLst>
                                      </p:cBhvr>
                                      <p:tavLst>
                                        <p:tav tm="0">
                                          <p:val>
                                            <p:fltVal val="0"/>
                                          </p:val>
                                        </p:tav>
                                        <p:tav tm="100000">
                                          <p:val>
                                            <p:strVal val="#ppt_w"/>
                                          </p:val>
                                        </p:tav>
                                      </p:tavLst>
                                    </p:anim>
                                    <p:anim calcmode="lin" valueType="num">
                                      <p:cBhvr>
                                        <p:cTn id="52" dur="500" fill="hold"/>
                                        <p:tgtEl>
                                          <p:spTgt spid="48"/>
                                        </p:tgtEl>
                                        <p:attrNameLst>
                                          <p:attrName>ppt_h</p:attrName>
                                        </p:attrNameLst>
                                      </p:cBhvr>
                                      <p:tavLst>
                                        <p:tav tm="0">
                                          <p:val>
                                            <p:fltVal val="0"/>
                                          </p:val>
                                        </p:tav>
                                        <p:tav tm="100000">
                                          <p:val>
                                            <p:strVal val="#ppt_h"/>
                                          </p:val>
                                        </p:tav>
                                      </p:tavLst>
                                    </p:anim>
                                    <p:animEffect transition="in" filter="fade">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ppt_w</p:attrName>
                                        </p:attrNameLst>
                                      </p:cBhvr>
                                      <p:tavLst>
                                        <p:tav tm="0">
                                          <p:val>
                                            <p:fltVal val="0"/>
                                          </p:val>
                                        </p:tav>
                                        <p:tav tm="100000">
                                          <p:val>
                                            <p:strVal val="#ppt_w"/>
                                          </p:val>
                                        </p:tav>
                                      </p:tavLst>
                                    </p:anim>
                                    <p:anim calcmode="lin" valueType="num">
                                      <p:cBhvr>
                                        <p:cTn id="59" dur="500" fill="hold"/>
                                        <p:tgtEl>
                                          <p:spTgt spid="11"/>
                                        </p:tgtEl>
                                        <p:attrNameLst>
                                          <p:attrName>ppt_h</p:attrName>
                                        </p:attrNameLst>
                                      </p:cBhvr>
                                      <p:tavLst>
                                        <p:tav tm="0">
                                          <p:val>
                                            <p:fltVal val="0"/>
                                          </p:val>
                                        </p:tav>
                                        <p:tav tm="100000">
                                          <p:val>
                                            <p:strVal val="#ppt_h"/>
                                          </p:val>
                                        </p:tav>
                                      </p:tavLst>
                                    </p:anim>
                                    <p:animEffect transition="in" filter="fade">
                                      <p:cBhvr>
                                        <p:cTn id="60" dur="500"/>
                                        <p:tgtEl>
                                          <p:spTgt spid="11"/>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Effect transition="in" filter="fade">
                                      <p:cBhvr>
                                        <p:cTn id="65" dur="500"/>
                                        <p:tgtEl>
                                          <p:spTgt spid="50"/>
                                        </p:tgtEl>
                                      </p:cBhvr>
                                    </p:animEffect>
                                  </p:childTnLst>
                                </p:cTn>
                              </p:par>
                              <p:par>
                                <p:cTn id="66" presetID="53" presetClass="entr" presetSubtype="16" fill="hold" grpId="0" nodeType="withEffect">
                                  <p:stCondLst>
                                    <p:cond delay="0"/>
                                  </p:stCondLst>
                                  <p:childTnLst>
                                    <p:set>
                                      <p:cBhvr>
                                        <p:cTn id="67" dur="1" fill="hold">
                                          <p:stCondLst>
                                            <p:cond delay="0"/>
                                          </p:stCondLst>
                                        </p:cTn>
                                        <p:tgtEl>
                                          <p:spTgt spid="51"/>
                                        </p:tgtEl>
                                        <p:attrNameLst>
                                          <p:attrName>style.visibility</p:attrName>
                                        </p:attrNameLst>
                                      </p:cBhvr>
                                      <p:to>
                                        <p:strVal val="visible"/>
                                      </p:to>
                                    </p:set>
                                    <p:anim calcmode="lin" valueType="num">
                                      <p:cBhvr>
                                        <p:cTn id="68" dur="500" fill="hold"/>
                                        <p:tgtEl>
                                          <p:spTgt spid="51"/>
                                        </p:tgtEl>
                                        <p:attrNameLst>
                                          <p:attrName>ppt_w</p:attrName>
                                        </p:attrNameLst>
                                      </p:cBhvr>
                                      <p:tavLst>
                                        <p:tav tm="0">
                                          <p:val>
                                            <p:fltVal val="0"/>
                                          </p:val>
                                        </p:tav>
                                        <p:tav tm="100000">
                                          <p:val>
                                            <p:strVal val="#ppt_w"/>
                                          </p:val>
                                        </p:tav>
                                      </p:tavLst>
                                    </p:anim>
                                    <p:anim calcmode="lin" valueType="num">
                                      <p:cBhvr>
                                        <p:cTn id="69" dur="500" fill="hold"/>
                                        <p:tgtEl>
                                          <p:spTgt spid="51"/>
                                        </p:tgtEl>
                                        <p:attrNameLst>
                                          <p:attrName>ppt_h</p:attrName>
                                        </p:attrNameLst>
                                      </p:cBhvr>
                                      <p:tavLst>
                                        <p:tav tm="0">
                                          <p:val>
                                            <p:fltVal val="0"/>
                                          </p:val>
                                        </p:tav>
                                        <p:tav tm="100000">
                                          <p:val>
                                            <p:strVal val="#ppt_h"/>
                                          </p:val>
                                        </p:tav>
                                      </p:tavLst>
                                    </p:anim>
                                    <p:animEffect transition="in" filter="fade">
                                      <p:cBhvr>
                                        <p:cTn id="70" dur="500"/>
                                        <p:tgtEl>
                                          <p:spTgt spid="51"/>
                                        </p:tgtEl>
                                      </p:cBhvr>
                                    </p:animEffect>
                                  </p:childTnLst>
                                </p:cTn>
                              </p:par>
                              <p:par>
                                <p:cTn id="71" presetID="53" presetClass="entr" presetSubtype="16" fill="hold" grpId="0" nodeType="withEffect">
                                  <p:stCondLst>
                                    <p:cond delay="0"/>
                                  </p:stCondLst>
                                  <p:childTnLst>
                                    <p:set>
                                      <p:cBhvr>
                                        <p:cTn id="72" dur="1" fill="hold">
                                          <p:stCondLst>
                                            <p:cond delay="0"/>
                                          </p:stCondLst>
                                        </p:cTn>
                                        <p:tgtEl>
                                          <p:spTgt spid="12"/>
                                        </p:tgtEl>
                                        <p:attrNameLst>
                                          <p:attrName>style.visibility</p:attrName>
                                        </p:attrNameLst>
                                      </p:cBhvr>
                                      <p:to>
                                        <p:strVal val="visible"/>
                                      </p:to>
                                    </p:set>
                                    <p:anim calcmode="lin" valueType="num">
                                      <p:cBhvr>
                                        <p:cTn id="73" dur="500" fill="hold"/>
                                        <p:tgtEl>
                                          <p:spTgt spid="12"/>
                                        </p:tgtEl>
                                        <p:attrNameLst>
                                          <p:attrName>ppt_w</p:attrName>
                                        </p:attrNameLst>
                                      </p:cBhvr>
                                      <p:tavLst>
                                        <p:tav tm="0">
                                          <p:val>
                                            <p:fltVal val="0"/>
                                          </p:val>
                                        </p:tav>
                                        <p:tav tm="100000">
                                          <p:val>
                                            <p:strVal val="#ppt_w"/>
                                          </p:val>
                                        </p:tav>
                                      </p:tavLst>
                                    </p:anim>
                                    <p:anim calcmode="lin" valueType="num">
                                      <p:cBhvr>
                                        <p:cTn id="74" dur="500" fill="hold"/>
                                        <p:tgtEl>
                                          <p:spTgt spid="12"/>
                                        </p:tgtEl>
                                        <p:attrNameLst>
                                          <p:attrName>ppt_h</p:attrName>
                                        </p:attrNameLst>
                                      </p:cBhvr>
                                      <p:tavLst>
                                        <p:tav tm="0">
                                          <p:val>
                                            <p:fltVal val="0"/>
                                          </p:val>
                                        </p:tav>
                                        <p:tav tm="100000">
                                          <p:val>
                                            <p:strVal val="#ppt_h"/>
                                          </p:val>
                                        </p:tav>
                                      </p:tavLst>
                                    </p:anim>
                                    <p:animEffect transition="in" filter="fade">
                                      <p:cBhvr>
                                        <p:cTn id="75" dur="500"/>
                                        <p:tgtEl>
                                          <p:spTgt spid="12"/>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53"/>
                                        </p:tgtEl>
                                        <p:attrNameLst>
                                          <p:attrName>style.visibility</p:attrName>
                                        </p:attrNameLst>
                                      </p:cBhvr>
                                      <p:to>
                                        <p:strVal val="visible"/>
                                      </p:to>
                                    </p:set>
                                    <p:anim calcmode="lin" valueType="num">
                                      <p:cBhvr>
                                        <p:cTn id="78" dur="500" fill="hold"/>
                                        <p:tgtEl>
                                          <p:spTgt spid="53"/>
                                        </p:tgtEl>
                                        <p:attrNameLst>
                                          <p:attrName>ppt_w</p:attrName>
                                        </p:attrNameLst>
                                      </p:cBhvr>
                                      <p:tavLst>
                                        <p:tav tm="0">
                                          <p:val>
                                            <p:fltVal val="0"/>
                                          </p:val>
                                        </p:tav>
                                        <p:tav tm="100000">
                                          <p:val>
                                            <p:strVal val="#ppt_w"/>
                                          </p:val>
                                        </p:tav>
                                      </p:tavLst>
                                    </p:anim>
                                    <p:anim calcmode="lin" valueType="num">
                                      <p:cBhvr>
                                        <p:cTn id="79" dur="500" fill="hold"/>
                                        <p:tgtEl>
                                          <p:spTgt spid="53"/>
                                        </p:tgtEl>
                                        <p:attrNameLst>
                                          <p:attrName>ppt_h</p:attrName>
                                        </p:attrNameLst>
                                      </p:cBhvr>
                                      <p:tavLst>
                                        <p:tav tm="0">
                                          <p:val>
                                            <p:fltVal val="0"/>
                                          </p:val>
                                        </p:tav>
                                        <p:tav tm="100000">
                                          <p:val>
                                            <p:strVal val="#ppt_h"/>
                                          </p:val>
                                        </p:tav>
                                      </p:tavLst>
                                    </p:anim>
                                    <p:animEffect transition="in" filter="fade">
                                      <p:cBhvr>
                                        <p:cTn id="80" dur="500"/>
                                        <p:tgtEl>
                                          <p:spTgt spid="53"/>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 calcmode="lin" valueType="num">
                                      <p:cBhvr>
                                        <p:cTn id="83" dur="500" fill="hold"/>
                                        <p:tgtEl>
                                          <p:spTgt spid="49"/>
                                        </p:tgtEl>
                                        <p:attrNameLst>
                                          <p:attrName>ppt_w</p:attrName>
                                        </p:attrNameLst>
                                      </p:cBhvr>
                                      <p:tavLst>
                                        <p:tav tm="0">
                                          <p:val>
                                            <p:fltVal val="0"/>
                                          </p:val>
                                        </p:tav>
                                        <p:tav tm="100000">
                                          <p:val>
                                            <p:strVal val="#ppt_w"/>
                                          </p:val>
                                        </p:tav>
                                      </p:tavLst>
                                    </p:anim>
                                    <p:anim calcmode="lin" valueType="num">
                                      <p:cBhvr>
                                        <p:cTn id="84" dur="500" fill="hold"/>
                                        <p:tgtEl>
                                          <p:spTgt spid="49"/>
                                        </p:tgtEl>
                                        <p:attrNameLst>
                                          <p:attrName>ppt_h</p:attrName>
                                        </p:attrNameLst>
                                      </p:cBhvr>
                                      <p:tavLst>
                                        <p:tav tm="0">
                                          <p:val>
                                            <p:fltVal val="0"/>
                                          </p:val>
                                        </p:tav>
                                        <p:tav tm="100000">
                                          <p:val>
                                            <p:strVal val="#ppt_h"/>
                                          </p:val>
                                        </p:tav>
                                      </p:tavLst>
                                    </p:anim>
                                    <p:animEffect transition="in" filter="fade">
                                      <p:cBhvr>
                                        <p:cTn id="85" dur="500"/>
                                        <p:tgtEl>
                                          <p:spTgt spid="49"/>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52"/>
                                        </p:tgtEl>
                                        <p:attrNameLst>
                                          <p:attrName>style.visibility</p:attrName>
                                        </p:attrNameLst>
                                      </p:cBhvr>
                                      <p:to>
                                        <p:strVal val="visible"/>
                                      </p:to>
                                    </p:set>
                                    <p:anim calcmode="lin" valueType="num">
                                      <p:cBhvr>
                                        <p:cTn id="88" dur="500" fill="hold"/>
                                        <p:tgtEl>
                                          <p:spTgt spid="52"/>
                                        </p:tgtEl>
                                        <p:attrNameLst>
                                          <p:attrName>ppt_w</p:attrName>
                                        </p:attrNameLst>
                                      </p:cBhvr>
                                      <p:tavLst>
                                        <p:tav tm="0">
                                          <p:val>
                                            <p:fltVal val="0"/>
                                          </p:val>
                                        </p:tav>
                                        <p:tav tm="100000">
                                          <p:val>
                                            <p:strVal val="#ppt_w"/>
                                          </p:val>
                                        </p:tav>
                                      </p:tavLst>
                                    </p:anim>
                                    <p:anim calcmode="lin" valueType="num">
                                      <p:cBhvr>
                                        <p:cTn id="89" dur="500" fill="hold"/>
                                        <p:tgtEl>
                                          <p:spTgt spid="52"/>
                                        </p:tgtEl>
                                        <p:attrNameLst>
                                          <p:attrName>ppt_h</p:attrName>
                                        </p:attrNameLst>
                                      </p:cBhvr>
                                      <p:tavLst>
                                        <p:tav tm="0">
                                          <p:val>
                                            <p:fltVal val="0"/>
                                          </p:val>
                                        </p:tav>
                                        <p:tav tm="100000">
                                          <p:val>
                                            <p:strVal val="#ppt_h"/>
                                          </p:val>
                                        </p:tav>
                                      </p:tavLst>
                                    </p:anim>
                                    <p:animEffect transition="in" filter="fade">
                                      <p:cBhvr>
                                        <p:cTn id="90" dur="500"/>
                                        <p:tgtEl>
                                          <p:spTgt spid="52"/>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nodePh="1">
                                  <p:stCondLst>
                                    <p:cond delay="0"/>
                                  </p:stCondLst>
                                  <p:endCondLst>
                                    <p:cond evt="begin" delay="0">
                                      <p:tn val="93"/>
                                    </p:cond>
                                  </p:endCondLst>
                                  <p:childTnLst>
                                    <p:set>
                                      <p:cBhvr>
                                        <p:cTn id="94" dur="1" fill="hold">
                                          <p:stCondLst>
                                            <p:cond delay="0"/>
                                          </p:stCondLst>
                                        </p:cTn>
                                        <p:tgtEl>
                                          <p:spTgt spid="8"/>
                                        </p:tgtEl>
                                        <p:attrNameLst>
                                          <p:attrName>style.visibility</p:attrName>
                                        </p:attrNameLst>
                                      </p:cBhvr>
                                      <p:to>
                                        <p:strVal val="visible"/>
                                      </p:to>
                                    </p:set>
                                    <p:anim calcmode="lin" valueType="num">
                                      <p:cBhvr>
                                        <p:cTn id="95" dur="1000" fill="hold"/>
                                        <p:tgtEl>
                                          <p:spTgt spid="8"/>
                                        </p:tgtEl>
                                        <p:attrNameLst>
                                          <p:attrName>ppt_w</p:attrName>
                                        </p:attrNameLst>
                                      </p:cBhvr>
                                      <p:tavLst>
                                        <p:tav tm="0">
                                          <p:val>
                                            <p:fltVal val="0"/>
                                          </p:val>
                                        </p:tav>
                                        <p:tav tm="100000">
                                          <p:val>
                                            <p:strVal val="#ppt_w"/>
                                          </p:val>
                                        </p:tav>
                                      </p:tavLst>
                                    </p:anim>
                                    <p:anim calcmode="lin" valueType="num">
                                      <p:cBhvr>
                                        <p:cTn id="96" dur="1000" fill="hold"/>
                                        <p:tgtEl>
                                          <p:spTgt spid="8"/>
                                        </p:tgtEl>
                                        <p:attrNameLst>
                                          <p:attrName>ppt_h</p:attrName>
                                        </p:attrNameLst>
                                      </p:cBhvr>
                                      <p:tavLst>
                                        <p:tav tm="0">
                                          <p:val>
                                            <p:fltVal val="0"/>
                                          </p:val>
                                        </p:tav>
                                        <p:tav tm="100000">
                                          <p:val>
                                            <p:strVal val="#ppt_h"/>
                                          </p:val>
                                        </p:tav>
                                      </p:tavLst>
                                    </p:anim>
                                    <p:anim calcmode="lin" valueType="num">
                                      <p:cBhvr>
                                        <p:cTn id="97" dur="1000" fill="hold"/>
                                        <p:tgtEl>
                                          <p:spTgt spid="8"/>
                                        </p:tgtEl>
                                        <p:attrNameLst>
                                          <p:attrName>style.rotation</p:attrName>
                                        </p:attrNameLst>
                                      </p:cBhvr>
                                      <p:tavLst>
                                        <p:tav tm="0">
                                          <p:val>
                                            <p:fltVal val="90"/>
                                          </p:val>
                                        </p:tav>
                                        <p:tav tm="100000">
                                          <p:val>
                                            <p:fltVal val="0"/>
                                          </p:val>
                                        </p:tav>
                                      </p:tavLst>
                                    </p:anim>
                                    <p:animEffect transition="in" filter="fade">
                                      <p:cBhvr>
                                        <p:cTn id="98" dur="1000"/>
                                        <p:tgtEl>
                                          <p:spTgt spid="8"/>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54"/>
                                        </p:tgtEl>
                                        <p:attrNameLst>
                                          <p:attrName>style.visibility</p:attrName>
                                        </p:attrNameLst>
                                      </p:cBhvr>
                                      <p:to>
                                        <p:strVal val="visible"/>
                                      </p:to>
                                    </p:set>
                                    <p:anim calcmode="lin" valueType="num">
                                      <p:cBhvr>
                                        <p:cTn id="101" dur="500" fill="hold"/>
                                        <p:tgtEl>
                                          <p:spTgt spid="54"/>
                                        </p:tgtEl>
                                        <p:attrNameLst>
                                          <p:attrName>ppt_w</p:attrName>
                                        </p:attrNameLst>
                                      </p:cBhvr>
                                      <p:tavLst>
                                        <p:tav tm="0">
                                          <p:val>
                                            <p:fltVal val="0"/>
                                          </p:val>
                                        </p:tav>
                                        <p:tav tm="100000">
                                          <p:val>
                                            <p:strVal val="#ppt_w"/>
                                          </p:val>
                                        </p:tav>
                                      </p:tavLst>
                                    </p:anim>
                                    <p:anim calcmode="lin" valueType="num">
                                      <p:cBhvr>
                                        <p:cTn id="102" dur="500" fill="hold"/>
                                        <p:tgtEl>
                                          <p:spTgt spid="54"/>
                                        </p:tgtEl>
                                        <p:attrNameLst>
                                          <p:attrName>ppt_h</p:attrName>
                                        </p:attrNameLst>
                                      </p:cBhvr>
                                      <p:tavLst>
                                        <p:tav tm="0">
                                          <p:val>
                                            <p:fltVal val="0"/>
                                          </p:val>
                                        </p:tav>
                                        <p:tav tm="100000">
                                          <p:val>
                                            <p:strVal val="#ppt_h"/>
                                          </p:val>
                                        </p:tav>
                                      </p:tavLst>
                                    </p:anim>
                                    <p:animEffect transition="in" filter="fade">
                                      <p:cBhvr>
                                        <p:cTn id="103" dur="500"/>
                                        <p:tgtEl>
                                          <p:spTgt spid="54"/>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55"/>
                                        </p:tgtEl>
                                        <p:attrNameLst>
                                          <p:attrName>style.visibility</p:attrName>
                                        </p:attrNameLst>
                                      </p:cBhvr>
                                      <p:to>
                                        <p:strVal val="visible"/>
                                      </p:to>
                                    </p:set>
                                    <p:anim calcmode="lin" valueType="num">
                                      <p:cBhvr>
                                        <p:cTn id="106" dur="500" fill="hold"/>
                                        <p:tgtEl>
                                          <p:spTgt spid="55"/>
                                        </p:tgtEl>
                                        <p:attrNameLst>
                                          <p:attrName>ppt_w</p:attrName>
                                        </p:attrNameLst>
                                      </p:cBhvr>
                                      <p:tavLst>
                                        <p:tav tm="0">
                                          <p:val>
                                            <p:fltVal val="0"/>
                                          </p:val>
                                        </p:tav>
                                        <p:tav tm="100000">
                                          <p:val>
                                            <p:strVal val="#ppt_w"/>
                                          </p:val>
                                        </p:tav>
                                      </p:tavLst>
                                    </p:anim>
                                    <p:anim calcmode="lin" valueType="num">
                                      <p:cBhvr>
                                        <p:cTn id="107" dur="500" fill="hold"/>
                                        <p:tgtEl>
                                          <p:spTgt spid="55"/>
                                        </p:tgtEl>
                                        <p:attrNameLst>
                                          <p:attrName>ppt_h</p:attrName>
                                        </p:attrNameLst>
                                      </p:cBhvr>
                                      <p:tavLst>
                                        <p:tav tm="0">
                                          <p:val>
                                            <p:fltVal val="0"/>
                                          </p:val>
                                        </p:tav>
                                        <p:tav tm="100000">
                                          <p:val>
                                            <p:strVal val="#ppt_h"/>
                                          </p:val>
                                        </p:tav>
                                      </p:tavLst>
                                    </p:anim>
                                    <p:animEffect transition="in" filter="fade">
                                      <p:cBhvr>
                                        <p:cTn id="108" dur="500"/>
                                        <p:tgtEl>
                                          <p:spTgt spid="55"/>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 calcmode="lin" valueType="num">
                                      <p:cBhvr>
                                        <p:cTn id="113" dur="500" fill="hold"/>
                                        <p:tgtEl>
                                          <p:spTgt spid="13"/>
                                        </p:tgtEl>
                                        <p:attrNameLst>
                                          <p:attrName>ppt_w</p:attrName>
                                        </p:attrNameLst>
                                      </p:cBhvr>
                                      <p:tavLst>
                                        <p:tav tm="0">
                                          <p:val>
                                            <p:fltVal val="0"/>
                                          </p:val>
                                        </p:tav>
                                        <p:tav tm="100000">
                                          <p:val>
                                            <p:strVal val="#ppt_w"/>
                                          </p:val>
                                        </p:tav>
                                      </p:tavLst>
                                    </p:anim>
                                    <p:anim calcmode="lin" valueType="num">
                                      <p:cBhvr>
                                        <p:cTn id="114" dur="500" fill="hold"/>
                                        <p:tgtEl>
                                          <p:spTgt spid="13"/>
                                        </p:tgtEl>
                                        <p:attrNameLst>
                                          <p:attrName>ppt_h</p:attrName>
                                        </p:attrNameLst>
                                      </p:cBhvr>
                                      <p:tavLst>
                                        <p:tav tm="0">
                                          <p:val>
                                            <p:fltVal val="0"/>
                                          </p:val>
                                        </p:tav>
                                        <p:tav tm="100000">
                                          <p:val>
                                            <p:strVal val="#ppt_h"/>
                                          </p:val>
                                        </p:tav>
                                      </p:tavLst>
                                    </p:anim>
                                    <p:animEffect transition="in" filter="fade">
                                      <p:cBhvr>
                                        <p:cTn id="115" dur="500"/>
                                        <p:tgtEl>
                                          <p:spTgt spid="13"/>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56"/>
                                        </p:tgtEl>
                                        <p:attrNameLst>
                                          <p:attrName>style.visibility</p:attrName>
                                        </p:attrNameLst>
                                      </p:cBhvr>
                                      <p:to>
                                        <p:strVal val="visible"/>
                                      </p:to>
                                    </p:set>
                                    <p:anim calcmode="lin" valueType="num">
                                      <p:cBhvr>
                                        <p:cTn id="118" dur="500" fill="hold"/>
                                        <p:tgtEl>
                                          <p:spTgt spid="56"/>
                                        </p:tgtEl>
                                        <p:attrNameLst>
                                          <p:attrName>ppt_w</p:attrName>
                                        </p:attrNameLst>
                                      </p:cBhvr>
                                      <p:tavLst>
                                        <p:tav tm="0">
                                          <p:val>
                                            <p:fltVal val="0"/>
                                          </p:val>
                                        </p:tav>
                                        <p:tav tm="100000">
                                          <p:val>
                                            <p:strVal val="#ppt_w"/>
                                          </p:val>
                                        </p:tav>
                                      </p:tavLst>
                                    </p:anim>
                                    <p:anim calcmode="lin" valueType="num">
                                      <p:cBhvr>
                                        <p:cTn id="119" dur="500" fill="hold"/>
                                        <p:tgtEl>
                                          <p:spTgt spid="56"/>
                                        </p:tgtEl>
                                        <p:attrNameLst>
                                          <p:attrName>ppt_h</p:attrName>
                                        </p:attrNameLst>
                                      </p:cBhvr>
                                      <p:tavLst>
                                        <p:tav tm="0">
                                          <p:val>
                                            <p:fltVal val="0"/>
                                          </p:val>
                                        </p:tav>
                                        <p:tav tm="100000">
                                          <p:val>
                                            <p:strVal val="#ppt_h"/>
                                          </p:val>
                                        </p:tav>
                                      </p:tavLst>
                                    </p:anim>
                                    <p:animEffect transition="in" filter="fade">
                                      <p:cBhvr>
                                        <p:cTn id="120" dur="500"/>
                                        <p:tgtEl>
                                          <p:spTgt spid="56"/>
                                        </p:tgtEl>
                                      </p:cBhvr>
                                    </p:animEffect>
                                  </p:childTnLst>
                                </p:cTn>
                              </p:par>
                              <p:par>
                                <p:cTn id="121" presetID="53" presetClass="entr" presetSubtype="16" fill="hold" grpId="0" nodeType="withEffect">
                                  <p:stCondLst>
                                    <p:cond delay="0"/>
                                  </p:stCondLst>
                                  <p:childTnLst>
                                    <p:set>
                                      <p:cBhvr>
                                        <p:cTn id="122" dur="1" fill="hold">
                                          <p:stCondLst>
                                            <p:cond delay="0"/>
                                          </p:stCondLst>
                                        </p:cTn>
                                        <p:tgtEl>
                                          <p:spTgt spid="57"/>
                                        </p:tgtEl>
                                        <p:attrNameLst>
                                          <p:attrName>style.visibility</p:attrName>
                                        </p:attrNameLst>
                                      </p:cBhvr>
                                      <p:to>
                                        <p:strVal val="visible"/>
                                      </p:to>
                                    </p:set>
                                    <p:anim calcmode="lin" valueType="num">
                                      <p:cBhvr>
                                        <p:cTn id="123" dur="500" fill="hold"/>
                                        <p:tgtEl>
                                          <p:spTgt spid="57"/>
                                        </p:tgtEl>
                                        <p:attrNameLst>
                                          <p:attrName>ppt_w</p:attrName>
                                        </p:attrNameLst>
                                      </p:cBhvr>
                                      <p:tavLst>
                                        <p:tav tm="0">
                                          <p:val>
                                            <p:fltVal val="0"/>
                                          </p:val>
                                        </p:tav>
                                        <p:tav tm="100000">
                                          <p:val>
                                            <p:strVal val="#ppt_w"/>
                                          </p:val>
                                        </p:tav>
                                      </p:tavLst>
                                    </p:anim>
                                    <p:anim calcmode="lin" valueType="num">
                                      <p:cBhvr>
                                        <p:cTn id="124" dur="500" fill="hold"/>
                                        <p:tgtEl>
                                          <p:spTgt spid="57"/>
                                        </p:tgtEl>
                                        <p:attrNameLst>
                                          <p:attrName>ppt_h</p:attrName>
                                        </p:attrNameLst>
                                      </p:cBhvr>
                                      <p:tavLst>
                                        <p:tav tm="0">
                                          <p:val>
                                            <p:fltVal val="0"/>
                                          </p:val>
                                        </p:tav>
                                        <p:tav tm="100000">
                                          <p:val>
                                            <p:strVal val="#ppt_h"/>
                                          </p:val>
                                        </p:tav>
                                      </p:tavLst>
                                    </p:anim>
                                    <p:animEffect transition="in" filter="fade">
                                      <p:cBhvr>
                                        <p:cTn id="125" dur="500"/>
                                        <p:tgtEl>
                                          <p:spTgt spid="57"/>
                                        </p:tgtEl>
                                      </p:cBhvr>
                                    </p:animEffect>
                                  </p:childTnLst>
                                </p:cTn>
                              </p:par>
                              <p:par>
                                <p:cTn id="126" presetID="53" presetClass="entr" presetSubtype="16" fill="hold" grpId="0" nodeType="withEffect">
                                  <p:stCondLst>
                                    <p:cond delay="0"/>
                                  </p:stCondLst>
                                  <p:childTnLst>
                                    <p:set>
                                      <p:cBhvr>
                                        <p:cTn id="127" dur="1" fill="hold">
                                          <p:stCondLst>
                                            <p:cond delay="0"/>
                                          </p:stCondLst>
                                        </p:cTn>
                                        <p:tgtEl>
                                          <p:spTgt spid="14"/>
                                        </p:tgtEl>
                                        <p:attrNameLst>
                                          <p:attrName>style.visibility</p:attrName>
                                        </p:attrNameLst>
                                      </p:cBhvr>
                                      <p:to>
                                        <p:strVal val="visible"/>
                                      </p:to>
                                    </p:set>
                                    <p:anim calcmode="lin" valueType="num">
                                      <p:cBhvr>
                                        <p:cTn id="128" dur="500" fill="hold"/>
                                        <p:tgtEl>
                                          <p:spTgt spid="14"/>
                                        </p:tgtEl>
                                        <p:attrNameLst>
                                          <p:attrName>ppt_w</p:attrName>
                                        </p:attrNameLst>
                                      </p:cBhvr>
                                      <p:tavLst>
                                        <p:tav tm="0">
                                          <p:val>
                                            <p:fltVal val="0"/>
                                          </p:val>
                                        </p:tav>
                                        <p:tav tm="100000">
                                          <p:val>
                                            <p:strVal val="#ppt_w"/>
                                          </p:val>
                                        </p:tav>
                                      </p:tavLst>
                                    </p:anim>
                                    <p:anim calcmode="lin" valueType="num">
                                      <p:cBhvr>
                                        <p:cTn id="129" dur="500" fill="hold"/>
                                        <p:tgtEl>
                                          <p:spTgt spid="14"/>
                                        </p:tgtEl>
                                        <p:attrNameLst>
                                          <p:attrName>ppt_h</p:attrName>
                                        </p:attrNameLst>
                                      </p:cBhvr>
                                      <p:tavLst>
                                        <p:tav tm="0">
                                          <p:val>
                                            <p:fltVal val="0"/>
                                          </p:val>
                                        </p:tav>
                                        <p:tav tm="100000">
                                          <p:val>
                                            <p:strVal val="#ppt_h"/>
                                          </p:val>
                                        </p:tav>
                                      </p:tavLst>
                                    </p:anim>
                                    <p:animEffect transition="in" filter="fade">
                                      <p:cBhvr>
                                        <p:cTn id="130" dur="500"/>
                                        <p:tgtEl>
                                          <p:spTgt spid="14"/>
                                        </p:tgtEl>
                                      </p:cBhvr>
                                    </p:animEffect>
                                  </p:childTnLst>
                                </p:cTn>
                              </p:par>
                              <p:par>
                                <p:cTn id="131" presetID="53" presetClass="entr" presetSubtype="16" fill="hold" grpId="0" nodeType="withEffect">
                                  <p:stCondLst>
                                    <p:cond delay="0"/>
                                  </p:stCondLst>
                                  <p:childTnLst>
                                    <p:set>
                                      <p:cBhvr>
                                        <p:cTn id="132" dur="1" fill="hold">
                                          <p:stCondLst>
                                            <p:cond delay="0"/>
                                          </p:stCondLst>
                                        </p:cTn>
                                        <p:tgtEl>
                                          <p:spTgt spid="59"/>
                                        </p:tgtEl>
                                        <p:attrNameLst>
                                          <p:attrName>style.visibility</p:attrName>
                                        </p:attrNameLst>
                                      </p:cBhvr>
                                      <p:to>
                                        <p:strVal val="visible"/>
                                      </p:to>
                                    </p:set>
                                    <p:anim calcmode="lin" valueType="num">
                                      <p:cBhvr>
                                        <p:cTn id="133" dur="500" fill="hold"/>
                                        <p:tgtEl>
                                          <p:spTgt spid="59"/>
                                        </p:tgtEl>
                                        <p:attrNameLst>
                                          <p:attrName>ppt_w</p:attrName>
                                        </p:attrNameLst>
                                      </p:cBhvr>
                                      <p:tavLst>
                                        <p:tav tm="0">
                                          <p:val>
                                            <p:fltVal val="0"/>
                                          </p:val>
                                        </p:tav>
                                        <p:tav tm="100000">
                                          <p:val>
                                            <p:strVal val="#ppt_w"/>
                                          </p:val>
                                        </p:tav>
                                      </p:tavLst>
                                    </p:anim>
                                    <p:anim calcmode="lin" valueType="num">
                                      <p:cBhvr>
                                        <p:cTn id="134" dur="500" fill="hold"/>
                                        <p:tgtEl>
                                          <p:spTgt spid="59"/>
                                        </p:tgtEl>
                                        <p:attrNameLst>
                                          <p:attrName>ppt_h</p:attrName>
                                        </p:attrNameLst>
                                      </p:cBhvr>
                                      <p:tavLst>
                                        <p:tav tm="0">
                                          <p:val>
                                            <p:fltVal val="0"/>
                                          </p:val>
                                        </p:tav>
                                        <p:tav tm="100000">
                                          <p:val>
                                            <p:strVal val="#ppt_h"/>
                                          </p:val>
                                        </p:tav>
                                      </p:tavLst>
                                    </p:anim>
                                    <p:animEffect transition="in" filter="fade">
                                      <p:cBhvr>
                                        <p:cTn id="135" dur="500"/>
                                        <p:tgtEl>
                                          <p:spTgt spid="59"/>
                                        </p:tgtEl>
                                      </p:cBhvr>
                                    </p:animEffect>
                                  </p:childTnLst>
                                </p:cTn>
                              </p:par>
                              <p:par>
                                <p:cTn id="136" presetID="53" presetClass="entr" presetSubtype="16"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 calcmode="lin" valueType="num">
                                      <p:cBhvr>
                                        <p:cTn id="138" dur="500" fill="hold"/>
                                        <p:tgtEl>
                                          <p:spTgt spid="58"/>
                                        </p:tgtEl>
                                        <p:attrNameLst>
                                          <p:attrName>ppt_w</p:attrName>
                                        </p:attrNameLst>
                                      </p:cBhvr>
                                      <p:tavLst>
                                        <p:tav tm="0">
                                          <p:val>
                                            <p:fltVal val="0"/>
                                          </p:val>
                                        </p:tav>
                                        <p:tav tm="100000">
                                          <p:val>
                                            <p:strVal val="#ppt_w"/>
                                          </p:val>
                                        </p:tav>
                                      </p:tavLst>
                                    </p:anim>
                                    <p:anim calcmode="lin" valueType="num">
                                      <p:cBhvr>
                                        <p:cTn id="139" dur="500" fill="hold"/>
                                        <p:tgtEl>
                                          <p:spTgt spid="58"/>
                                        </p:tgtEl>
                                        <p:attrNameLst>
                                          <p:attrName>ppt_h</p:attrName>
                                        </p:attrNameLst>
                                      </p:cBhvr>
                                      <p:tavLst>
                                        <p:tav tm="0">
                                          <p:val>
                                            <p:fltVal val="0"/>
                                          </p:val>
                                        </p:tav>
                                        <p:tav tm="100000">
                                          <p:val>
                                            <p:strVal val="#ppt_h"/>
                                          </p:val>
                                        </p:tav>
                                      </p:tavLst>
                                    </p:anim>
                                    <p:animEffect transition="in" filter="fade">
                                      <p:cBhvr>
                                        <p:cTn id="140" dur="500"/>
                                        <p:tgtEl>
                                          <p:spTgt spid="58"/>
                                        </p:tgtEl>
                                      </p:cBhvr>
                                    </p:animEffect>
                                  </p:childTnLst>
                                </p:cTn>
                              </p:par>
                              <p:par>
                                <p:cTn id="141" presetID="53" presetClass="entr" presetSubtype="16" fill="hold" grpId="0" nodeType="withEffect">
                                  <p:stCondLst>
                                    <p:cond delay="0"/>
                                  </p:stCondLst>
                                  <p:childTnLst>
                                    <p:set>
                                      <p:cBhvr>
                                        <p:cTn id="142" dur="1" fill="hold">
                                          <p:stCondLst>
                                            <p:cond delay="0"/>
                                          </p:stCondLst>
                                        </p:cTn>
                                        <p:tgtEl>
                                          <p:spTgt spid="60"/>
                                        </p:tgtEl>
                                        <p:attrNameLst>
                                          <p:attrName>style.visibility</p:attrName>
                                        </p:attrNameLst>
                                      </p:cBhvr>
                                      <p:to>
                                        <p:strVal val="visible"/>
                                      </p:to>
                                    </p:set>
                                    <p:anim calcmode="lin" valueType="num">
                                      <p:cBhvr>
                                        <p:cTn id="143" dur="500" fill="hold"/>
                                        <p:tgtEl>
                                          <p:spTgt spid="60"/>
                                        </p:tgtEl>
                                        <p:attrNameLst>
                                          <p:attrName>ppt_w</p:attrName>
                                        </p:attrNameLst>
                                      </p:cBhvr>
                                      <p:tavLst>
                                        <p:tav tm="0">
                                          <p:val>
                                            <p:fltVal val="0"/>
                                          </p:val>
                                        </p:tav>
                                        <p:tav tm="100000">
                                          <p:val>
                                            <p:strVal val="#ppt_w"/>
                                          </p:val>
                                        </p:tav>
                                      </p:tavLst>
                                    </p:anim>
                                    <p:anim calcmode="lin" valueType="num">
                                      <p:cBhvr>
                                        <p:cTn id="144" dur="500" fill="hold"/>
                                        <p:tgtEl>
                                          <p:spTgt spid="60"/>
                                        </p:tgtEl>
                                        <p:attrNameLst>
                                          <p:attrName>ppt_h</p:attrName>
                                        </p:attrNameLst>
                                      </p:cBhvr>
                                      <p:tavLst>
                                        <p:tav tm="0">
                                          <p:val>
                                            <p:fltVal val="0"/>
                                          </p:val>
                                        </p:tav>
                                        <p:tav tm="100000">
                                          <p:val>
                                            <p:strVal val="#ppt_h"/>
                                          </p:val>
                                        </p:tav>
                                      </p:tavLst>
                                    </p:anim>
                                    <p:animEffect transition="in" filter="fade">
                                      <p:cBhvr>
                                        <p:cTn id="145" dur="500"/>
                                        <p:tgtEl>
                                          <p:spTgt spid="60"/>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61"/>
                                        </p:tgtEl>
                                        <p:attrNameLst>
                                          <p:attrName>style.visibility</p:attrName>
                                        </p:attrNameLst>
                                      </p:cBhvr>
                                      <p:to>
                                        <p:strVal val="visible"/>
                                      </p:to>
                                    </p:set>
                                    <p:anim calcmode="lin" valueType="num">
                                      <p:cBhvr>
                                        <p:cTn id="148" dur="500" fill="hold"/>
                                        <p:tgtEl>
                                          <p:spTgt spid="61"/>
                                        </p:tgtEl>
                                        <p:attrNameLst>
                                          <p:attrName>ppt_w</p:attrName>
                                        </p:attrNameLst>
                                      </p:cBhvr>
                                      <p:tavLst>
                                        <p:tav tm="0">
                                          <p:val>
                                            <p:fltVal val="0"/>
                                          </p:val>
                                        </p:tav>
                                        <p:tav tm="100000">
                                          <p:val>
                                            <p:strVal val="#ppt_w"/>
                                          </p:val>
                                        </p:tav>
                                      </p:tavLst>
                                    </p:anim>
                                    <p:anim calcmode="lin" valueType="num">
                                      <p:cBhvr>
                                        <p:cTn id="149" dur="500" fill="hold"/>
                                        <p:tgtEl>
                                          <p:spTgt spid="61"/>
                                        </p:tgtEl>
                                        <p:attrNameLst>
                                          <p:attrName>ppt_h</p:attrName>
                                        </p:attrNameLst>
                                      </p:cBhvr>
                                      <p:tavLst>
                                        <p:tav tm="0">
                                          <p:val>
                                            <p:fltVal val="0"/>
                                          </p:val>
                                        </p:tav>
                                        <p:tav tm="100000">
                                          <p:val>
                                            <p:strVal val="#ppt_h"/>
                                          </p:val>
                                        </p:tav>
                                      </p:tavLst>
                                    </p:anim>
                                    <p:animEffect transition="in" filter="fade">
                                      <p:cBhvr>
                                        <p:cTn id="150" dur="500"/>
                                        <p:tgtEl>
                                          <p:spTgt spid="61"/>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62"/>
                                        </p:tgtEl>
                                        <p:attrNameLst>
                                          <p:attrName>style.visibility</p:attrName>
                                        </p:attrNameLst>
                                      </p:cBhvr>
                                      <p:to>
                                        <p:strVal val="visible"/>
                                      </p:to>
                                    </p:set>
                                    <p:anim calcmode="lin" valueType="num">
                                      <p:cBhvr>
                                        <p:cTn id="153" dur="500" fill="hold"/>
                                        <p:tgtEl>
                                          <p:spTgt spid="62"/>
                                        </p:tgtEl>
                                        <p:attrNameLst>
                                          <p:attrName>ppt_w</p:attrName>
                                        </p:attrNameLst>
                                      </p:cBhvr>
                                      <p:tavLst>
                                        <p:tav tm="0">
                                          <p:val>
                                            <p:fltVal val="0"/>
                                          </p:val>
                                        </p:tav>
                                        <p:tav tm="100000">
                                          <p:val>
                                            <p:strVal val="#ppt_w"/>
                                          </p:val>
                                        </p:tav>
                                      </p:tavLst>
                                    </p:anim>
                                    <p:anim calcmode="lin" valueType="num">
                                      <p:cBhvr>
                                        <p:cTn id="154" dur="500" fill="hold"/>
                                        <p:tgtEl>
                                          <p:spTgt spid="62"/>
                                        </p:tgtEl>
                                        <p:attrNameLst>
                                          <p:attrName>ppt_h</p:attrName>
                                        </p:attrNameLst>
                                      </p:cBhvr>
                                      <p:tavLst>
                                        <p:tav tm="0">
                                          <p:val>
                                            <p:fltVal val="0"/>
                                          </p:val>
                                        </p:tav>
                                        <p:tav tm="100000">
                                          <p:val>
                                            <p:strVal val="#ppt_h"/>
                                          </p:val>
                                        </p:tav>
                                      </p:tavLst>
                                    </p:anim>
                                    <p:animEffect transition="in" filter="fade">
                                      <p:cBhvr>
                                        <p:cTn id="155" dur="500"/>
                                        <p:tgtEl>
                                          <p:spTgt spid="62"/>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16"/>
                                        </p:tgtEl>
                                        <p:attrNameLst>
                                          <p:attrName>style.visibility</p:attrName>
                                        </p:attrNameLst>
                                      </p:cBhvr>
                                      <p:to>
                                        <p:strVal val="visible"/>
                                      </p:to>
                                    </p:set>
                                    <p:anim calcmode="lin" valueType="num">
                                      <p:cBhvr>
                                        <p:cTn id="158" dur="500" fill="hold"/>
                                        <p:tgtEl>
                                          <p:spTgt spid="16"/>
                                        </p:tgtEl>
                                        <p:attrNameLst>
                                          <p:attrName>ppt_w</p:attrName>
                                        </p:attrNameLst>
                                      </p:cBhvr>
                                      <p:tavLst>
                                        <p:tav tm="0">
                                          <p:val>
                                            <p:fltVal val="0"/>
                                          </p:val>
                                        </p:tav>
                                        <p:tav tm="100000">
                                          <p:val>
                                            <p:strVal val="#ppt_w"/>
                                          </p:val>
                                        </p:tav>
                                      </p:tavLst>
                                    </p:anim>
                                    <p:anim calcmode="lin" valueType="num">
                                      <p:cBhvr>
                                        <p:cTn id="159" dur="500" fill="hold"/>
                                        <p:tgtEl>
                                          <p:spTgt spid="16"/>
                                        </p:tgtEl>
                                        <p:attrNameLst>
                                          <p:attrName>ppt_h</p:attrName>
                                        </p:attrNameLst>
                                      </p:cBhvr>
                                      <p:tavLst>
                                        <p:tav tm="0">
                                          <p:val>
                                            <p:fltVal val="0"/>
                                          </p:val>
                                        </p:tav>
                                        <p:tav tm="100000">
                                          <p:val>
                                            <p:strVal val="#ppt_h"/>
                                          </p:val>
                                        </p:tav>
                                      </p:tavLst>
                                    </p:anim>
                                    <p:animEffect transition="in" filter="fade">
                                      <p:cBhvr>
                                        <p:cTn id="160" dur="500"/>
                                        <p:tgtEl>
                                          <p:spTgt spid="16"/>
                                        </p:tgtEl>
                                      </p:cBhvr>
                                    </p:animEffect>
                                  </p:childTnLst>
                                </p:cTn>
                              </p:par>
                              <p:par>
                                <p:cTn id="161" presetID="53" presetClass="entr" presetSubtype="16" fill="hold" grpId="0" nodeType="withEffect">
                                  <p:stCondLst>
                                    <p:cond delay="0"/>
                                  </p:stCondLst>
                                  <p:childTnLst>
                                    <p:set>
                                      <p:cBhvr>
                                        <p:cTn id="162" dur="1" fill="hold">
                                          <p:stCondLst>
                                            <p:cond delay="0"/>
                                          </p:stCondLst>
                                        </p:cTn>
                                        <p:tgtEl>
                                          <p:spTgt spid="63"/>
                                        </p:tgtEl>
                                        <p:attrNameLst>
                                          <p:attrName>style.visibility</p:attrName>
                                        </p:attrNameLst>
                                      </p:cBhvr>
                                      <p:to>
                                        <p:strVal val="visible"/>
                                      </p:to>
                                    </p:set>
                                    <p:anim calcmode="lin" valueType="num">
                                      <p:cBhvr>
                                        <p:cTn id="163" dur="500" fill="hold"/>
                                        <p:tgtEl>
                                          <p:spTgt spid="63"/>
                                        </p:tgtEl>
                                        <p:attrNameLst>
                                          <p:attrName>ppt_w</p:attrName>
                                        </p:attrNameLst>
                                      </p:cBhvr>
                                      <p:tavLst>
                                        <p:tav tm="0">
                                          <p:val>
                                            <p:fltVal val="0"/>
                                          </p:val>
                                        </p:tav>
                                        <p:tav tm="100000">
                                          <p:val>
                                            <p:strVal val="#ppt_w"/>
                                          </p:val>
                                        </p:tav>
                                      </p:tavLst>
                                    </p:anim>
                                    <p:anim calcmode="lin" valueType="num">
                                      <p:cBhvr>
                                        <p:cTn id="164" dur="500" fill="hold"/>
                                        <p:tgtEl>
                                          <p:spTgt spid="63"/>
                                        </p:tgtEl>
                                        <p:attrNameLst>
                                          <p:attrName>ppt_h</p:attrName>
                                        </p:attrNameLst>
                                      </p:cBhvr>
                                      <p:tavLst>
                                        <p:tav tm="0">
                                          <p:val>
                                            <p:fltVal val="0"/>
                                          </p:val>
                                        </p:tav>
                                        <p:tav tm="100000">
                                          <p:val>
                                            <p:strVal val="#ppt_h"/>
                                          </p:val>
                                        </p:tav>
                                      </p:tavLst>
                                    </p:anim>
                                    <p:animEffect transition="in" filter="fade">
                                      <p:cBhvr>
                                        <p:cTn id="165" dur="500"/>
                                        <p:tgtEl>
                                          <p:spTgt spid="63"/>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64"/>
                                        </p:tgtEl>
                                        <p:attrNameLst>
                                          <p:attrName>style.visibility</p:attrName>
                                        </p:attrNameLst>
                                      </p:cBhvr>
                                      <p:to>
                                        <p:strVal val="visible"/>
                                      </p:to>
                                    </p:set>
                                    <p:anim calcmode="lin" valueType="num">
                                      <p:cBhvr>
                                        <p:cTn id="168" dur="500" fill="hold"/>
                                        <p:tgtEl>
                                          <p:spTgt spid="64"/>
                                        </p:tgtEl>
                                        <p:attrNameLst>
                                          <p:attrName>ppt_w</p:attrName>
                                        </p:attrNameLst>
                                      </p:cBhvr>
                                      <p:tavLst>
                                        <p:tav tm="0">
                                          <p:val>
                                            <p:fltVal val="0"/>
                                          </p:val>
                                        </p:tav>
                                        <p:tav tm="100000">
                                          <p:val>
                                            <p:strVal val="#ppt_w"/>
                                          </p:val>
                                        </p:tav>
                                      </p:tavLst>
                                    </p:anim>
                                    <p:anim calcmode="lin" valueType="num">
                                      <p:cBhvr>
                                        <p:cTn id="169" dur="500" fill="hold"/>
                                        <p:tgtEl>
                                          <p:spTgt spid="64"/>
                                        </p:tgtEl>
                                        <p:attrNameLst>
                                          <p:attrName>ppt_h</p:attrName>
                                        </p:attrNameLst>
                                      </p:cBhvr>
                                      <p:tavLst>
                                        <p:tav tm="0">
                                          <p:val>
                                            <p:fltVal val="0"/>
                                          </p:val>
                                        </p:tav>
                                        <p:tav tm="100000">
                                          <p:val>
                                            <p:strVal val="#ppt_h"/>
                                          </p:val>
                                        </p:tav>
                                      </p:tavLst>
                                    </p:anim>
                                    <p:animEffect transition="in" filter="fade">
                                      <p:cBhvr>
                                        <p:cTn id="170" dur="500"/>
                                        <p:tgtEl>
                                          <p:spTgt spid="64"/>
                                        </p:tgtEl>
                                      </p:cBhvr>
                                    </p:animEffect>
                                  </p:childTnLst>
                                </p:cTn>
                              </p:par>
                              <p:par>
                                <p:cTn id="171" presetID="53" presetClass="entr" presetSubtype="16" fill="hold" grpId="0" nodeType="withEffect">
                                  <p:stCondLst>
                                    <p:cond delay="0"/>
                                  </p:stCondLst>
                                  <p:childTnLst>
                                    <p:set>
                                      <p:cBhvr>
                                        <p:cTn id="172" dur="1" fill="hold">
                                          <p:stCondLst>
                                            <p:cond delay="0"/>
                                          </p:stCondLst>
                                        </p:cTn>
                                        <p:tgtEl>
                                          <p:spTgt spid="65"/>
                                        </p:tgtEl>
                                        <p:attrNameLst>
                                          <p:attrName>style.visibility</p:attrName>
                                        </p:attrNameLst>
                                      </p:cBhvr>
                                      <p:to>
                                        <p:strVal val="visible"/>
                                      </p:to>
                                    </p:set>
                                    <p:anim calcmode="lin" valueType="num">
                                      <p:cBhvr>
                                        <p:cTn id="173" dur="500" fill="hold"/>
                                        <p:tgtEl>
                                          <p:spTgt spid="65"/>
                                        </p:tgtEl>
                                        <p:attrNameLst>
                                          <p:attrName>ppt_w</p:attrName>
                                        </p:attrNameLst>
                                      </p:cBhvr>
                                      <p:tavLst>
                                        <p:tav tm="0">
                                          <p:val>
                                            <p:fltVal val="0"/>
                                          </p:val>
                                        </p:tav>
                                        <p:tav tm="100000">
                                          <p:val>
                                            <p:strVal val="#ppt_w"/>
                                          </p:val>
                                        </p:tav>
                                      </p:tavLst>
                                    </p:anim>
                                    <p:anim calcmode="lin" valueType="num">
                                      <p:cBhvr>
                                        <p:cTn id="174" dur="500" fill="hold"/>
                                        <p:tgtEl>
                                          <p:spTgt spid="65"/>
                                        </p:tgtEl>
                                        <p:attrNameLst>
                                          <p:attrName>ppt_h</p:attrName>
                                        </p:attrNameLst>
                                      </p:cBhvr>
                                      <p:tavLst>
                                        <p:tav tm="0">
                                          <p:val>
                                            <p:fltVal val="0"/>
                                          </p:val>
                                        </p:tav>
                                        <p:tav tm="100000">
                                          <p:val>
                                            <p:strVal val="#ppt_h"/>
                                          </p:val>
                                        </p:tav>
                                      </p:tavLst>
                                    </p:anim>
                                    <p:animEffect transition="in" filter="fade">
                                      <p:cBhvr>
                                        <p:cTn id="175" dur="500"/>
                                        <p:tgtEl>
                                          <p:spTgt spid="65"/>
                                        </p:tgtEl>
                                      </p:cBhvr>
                                    </p:animEffect>
                                  </p:childTnLst>
                                </p:cTn>
                              </p:par>
                              <p:par>
                                <p:cTn id="176" presetID="53" presetClass="entr" presetSubtype="16" fill="hold" grpId="0" nodeType="withEffect">
                                  <p:stCondLst>
                                    <p:cond delay="0"/>
                                  </p:stCondLst>
                                  <p:childTnLst>
                                    <p:set>
                                      <p:cBhvr>
                                        <p:cTn id="177" dur="1" fill="hold">
                                          <p:stCondLst>
                                            <p:cond delay="0"/>
                                          </p:stCondLst>
                                        </p:cTn>
                                        <p:tgtEl>
                                          <p:spTgt spid="15"/>
                                        </p:tgtEl>
                                        <p:attrNameLst>
                                          <p:attrName>style.visibility</p:attrName>
                                        </p:attrNameLst>
                                      </p:cBhvr>
                                      <p:to>
                                        <p:strVal val="visible"/>
                                      </p:to>
                                    </p:set>
                                    <p:anim calcmode="lin" valueType="num">
                                      <p:cBhvr>
                                        <p:cTn id="178" dur="500" fill="hold"/>
                                        <p:tgtEl>
                                          <p:spTgt spid="15"/>
                                        </p:tgtEl>
                                        <p:attrNameLst>
                                          <p:attrName>ppt_w</p:attrName>
                                        </p:attrNameLst>
                                      </p:cBhvr>
                                      <p:tavLst>
                                        <p:tav tm="0">
                                          <p:val>
                                            <p:fltVal val="0"/>
                                          </p:val>
                                        </p:tav>
                                        <p:tav tm="100000">
                                          <p:val>
                                            <p:strVal val="#ppt_w"/>
                                          </p:val>
                                        </p:tav>
                                      </p:tavLst>
                                    </p:anim>
                                    <p:anim calcmode="lin" valueType="num">
                                      <p:cBhvr>
                                        <p:cTn id="179" dur="500" fill="hold"/>
                                        <p:tgtEl>
                                          <p:spTgt spid="15"/>
                                        </p:tgtEl>
                                        <p:attrNameLst>
                                          <p:attrName>ppt_h</p:attrName>
                                        </p:attrNameLst>
                                      </p:cBhvr>
                                      <p:tavLst>
                                        <p:tav tm="0">
                                          <p:val>
                                            <p:fltVal val="0"/>
                                          </p:val>
                                        </p:tav>
                                        <p:tav tm="100000">
                                          <p:val>
                                            <p:strVal val="#ppt_h"/>
                                          </p:val>
                                        </p:tav>
                                      </p:tavLst>
                                    </p:anim>
                                    <p:animEffect transition="in" filter="fade">
                                      <p:cBhvr>
                                        <p:cTn id="18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1" grpId="0" animBg="1"/>
      <p:bldP spid="12" grpId="0" animBg="1"/>
      <p:bldP spid="13" grpId="0" animBg="1"/>
      <p:bldP spid="14" grpId="0" animBg="1"/>
      <p:bldP spid="15" grpId="0" animBg="1"/>
      <p:bldP spid="16" grpId="0" animBg="1"/>
      <p:bldP spid="42" grpId="0"/>
      <p:bldP spid="43" grpId="0"/>
      <p:bldP spid="44" grpId="0"/>
      <p:bldP spid="45" grpId="0"/>
      <p:bldP spid="46" grpId="0"/>
      <p:bldP spid="47" grpId="0"/>
      <p:bldP spid="48" grpId="0"/>
      <p:bldP spid="49" grpId="0"/>
      <p:bldP spid="50"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000" b="1" dirty="0" smtClean="0">
                <a:latin typeface="Arial Narrow" panose="020B0606020202030204" pitchFamily="34" charset="0"/>
              </a:rPr>
              <a:t>Nombre de papillons d’Eudémis et de Cochylis capturés en relation avec </a:t>
            </a:r>
            <a:br>
              <a:rPr lang="fr-FR" sz="3000" b="1" dirty="0" smtClean="0">
                <a:latin typeface="Arial Narrow" panose="020B0606020202030204" pitchFamily="34" charset="0"/>
              </a:rPr>
            </a:br>
            <a:r>
              <a:rPr lang="fr-FR" sz="3000" b="1" dirty="0" smtClean="0">
                <a:latin typeface="Arial Narrow" panose="020B0606020202030204" pitchFamily="34" charset="0"/>
              </a:rPr>
              <a:t>l’ activité insectivore des chiroptères</a:t>
            </a:r>
            <a:endParaRPr lang="fr-FR" sz="3000" b="1" dirty="0">
              <a:latin typeface="Arial Narrow" panose="020B0606020202030204" pitchFamily="34" charset="0"/>
            </a:endParaRPr>
          </a:p>
        </p:txBody>
      </p:sp>
      <p:pic>
        <p:nvPicPr>
          <p:cNvPr id="12" name="Image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568405" y="512093"/>
            <a:ext cx="1935413" cy="2448000"/>
          </a:xfrm>
          <a:prstGeom prst="roundRect">
            <a:avLst/>
          </a:prstGeom>
        </p:spPr>
      </p:pic>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t="10353" r="3888" b="2810"/>
          <a:stretch/>
        </p:blipFill>
        <p:spPr>
          <a:xfrm>
            <a:off x="2988583" y="1736093"/>
            <a:ext cx="5974647" cy="4680000"/>
          </a:xfrm>
          <a:prstGeom prst="rect">
            <a:avLst/>
          </a:prstGeom>
        </p:spPr>
      </p:pic>
    </p:spTree>
    <p:extLst>
      <p:ext uri="{BB962C8B-B14F-4D97-AF65-F5344CB8AC3E}">
        <p14:creationId xmlns:p14="http://schemas.microsoft.com/office/powerpoint/2010/main" val="1113079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944178" y="5169839"/>
            <a:ext cx="11649074" cy="1754326"/>
          </a:xfrm>
          <a:prstGeom prst="rect">
            <a:avLst/>
          </a:prstGeom>
          <a:noFill/>
        </p:spPr>
        <p:txBody>
          <a:bodyPr wrap="square" rtlCol="0">
            <a:spAutoFit/>
          </a:bodyPr>
          <a:lstStyle/>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a:p>
            <a:endParaRPr lang="fr-FR" dirty="0" smtClean="0"/>
          </a:p>
          <a:p>
            <a:pPr marL="285750" indent="-285750">
              <a:buFont typeface="Arial" panose="020B0604020202020204" pitchFamily="34" charset="0"/>
              <a:buChar char="•"/>
            </a:pPr>
            <a:endParaRPr lang="fr-FR" dirty="0"/>
          </a:p>
        </p:txBody>
      </p:sp>
      <p:sp>
        <p:nvSpPr>
          <p:cNvPr id="5" name="Titre 4"/>
          <p:cNvSpPr>
            <a:spLocks noGrp="1"/>
          </p:cNvSpPr>
          <p:nvPr>
            <p:ph type="title"/>
          </p:nvPr>
        </p:nvSpPr>
        <p:spPr/>
        <p:txBody>
          <a:bodyPr/>
          <a:lstStyle/>
          <a:p>
            <a:r>
              <a:rPr lang="fr-FR" dirty="0" smtClean="0"/>
              <a:t>Conclusions et perspectives</a:t>
            </a:r>
            <a:endParaRPr lang="fr-FR" dirty="0"/>
          </a:p>
        </p:txBody>
      </p:sp>
      <p:sp>
        <p:nvSpPr>
          <p:cNvPr id="6" name="Espace réservé du contenu 5"/>
          <p:cNvSpPr>
            <a:spLocks noGrp="1"/>
          </p:cNvSpPr>
          <p:nvPr>
            <p:ph idx="1"/>
          </p:nvPr>
        </p:nvSpPr>
        <p:spPr>
          <a:xfrm>
            <a:off x="489507" y="1626781"/>
            <a:ext cx="11418958" cy="4986669"/>
          </a:xfrm>
        </p:spPr>
        <p:txBody>
          <a:bodyPr/>
          <a:lstStyle/>
          <a:p>
            <a:r>
              <a:rPr lang="fr-FR" sz="2400" dirty="0" smtClean="0">
                <a:solidFill>
                  <a:schemeClr val="tx1"/>
                </a:solidFill>
              </a:rPr>
              <a:t>A l’échelle des 3 régions nous ne validons pas l’hypothèse initiale d’un effet strictement positif de la complexité du paysage</a:t>
            </a:r>
          </a:p>
          <a:p>
            <a:r>
              <a:rPr lang="fr-FR" sz="2400" dirty="0" smtClean="0">
                <a:solidFill>
                  <a:schemeClr val="tx1"/>
                </a:solidFill>
              </a:rPr>
              <a:t>Cette différence avec les résultats obtenus sur d’autres cultures résulte éventuellement de l’échelle temporelle et spatiale dans laquelle cette étude s’est déroulée ainsi que du grand nombre de taxons et se services mesurés</a:t>
            </a:r>
          </a:p>
          <a:p>
            <a:pPr marL="0" indent="0">
              <a:buNone/>
            </a:pPr>
            <a:endParaRPr lang="fr-FR" sz="2400" dirty="0" smtClean="0">
              <a:solidFill>
                <a:schemeClr val="tx1"/>
              </a:solidFill>
            </a:endParaRPr>
          </a:p>
          <a:p>
            <a:r>
              <a:rPr lang="fr-FR" sz="2400" dirty="0" smtClean="0">
                <a:solidFill>
                  <a:schemeClr val="tx1"/>
                </a:solidFill>
              </a:rPr>
              <a:t>La proportion d’habitats semi naturels est peut-être une représentation trop simplifiée de la complexité du paysage</a:t>
            </a:r>
          </a:p>
          <a:p>
            <a:r>
              <a:rPr lang="fr-FR" sz="2400" dirty="0" smtClean="0">
                <a:solidFill>
                  <a:schemeClr val="tx1"/>
                </a:solidFill>
              </a:rPr>
              <a:t>Analyser les données avec des modèles statistiques plus complexes prenant en compte des </a:t>
            </a:r>
            <a:r>
              <a:rPr lang="fr-FR" sz="2400" dirty="0" err="1" smtClean="0">
                <a:solidFill>
                  <a:schemeClr val="tx1"/>
                </a:solidFill>
              </a:rPr>
              <a:t>covariables</a:t>
            </a:r>
            <a:r>
              <a:rPr lang="fr-FR" sz="2400" dirty="0" smtClean="0">
                <a:solidFill>
                  <a:schemeClr val="tx1"/>
                </a:solidFill>
              </a:rPr>
              <a:t> non utilisées</a:t>
            </a:r>
          </a:p>
          <a:p>
            <a:r>
              <a:rPr lang="fr-FR" sz="2400" dirty="0" smtClean="0">
                <a:solidFill>
                  <a:schemeClr val="tx1"/>
                </a:solidFill>
              </a:rPr>
              <a:t>Améliorer les connaissances sur les processus écologiques en jeu</a:t>
            </a:r>
          </a:p>
          <a:p>
            <a:endParaRPr lang="fr-FR" sz="2400" dirty="0" smtClean="0"/>
          </a:p>
          <a:p>
            <a:pPr marL="0" indent="0">
              <a:buNone/>
            </a:pPr>
            <a:endParaRPr lang="fr-FR" sz="2400" dirty="0" smtClean="0"/>
          </a:p>
          <a:p>
            <a:endParaRPr lang="fr-FR" sz="2400" dirty="0"/>
          </a:p>
          <a:p>
            <a:endParaRPr lang="fr-FR" sz="2400" dirty="0"/>
          </a:p>
        </p:txBody>
      </p:sp>
    </p:spTree>
    <p:extLst>
      <p:ext uri="{BB962C8B-B14F-4D97-AF65-F5344CB8AC3E}">
        <p14:creationId xmlns:p14="http://schemas.microsoft.com/office/powerpoint/2010/main" val="38908420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7" name="AutoShape 3"/>
          <p:cNvSpPr>
            <a:spLocks noChangeAspect="1" noChangeArrowheads="1" noTextEdit="1"/>
          </p:cNvSpPr>
          <p:nvPr/>
        </p:nvSpPr>
        <p:spPr bwMode="auto">
          <a:xfrm>
            <a:off x="1524000" y="1582738"/>
            <a:ext cx="90487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Arial" charset="0"/>
              <a:ea typeface="ＭＳ Ｐゴシック" pitchFamily="-106" charset="-128"/>
              <a:cs typeface="+mn-cs"/>
            </a:endParaRPr>
          </a:p>
        </p:txBody>
      </p:sp>
      <p:sp>
        <p:nvSpPr>
          <p:cNvPr id="15368" name="Freeform 6"/>
          <p:cNvSpPr>
            <a:spLocks/>
          </p:cNvSpPr>
          <p:nvPr/>
        </p:nvSpPr>
        <p:spPr bwMode="auto">
          <a:xfrm>
            <a:off x="1524000" y="1582738"/>
            <a:ext cx="9048750" cy="3460750"/>
          </a:xfrm>
          <a:custGeom>
            <a:avLst/>
            <a:gdLst>
              <a:gd name="T0" fmla="*/ 0 w 5700"/>
              <a:gd name="T1" fmla="*/ 957659375 h 2180"/>
              <a:gd name="T2" fmla="*/ 912296563 w 5700"/>
              <a:gd name="T3" fmla="*/ 811490313 h 2180"/>
              <a:gd name="T4" fmla="*/ 2137092500 w 5700"/>
              <a:gd name="T5" fmla="*/ 635079375 h 2180"/>
              <a:gd name="T6" fmla="*/ 2147483647 w 5700"/>
              <a:gd name="T7" fmla="*/ 554434375 h 2180"/>
              <a:gd name="T8" fmla="*/ 2147483647 w 5700"/>
              <a:gd name="T9" fmla="*/ 488910313 h 2180"/>
              <a:gd name="T10" fmla="*/ 2147483647 w 5700"/>
              <a:gd name="T11" fmla="*/ 453628125 h 2180"/>
              <a:gd name="T12" fmla="*/ 2147483647 w 5700"/>
              <a:gd name="T13" fmla="*/ 443547500 h 2180"/>
              <a:gd name="T14" fmla="*/ 2147483647 w 5700"/>
              <a:gd name="T15" fmla="*/ 438507188 h 2180"/>
              <a:gd name="T16" fmla="*/ 2147483647 w 5700"/>
              <a:gd name="T17" fmla="*/ 448587813 h 2180"/>
              <a:gd name="T18" fmla="*/ 2147483647 w 5700"/>
              <a:gd name="T19" fmla="*/ 473789375 h 2180"/>
              <a:gd name="T20" fmla="*/ 2147483647 w 5700"/>
              <a:gd name="T21" fmla="*/ 519152188 h 2180"/>
              <a:gd name="T22" fmla="*/ 2147483647 w 5700"/>
              <a:gd name="T23" fmla="*/ 579635938 h 2180"/>
              <a:gd name="T24" fmla="*/ 2147483647 w 5700"/>
              <a:gd name="T25" fmla="*/ 660280938 h 2180"/>
              <a:gd name="T26" fmla="*/ 2147483647 w 5700"/>
              <a:gd name="T27" fmla="*/ 761087188 h 2180"/>
              <a:gd name="T28" fmla="*/ 2147483647 w 5700"/>
              <a:gd name="T29" fmla="*/ 816530625 h 2180"/>
              <a:gd name="T30" fmla="*/ 2147483647 w 5700"/>
              <a:gd name="T31" fmla="*/ 1108868750 h 2180"/>
              <a:gd name="T32" fmla="*/ 2147483647 w 5700"/>
              <a:gd name="T33" fmla="*/ 1164312188 h 2180"/>
              <a:gd name="T34" fmla="*/ 2147483647 w 5700"/>
              <a:gd name="T35" fmla="*/ 1199594375 h 2180"/>
              <a:gd name="T36" fmla="*/ 2147483647 w 5700"/>
              <a:gd name="T37" fmla="*/ 1209675000 h 2180"/>
              <a:gd name="T38" fmla="*/ 2147483647 w 5700"/>
              <a:gd name="T39" fmla="*/ 1199594375 h 2180"/>
              <a:gd name="T40" fmla="*/ 2147483647 w 5700"/>
              <a:gd name="T41" fmla="*/ 1169352500 h 2180"/>
              <a:gd name="T42" fmla="*/ 2147483647 w 5700"/>
              <a:gd name="T43" fmla="*/ 1149191250 h 2180"/>
              <a:gd name="T44" fmla="*/ 2147483647 w 5700"/>
              <a:gd name="T45" fmla="*/ 1103828438 h 2180"/>
              <a:gd name="T46" fmla="*/ 2147483647 w 5700"/>
              <a:gd name="T47" fmla="*/ 1003022188 h 2180"/>
              <a:gd name="T48" fmla="*/ 2147483647 w 5700"/>
              <a:gd name="T49" fmla="*/ 831651563 h 2180"/>
              <a:gd name="T50" fmla="*/ 2147483647 w 5700"/>
              <a:gd name="T51" fmla="*/ 630039063 h 2180"/>
              <a:gd name="T52" fmla="*/ 2147483647 w 5700"/>
              <a:gd name="T53" fmla="*/ 327620313 h 2180"/>
              <a:gd name="T54" fmla="*/ 2147483647 w 5700"/>
              <a:gd name="T55" fmla="*/ 45362813 h 2180"/>
              <a:gd name="T56" fmla="*/ 2147483647 w 5700"/>
              <a:gd name="T57" fmla="*/ 2147483647 h 2180"/>
              <a:gd name="T58" fmla="*/ 2147483647 w 5700"/>
              <a:gd name="T59" fmla="*/ 2147483647 h 2180"/>
              <a:gd name="T60" fmla="*/ 2147483647 w 5700"/>
              <a:gd name="T61" fmla="*/ 2147483647 h 2180"/>
              <a:gd name="T62" fmla="*/ 2147483647 w 5700"/>
              <a:gd name="T63" fmla="*/ 2147483647 h 2180"/>
              <a:gd name="T64" fmla="*/ 2147483647 w 5700"/>
              <a:gd name="T65" fmla="*/ 2147483647 h 2180"/>
              <a:gd name="T66" fmla="*/ 2147483647 w 5700"/>
              <a:gd name="T67" fmla="*/ 2147483647 h 2180"/>
              <a:gd name="T68" fmla="*/ 2147483647 w 5700"/>
              <a:gd name="T69" fmla="*/ 2147483647 h 2180"/>
              <a:gd name="T70" fmla="*/ 2147483647 w 5700"/>
              <a:gd name="T71" fmla="*/ 2147483647 h 2180"/>
              <a:gd name="T72" fmla="*/ 2147483647 w 5700"/>
              <a:gd name="T73" fmla="*/ 2147483647 h 2180"/>
              <a:gd name="T74" fmla="*/ 2147483647 w 5700"/>
              <a:gd name="T75" fmla="*/ 2147483647 h 2180"/>
              <a:gd name="T76" fmla="*/ 2147483647 w 5700"/>
              <a:gd name="T77" fmla="*/ 2147483647 h 2180"/>
              <a:gd name="T78" fmla="*/ 2147483647 w 5700"/>
              <a:gd name="T79" fmla="*/ 2147483647 h 2180"/>
              <a:gd name="T80" fmla="*/ 2147483647 w 5700"/>
              <a:gd name="T81" fmla="*/ 2147483647 h 2180"/>
              <a:gd name="T82" fmla="*/ 2147483647 w 5700"/>
              <a:gd name="T83" fmla="*/ 2147483647 h 2180"/>
              <a:gd name="T84" fmla="*/ 2147483647 w 5700"/>
              <a:gd name="T85" fmla="*/ 2147483647 h 2180"/>
              <a:gd name="T86" fmla="*/ 2147483647 w 5700"/>
              <a:gd name="T87" fmla="*/ 2147483647 h 2180"/>
              <a:gd name="T88" fmla="*/ 2147483647 w 5700"/>
              <a:gd name="T89" fmla="*/ 2147483647 h 2180"/>
              <a:gd name="T90" fmla="*/ 2147483647 w 5700"/>
              <a:gd name="T91" fmla="*/ 2147483647 h 2180"/>
              <a:gd name="T92" fmla="*/ 2147483647 w 5700"/>
              <a:gd name="T93" fmla="*/ 2147483647 h 2180"/>
              <a:gd name="T94" fmla="*/ 2147483647 w 5700"/>
              <a:gd name="T95" fmla="*/ 2147483647 h 2180"/>
              <a:gd name="T96" fmla="*/ 2147483647 w 5700"/>
              <a:gd name="T97" fmla="*/ 2147483647 h 2180"/>
              <a:gd name="T98" fmla="*/ 2147483647 w 5700"/>
              <a:gd name="T99" fmla="*/ 2147483647 h 2180"/>
              <a:gd name="T100" fmla="*/ 2147483647 w 5700"/>
              <a:gd name="T101" fmla="*/ 2147483647 h 2180"/>
              <a:gd name="T102" fmla="*/ 2147483647 w 5700"/>
              <a:gd name="T103" fmla="*/ 2147483647 h 2180"/>
              <a:gd name="T104" fmla="*/ 2147483647 w 5700"/>
              <a:gd name="T105" fmla="*/ 2147483647 h 2180"/>
              <a:gd name="T106" fmla="*/ 2147483647 w 5700"/>
              <a:gd name="T107" fmla="*/ 2147483647 h 2180"/>
              <a:gd name="T108" fmla="*/ 2147483647 w 5700"/>
              <a:gd name="T109" fmla="*/ 2147483647 h 2180"/>
              <a:gd name="T110" fmla="*/ 1587698438 w 5700"/>
              <a:gd name="T111" fmla="*/ 2147483647 h 2180"/>
              <a:gd name="T112" fmla="*/ 751006563 w 5700"/>
              <a:gd name="T113" fmla="*/ 2147483647 h 2180"/>
              <a:gd name="T114" fmla="*/ 90725625 w 5700"/>
              <a:gd name="T115" fmla="*/ 2147483647 h 218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700"/>
              <a:gd name="T175" fmla="*/ 0 h 2180"/>
              <a:gd name="T176" fmla="*/ 5700 w 5700"/>
              <a:gd name="T177" fmla="*/ 2180 h 218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700" h="2180">
                <a:moveTo>
                  <a:pt x="0" y="380"/>
                </a:moveTo>
                <a:lnTo>
                  <a:pt x="0" y="380"/>
                </a:lnTo>
                <a:lnTo>
                  <a:pt x="174" y="352"/>
                </a:lnTo>
                <a:lnTo>
                  <a:pt x="362" y="322"/>
                </a:lnTo>
                <a:lnTo>
                  <a:pt x="594" y="288"/>
                </a:lnTo>
                <a:lnTo>
                  <a:pt x="848" y="252"/>
                </a:lnTo>
                <a:lnTo>
                  <a:pt x="980" y="236"/>
                </a:lnTo>
                <a:lnTo>
                  <a:pt x="1110" y="220"/>
                </a:lnTo>
                <a:lnTo>
                  <a:pt x="1236" y="206"/>
                </a:lnTo>
                <a:lnTo>
                  <a:pt x="1358" y="194"/>
                </a:lnTo>
                <a:lnTo>
                  <a:pt x="1472" y="186"/>
                </a:lnTo>
                <a:lnTo>
                  <a:pt x="1574" y="180"/>
                </a:lnTo>
                <a:lnTo>
                  <a:pt x="1682" y="176"/>
                </a:lnTo>
                <a:lnTo>
                  <a:pt x="1788" y="174"/>
                </a:lnTo>
                <a:lnTo>
                  <a:pt x="1888" y="174"/>
                </a:lnTo>
                <a:lnTo>
                  <a:pt x="1986" y="176"/>
                </a:lnTo>
                <a:lnTo>
                  <a:pt x="2082" y="178"/>
                </a:lnTo>
                <a:lnTo>
                  <a:pt x="2174" y="182"/>
                </a:lnTo>
                <a:lnTo>
                  <a:pt x="2266" y="188"/>
                </a:lnTo>
                <a:lnTo>
                  <a:pt x="2358" y="196"/>
                </a:lnTo>
                <a:lnTo>
                  <a:pt x="2448" y="206"/>
                </a:lnTo>
                <a:lnTo>
                  <a:pt x="2538" y="216"/>
                </a:lnTo>
                <a:lnTo>
                  <a:pt x="2630" y="230"/>
                </a:lnTo>
                <a:lnTo>
                  <a:pt x="2724" y="246"/>
                </a:lnTo>
                <a:lnTo>
                  <a:pt x="2818" y="262"/>
                </a:lnTo>
                <a:lnTo>
                  <a:pt x="2916" y="280"/>
                </a:lnTo>
                <a:lnTo>
                  <a:pt x="3016" y="302"/>
                </a:lnTo>
                <a:lnTo>
                  <a:pt x="3120" y="324"/>
                </a:lnTo>
                <a:lnTo>
                  <a:pt x="3490" y="410"/>
                </a:lnTo>
                <a:lnTo>
                  <a:pt x="3634" y="440"/>
                </a:lnTo>
                <a:lnTo>
                  <a:pt x="3698" y="452"/>
                </a:lnTo>
                <a:lnTo>
                  <a:pt x="3760" y="462"/>
                </a:lnTo>
                <a:lnTo>
                  <a:pt x="3820" y="470"/>
                </a:lnTo>
                <a:lnTo>
                  <a:pt x="3878" y="476"/>
                </a:lnTo>
                <a:lnTo>
                  <a:pt x="3936" y="480"/>
                </a:lnTo>
                <a:lnTo>
                  <a:pt x="3994" y="480"/>
                </a:lnTo>
                <a:lnTo>
                  <a:pt x="4054" y="480"/>
                </a:lnTo>
                <a:lnTo>
                  <a:pt x="4116" y="476"/>
                </a:lnTo>
                <a:lnTo>
                  <a:pt x="4182" y="472"/>
                </a:lnTo>
                <a:lnTo>
                  <a:pt x="4252" y="464"/>
                </a:lnTo>
                <a:lnTo>
                  <a:pt x="4300" y="456"/>
                </a:lnTo>
                <a:lnTo>
                  <a:pt x="4352" y="448"/>
                </a:lnTo>
                <a:lnTo>
                  <a:pt x="4404" y="438"/>
                </a:lnTo>
                <a:lnTo>
                  <a:pt x="4458" y="426"/>
                </a:lnTo>
                <a:lnTo>
                  <a:pt x="4572" y="398"/>
                </a:lnTo>
                <a:lnTo>
                  <a:pt x="4690" y="366"/>
                </a:lnTo>
                <a:lnTo>
                  <a:pt x="4810" y="330"/>
                </a:lnTo>
                <a:lnTo>
                  <a:pt x="4930" y="290"/>
                </a:lnTo>
                <a:lnTo>
                  <a:pt x="5048" y="250"/>
                </a:lnTo>
                <a:lnTo>
                  <a:pt x="5164" y="210"/>
                </a:lnTo>
                <a:lnTo>
                  <a:pt x="5374" y="130"/>
                </a:lnTo>
                <a:lnTo>
                  <a:pt x="5544" y="64"/>
                </a:lnTo>
                <a:lnTo>
                  <a:pt x="5658" y="18"/>
                </a:lnTo>
                <a:lnTo>
                  <a:pt x="5700" y="0"/>
                </a:lnTo>
                <a:lnTo>
                  <a:pt x="5670" y="1086"/>
                </a:lnTo>
                <a:lnTo>
                  <a:pt x="5630" y="1112"/>
                </a:lnTo>
                <a:lnTo>
                  <a:pt x="5584" y="1144"/>
                </a:lnTo>
                <a:lnTo>
                  <a:pt x="5518" y="1184"/>
                </a:lnTo>
                <a:lnTo>
                  <a:pt x="5438" y="1232"/>
                </a:lnTo>
                <a:lnTo>
                  <a:pt x="5342" y="1284"/>
                </a:lnTo>
                <a:lnTo>
                  <a:pt x="5232" y="1338"/>
                </a:lnTo>
                <a:lnTo>
                  <a:pt x="5172" y="1366"/>
                </a:lnTo>
                <a:lnTo>
                  <a:pt x="5108" y="1394"/>
                </a:lnTo>
                <a:lnTo>
                  <a:pt x="5042" y="1422"/>
                </a:lnTo>
                <a:lnTo>
                  <a:pt x="4972" y="1450"/>
                </a:lnTo>
                <a:lnTo>
                  <a:pt x="4900" y="1476"/>
                </a:lnTo>
                <a:lnTo>
                  <a:pt x="4826" y="1500"/>
                </a:lnTo>
                <a:lnTo>
                  <a:pt x="4748" y="1524"/>
                </a:lnTo>
                <a:lnTo>
                  <a:pt x="4670" y="1546"/>
                </a:lnTo>
                <a:lnTo>
                  <a:pt x="4588" y="1568"/>
                </a:lnTo>
                <a:lnTo>
                  <a:pt x="4504" y="1586"/>
                </a:lnTo>
                <a:lnTo>
                  <a:pt x="4418" y="1602"/>
                </a:lnTo>
                <a:lnTo>
                  <a:pt x="4330" y="1614"/>
                </a:lnTo>
                <a:lnTo>
                  <a:pt x="4242" y="1626"/>
                </a:lnTo>
                <a:lnTo>
                  <a:pt x="4150" y="1634"/>
                </a:lnTo>
                <a:lnTo>
                  <a:pt x="4058" y="1638"/>
                </a:lnTo>
                <a:lnTo>
                  <a:pt x="3964" y="1638"/>
                </a:lnTo>
                <a:lnTo>
                  <a:pt x="3868" y="1634"/>
                </a:lnTo>
                <a:lnTo>
                  <a:pt x="3772" y="1628"/>
                </a:lnTo>
                <a:lnTo>
                  <a:pt x="3642" y="1612"/>
                </a:lnTo>
                <a:lnTo>
                  <a:pt x="3512" y="1596"/>
                </a:lnTo>
                <a:lnTo>
                  <a:pt x="3256" y="1562"/>
                </a:lnTo>
                <a:lnTo>
                  <a:pt x="3004" y="1528"/>
                </a:lnTo>
                <a:lnTo>
                  <a:pt x="2878" y="1514"/>
                </a:lnTo>
                <a:lnTo>
                  <a:pt x="2752" y="1502"/>
                </a:lnTo>
                <a:lnTo>
                  <a:pt x="2626" y="1494"/>
                </a:lnTo>
                <a:lnTo>
                  <a:pt x="2498" y="1488"/>
                </a:lnTo>
                <a:lnTo>
                  <a:pt x="2434" y="1488"/>
                </a:lnTo>
                <a:lnTo>
                  <a:pt x="2370" y="1488"/>
                </a:lnTo>
                <a:lnTo>
                  <a:pt x="2306" y="1490"/>
                </a:lnTo>
                <a:lnTo>
                  <a:pt x="2240" y="1492"/>
                </a:lnTo>
                <a:lnTo>
                  <a:pt x="2176" y="1496"/>
                </a:lnTo>
                <a:lnTo>
                  <a:pt x="2110" y="1502"/>
                </a:lnTo>
                <a:lnTo>
                  <a:pt x="2044" y="1510"/>
                </a:lnTo>
                <a:lnTo>
                  <a:pt x="1976" y="1520"/>
                </a:lnTo>
                <a:lnTo>
                  <a:pt x="1908" y="1532"/>
                </a:lnTo>
                <a:lnTo>
                  <a:pt x="1840" y="1544"/>
                </a:lnTo>
                <a:lnTo>
                  <a:pt x="1772" y="1560"/>
                </a:lnTo>
                <a:lnTo>
                  <a:pt x="1702" y="1576"/>
                </a:lnTo>
                <a:lnTo>
                  <a:pt x="1532" y="1624"/>
                </a:lnTo>
                <a:lnTo>
                  <a:pt x="1366" y="1672"/>
                </a:lnTo>
                <a:lnTo>
                  <a:pt x="1204" y="1722"/>
                </a:lnTo>
                <a:lnTo>
                  <a:pt x="1050" y="1772"/>
                </a:lnTo>
                <a:lnTo>
                  <a:pt x="902" y="1824"/>
                </a:lnTo>
                <a:lnTo>
                  <a:pt x="762" y="1874"/>
                </a:lnTo>
                <a:lnTo>
                  <a:pt x="630" y="1922"/>
                </a:lnTo>
                <a:lnTo>
                  <a:pt x="508" y="1970"/>
                </a:lnTo>
                <a:lnTo>
                  <a:pt x="298" y="2054"/>
                </a:lnTo>
                <a:lnTo>
                  <a:pt x="138" y="2120"/>
                </a:lnTo>
                <a:lnTo>
                  <a:pt x="36" y="2164"/>
                </a:lnTo>
                <a:lnTo>
                  <a:pt x="0" y="218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itchFamily="-106" charset="0"/>
              <a:ea typeface="ＭＳ Ｐゴシック" pitchFamily="-106" charset="-128"/>
              <a:cs typeface="+mn-cs"/>
            </a:endParaRPr>
          </a:p>
        </p:txBody>
      </p:sp>
      <p:sp>
        <p:nvSpPr>
          <p:cNvPr id="13" name="Titre 1"/>
          <p:cNvSpPr>
            <a:spLocks noGrp="1"/>
          </p:cNvSpPr>
          <p:nvPr>
            <p:ph type="ctrTitle"/>
          </p:nvPr>
        </p:nvSpPr>
        <p:spPr>
          <a:xfrm>
            <a:off x="2557616" y="2710179"/>
            <a:ext cx="7619232" cy="1722437"/>
          </a:xfrm>
        </p:spPr>
        <p:txBody>
          <a:bodyPr>
            <a:normAutofit fontScale="90000"/>
          </a:bodyPr>
          <a:lstStyle/>
          <a:p>
            <a:pPr algn="ctr" eaLnBrk="1" hangingPunct="1"/>
            <a:r>
              <a:rPr lang="fr-FR" dirty="0" smtClean="0">
                <a:solidFill>
                  <a:schemeClr val="tx1"/>
                </a:solidFill>
                <a:latin typeface="Tw Cen MT Condensed" pitchFamily="-106" charset="0"/>
                <a:ea typeface="ＭＳ Ｐゴシック" pitchFamily="-106" charset="-128"/>
              </a:rPr>
              <a:t>Journée de restitution des programmes CASDAR lauréats 2012</a:t>
            </a:r>
            <a:br>
              <a:rPr lang="fr-FR" dirty="0" smtClean="0">
                <a:solidFill>
                  <a:schemeClr val="tx1"/>
                </a:solidFill>
                <a:latin typeface="Tw Cen MT Condensed" pitchFamily="-106" charset="0"/>
                <a:ea typeface="ＭＳ Ｐゴシック" pitchFamily="-106" charset="-128"/>
              </a:rPr>
            </a:br>
            <a:endParaRPr lang="fr-FR" dirty="0" smtClean="0">
              <a:solidFill>
                <a:schemeClr val="tx1"/>
              </a:solidFill>
              <a:latin typeface="Tw Cen MT Condensed" pitchFamily="-106" charset="0"/>
              <a:ea typeface="ＭＳ Ｐゴシック" pitchFamily="-106" charset="-128"/>
            </a:endParaRPr>
          </a:p>
        </p:txBody>
      </p:sp>
      <p:sp>
        <p:nvSpPr>
          <p:cNvPr id="14" name="Freeform 10"/>
          <p:cNvSpPr>
            <a:spLocks/>
          </p:cNvSpPr>
          <p:nvPr/>
        </p:nvSpPr>
        <p:spPr bwMode="auto">
          <a:xfrm>
            <a:off x="5057828" y="4445382"/>
            <a:ext cx="1689100" cy="342900"/>
          </a:xfrm>
          <a:custGeom>
            <a:avLst/>
            <a:gdLst>
              <a:gd name="T0" fmla="*/ 1799391563 w 1064"/>
              <a:gd name="T1" fmla="*/ 257055938 h 216"/>
              <a:gd name="T2" fmla="*/ 1799391563 w 1064"/>
              <a:gd name="T3" fmla="*/ 257055938 h 216"/>
              <a:gd name="T4" fmla="*/ 1733867500 w 1064"/>
              <a:gd name="T5" fmla="*/ 252015625 h 216"/>
              <a:gd name="T6" fmla="*/ 1668343438 w 1064"/>
              <a:gd name="T7" fmla="*/ 252015625 h 216"/>
              <a:gd name="T8" fmla="*/ 1532255000 w 1064"/>
              <a:gd name="T9" fmla="*/ 262096250 h 216"/>
              <a:gd name="T10" fmla="*/ 1401206875 w 1064"/>
              <a:gd name="T11" fmla="*/ 277217188 h 216"/>
              <a:gd name="T12" fmla="*/ 1265118438 w 1064"/>
              <a:gd name="T13" fmla="*/ 302418750 h 216"/>
              <a:gd name="T14" fmla="*/ 1129030000 w 1064"/>
              <a:gd name="T15" fmla="*/ 332660625 h 216"/>
              <a:gd name="T16" fmla="*/ 997981875 w 1064"/>
              <a:gd name="T17" fmla="*/ 367942813 h 216"/>
              <a:gd name="T18" fmla="*/ 745966250 w 1064"/>
              <a:gd name="T19" fmla="*/ 438507188 h 216"/>
              <a:gd name="T20" fmla="*/ 509071563 w 1064"/>
              <a:gd name="T21" fmla="*/ 504031250 h 216"/>
              <a:gd name="T22" fmla="*/ 408265313 w 1064"/>
              <a:gd name="T23" fmla="*/ 524192500 h 216"/>
              <a:gd name="T24" fmla="*/ 312499375 w 1064"/>
              <a:gd name="T25" fmla="*/ 539313438 h 216"/>
              <a:gd name="T26" fmla="*/ 226814063 w 1064"/>
              <a:gd name="T27" fmla="*/ 544353750 h 216"/>
              <a:gd name="T28" fmla="*/ 186491563 w 1064"/>
              <a:gd name="T29" fmla="*/ 539313438 h 216"/>
              <a:gd name="T30" fmla="*/ 151209375 w 1064"/>
              <a:gd name="T31" fmla="*/ 534273125 h 216"/>
              <a:gd name="T32" fmla="*/ 115927188 w 1064"/>
              <a:gd name="T33" fmla="*/ 524192500 h 216"/>
              <a:gd name="T34" fmla="*/ 90725625 w 1064"/>
              <a:gd name="T35" fmla="*/ 514111875 h 216"/>
              <a:gd name="T36" fmla="*/ 60483750 w 1064"/>
              <a:gd name="T37" fmla="*/ 498990938 h 216"/>
              <a:gd name="T38" fmla="*/ 40322500 w 1064"/>
              <a:gd name="T39" fmla="*/ 473789375 h 216"/>
              <a:gd name="T40" fmla="*/ 40322500 w 1064"/>
              <a:gd name="T41" fmla="*/ 473789375 h 216"/>
              <a:gd name="T42" fmla="*/ 15120938 w 1064"/>
              <a:gd name="T43" fmla="*/ 438507188 h 216"/>
              <a:gd name="T44" fmla="*/ 5040313 w 1064"/>
              <a:gd name="T45" fmla="*/ 403225000 h 216"/>
              <a:gd name="T46" fmla="*/ 0 w 1064"/>
              <a:gd name="T47" fmla="*/ 357862188 h 216"/>
              <a:gd name="T48" fmla="*/ 10080625 w 1064"/>
              <a:gd name="T49" fmla="*/ 312499375 h 216"/>
              <a:gd name="T50" fmla="*/ 15120938 w 1064"/>
              <a:gd name="T51" fmla="*/ 292338125 h 216"/>
              <a:gd name="T52" fmla="*/ 30241875 w 1064"/>
              <a:gd name="T53" fmla="*/ 267136563 h 216"/>
              <a:gd name="T54" fmla="*/ 45362813 w 1064"/>
              <a:gd name="T55" fmla="*/ 246975313 h 216"/>
              <a:gd name="T56" fmla="*/ 65524063 w 1064"/>
              <a:gd name="T57" fmla="*/ 221773750 h 216"/>
              <a:gd name="T58" fmla="*/ 115927188 w 1064"/>
              <a:gd name="T59" fmla="*/ 176410938 h 216"/>
              <a:gd name="T60" fmla="*/ 181451250 w 1064"/>
              <a:gd name="T61" fmla="*/ 136088438 h 216"/>
              <a:gd name="T62" fmla="*/ 267136563 w 1064"/>
              <a:gd name="T63" fmla="*/ 95765938 h 216"/>
              <a:gd name="T64" fmla="*/ 367942813 w 1064"/>
              <a:gd name="T65" fmla="*/ 65524063 h 216"/>
              <a:gd name="T66" fmla="*/ 488910313 w 1064"/>
              <a:gd name="T67" fmla="*/ 35282188 h 216"/>
              <a:gd name="T68" fmla="*/ 630039063 w 1064"/>
              <a:gd name="T69" fmla="*/ 15120938 h 216"/>
              <a:gd name="T70" fmla="*/ 791329063 w 1064"/>
              <a:gd name="T71" fmla="*/ 0 h 216"/>
              <a:gd name="T72" fmla="*/ 977820625 w 1064"/>
              <a:gd name="T73" fmla="*/ 0 h 216"/>
              <a:gd name="T74" fmla="*/ 1184473438 w 1064"/>
              <a:gd name="T75" fmla="*/ 5040313 h 216"/>
              <a:gd name="T76" fmla="*/ 1416327813 w 1064"/>
              <a:gd name="T77" fmla="*/ 25201563 h 216"/>
              <a:gd name="T78" fmla="*/ 1416327813 w 1064"/>
              <a:gd name="T79" fmla="*/ 25201563 h 216"/>
              <a:gd name="T80" fmla="*/ 1496972813 w 1064"/>
              <a:gd name="T81" fmla="*/ 35282188 h 216"/>
              <a:gd name="T82" fmla="*/ 1582658125 w 1064"/>
              <a:gd name="T83" fmla="*/ 50403125 h 216"/>
              <a:gd name="T84" fmla="*/ 1779230313 w 1064"/>
              <a:gd name="T85" fmla="*/ 90725625 h 216"/>
              <a:gd name="T86" fmla="*/ 1985883125 w 1064"/>
              <a:gd name="T87" fmla="*/ 141128750 h 216"/>
              <a:gd name="T88" fmla="*/ 2147483647 w 1064"/>
              <a:gd name="T89" fmla="*/ 196572188 h 216"/>
              <a:gd name="T90" fmla="*/ 2147483647 w 1064"/>
              <a:gd name="T91" fmla="*/ 297378438 h 216"/>
              <a:gd name="T92" fmla="*/ 2147483647 w 1064"/>
              <a:gd name="T93" fmla="*/ 337700938 h 216"/>
              <a:gd name="T94" fmla="*/ 2147483647 w 1064"/>
              <a:gd name="T95" fmla="*/ 337700938 h 216"/>
              <a:gd name="T96" fmla="*/ 2147483647 w 1064"/>
              <a:gd name="T97" fmla="*/ 317539688 h 216"/>
              <a:gd name="T98" fmla="*/ 2147483647 w 1064"/>
              <a:gd name="T99" fmla="*/ 292338125 h 216"/>
              <a:gd name="T100" fmla="*/ 1799391563 w 1064"/>
              <a:gd name="T101" fmla="*/ 257055938 h 21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064"/>
              <a:gd name="T154" fmla="*/ 0 h 216"/>
              <a:gd name="T155" fmla="*/ 1064 w 1064"/>
              <a:gd name="T156" fmla="*/ 216 h 21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064" h="216">
                <a:moveTo>
                  <a:pt x="714" y="102"/>
                </a:moveTo>
                <a:lnTo>
                  <a:pt x="714" y="102"/>
                </a:lnTo>
                <a:lnTo>
                  <a:pt x="688" y="100"/>
                </a:lnTo>
                <a:lnTo>
                  <a:pt x="662" y="100"/>
                </a:lnTo>
                <a:lnTo>
                  <a:pt x="608" y="104"/>
                </a:lnTo>
                <a:lnTo>
                  <a:pt x="556" y="110"/>
                </a:lnTo>
                <a:lnTo>
                  <a:pt x="502" y="120"/>
                </a:lnTo>
                <a:lnTo>
                  <a:pt x="448" y="132"/>
                </a:lnTo>
                <a:lnTo>
                  <a:pt x="396" y="146"/>
                </a:lnTo>
                <a:lnTo>
                  <a:pt x="296" y="174"/>
                </a:lnTo>
                <a:lnTo>
                  <a:pt x="202" y="200"/>
                </a:lnTo>
                <a:lnTo>
                  <a:pt x="162" y="208"/>
                </a:lnTo>
                <a:lnTo>
                  <a:pt x="124" y="214"/>
                </a:lnTo>
                <a:lnTo>
                  <a:pt x="90" y="216"/>
                </a:lnTo>
                <a:lnTo>
                  <a:pt x="74" y="214"/>
                </a:lnTo>
                <a:lnTo>
                  <a:pt x="60" y="212"/>
                </a:lnTo>
                <a:lnTo>
                  <a:pt x="46" y="208"/>
                </a:lnTo>
                <a:lnTo>
                  <a:pt x="36" y="204"/>
                </a:lnTo>
                <a:lnTo>
                  <a:pt x="24" y="198"/>
                </a:lnTo>
                <a:lnTo>
                  <a:pt x="16" y="188"/>
                </a:lnTo>
                <a:lnTo>
                  <a:pt x="6" y="174"/>
                </a:lnTo>
                <a:lnTo>
                  <a:pt x="2" y="160"/>
                </a:lnTo>
                <a:lnTo>
                  <a:pt x="0" y="142"/>
                </a:lnTo>
                <a:lnTo>
                  <a:pt x="4" y="124"/>
                </a:lnTo>
                <a:lnTo>
                  <a:pt x="6" y="116"/>
                </a:lnTo>
                <a:lnTo>
                  <a:pt x="12" y="106"/>
                </a:lnTo>
                <a:lnTo>
                  <a:pt x="18" y="98"/>
                </a:lnTo>
                <a:lnTo>
                  <a:pt x="26" y="88"/>
                </a:lnTo>
                <a:lnTo>
                  <a:pt x="46" y="70"/>
                </a:lnTo>
                <a:lnTo>
                  <a:pt x="72" y="54"/>
                </a:lnTo>
                <a:lnTo>
                  <a:pt x="106" y="38"/>
                </a:lnTo>
                <a:lnTo>
                  <a:pt x="146" y="26"/>
                </a:lnTo>
                <a:lnTo>
                  <a:pt x="194" y="14"/>
                </a:lnTo>
                <a:lnTo>
                  <a:pt x="250" y="6"/>
                </a:lnTo>
                <a:lnTo>
                  <a:pt x="314" y="0"/>
                </a:lnTo>
                <a:lnTo>
                  <a:pt x="388" y="0"/>
                </a:lnTo>
                <a:lnTo>
                  <a:pt x="470" y="2"/>
                </a:lnTo>
                <a:lnTo>
                  <a:pt x="562" y="10"/>
                </a:lnTo>
                <a:lnTo>
                  <a:pt x="594" y="14"/>
                </a:lnTo>
                <a:lnTo>
                  <a:pt x="628" y="20"/>
                </a:lnTo>
                <a:lnTo>
                  <a:pt x="706" y="36"/>
                </a:lnTo>
                <a:lnTo>
                  <a:pt x="788" y="56"/>
                </a:lnTo>
                <a:lnTo>
                  <a:pt x="870" y="78"/>
                </a:lnTo>
                <a:lnTo>
                  <a:pt x="1006" y="118"/>
                </a:lnTo>
                <a:lnTo>
                  <a:pt x="1064" y="134"/>
                </a:lnTo>
                <a:lnTo>
                  <a:pt x="990" y="126"/>
                </a:lnTo>
                <a:lnTo>
                  <a:pt x="882" y="116"/>
                </a:lnTo>
                <a:lnTo>
                  <a:pt x="714" y="10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fr-FR" sz="1800">
              <a:latin typeface="Calibri" pitchFamily="-106" charset="0"/>
            </a:endParaRPr>
          </a:p>
        </p:txBody>
      </p:sp>
      <p:sp>
        <p:nvSpPr>
          <p:cNvPr id="15" name="ZoneTexte 14"/>
          <p:cNvSpPr txBox="1"/>
          <p:nvPr/>
        </p:nvSpPr>
        <p:spPr>
          <a:xfrm>
            <a:off x="3951539" y="4375475"/>
            <a:ext cx="4831387" cy="954107"/>
          </a:xfrm>
          <a:prstGeom prst="rect">
            <a:avLst/>
          </a:prstGeom>
          <a:noFill/>
        </p:spPr>
        <p:txBody>
          <a:bodyPr wrap="none" rtlCol="0">
            <a:spAutoFit/>
          </a:bodyPr>
          <a:lstStyle/>
          <a:p>
            <a:pPr algn="ctr"/>
            <a:r>
              <a:rPr lang="fr-FR" sz="2800" dirty="0" smtClean="0">
                <a:latin typeface="Tw Cen MT" panose="020B0602020104020603" pitchFamily="34" charset="0"/>
              </a:rPr>
              <a:t>Innovation et </a:t>
            </a:r>
            <a:r>
              <a:rPr lang="fr-FR" sz="2800" dirty="0" smtClean="0">
                <a:latin typeface="Tw Cen MT" panose="020B0602020104020603" pitchFamily="34" charset="0"/>
              </a:rPr>
              <a:t>partenariat</a:t>
            </a:r>
            <a:endParaRPr lang="fr-FR" sz="2800" dirty="0" smtClean="0">
              <a:latin typeface="Tw Cen MT" panose="020B0602020104020603" pitchFamily="34" charset="0"/>
            </a:endParaRPr>
          </a:p>
          <a:p>
            <a:pPr algn="ctr"/>
            <a:r>
              <a:rPr lang="fr-FR" sz="2800" dirty="0" smtClean="0">
                <a:latin typeface="Tw Cen MT" panose="020B0602020104020603" pitchFamily="34" charset="0"/>
              </a:rPr>
              <a:t>Recherche finalisée et innovation</a:t>
            </a:r>
            <a:endParaRPr lang="fr-FR" sz="2800" dirty="0">
              <a:latin typeface="Tw Cen MT" panose="020B0602020104020603" pitchFamily="34" charset="0"/>
            </a:endParaRPr>
          </a:p>
        </p:txBody>
      </p:sp>
      <p:sp>
        <p:nvSpPr>
          <p:cNvPr id="16" name="ZoneTexte 15"/>
          <p:cNvSpPr txBox="1"/>
          <p:nvPr/>
        </p:nvSpPr>
        <p:spPr>
          <a:xfrm>
            <a:off x="4922691" y="5596879"/>
            <a:ext cx="2568973" cy="400110"/>
          </a:xfrm>
          <a:prstGeom prst="rect">
            <a:avLst/>
          </a:prstGeom>
          <a:noFill/>
        </p:spPr>
        <p:txBody>
          <a:bodyPr wrap="none" rtlCol="0">
            <a:spAutoFit/>
          </a:bodyPr>
          <a:lstStyle/>
          <a:p>
            <a:r>
              <a:rPr lang="fr-FR" sz="2000" dirty="0" smtClean="0">
                <a:latin typeface="Tw Cen MT" panose="020B0602020104020603" pitchFamily="34" charset="0"/>
              </a:rPr>
              <a:t>17 janvier 2018 - Paris</a:t>
            </a:r>
            <a:endParaRPr lang="fr-FR" sz="2000" dirty="0">
              <a:latin typeface="Tw Cen MT" panose="020B0602020104020603" pitchFamily="34" charset="0"/>
            </a:endParaRPr>
          </a:p>
        </p:txBody>
      </p:sp>
      <p:cxnSp>
        <p:nvCxnSpPr>
          <p:cNvPr id="17" name="Connecteur droit 16"/>
          <p:cNvCxnSpPr/>
          <p:nvPr/>
        </p:nvCxnSpPr>
        <p:spPr>
          <a:xfrm flipV="1">
            <a:off x="5534824" y="4163520"/>
            <a:ext cx="1344706" cy="7684"/>
          </a:xfrm>
          <a:prstGeom prst="line">
            <a:avLst/>
          </a:prstGeom>
          <a:ln w="190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416532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9506" y="49463"/>
            <a:ext cx="11467141" cy="925263"/>
          </a:xfrm>
        </p:spPr>
        <p:txBody>
          <a:bodyPr/>
          <a:lstStyle/>
          <a:p>
            <a:r>
              <a:rPr lang="fr-FR" sz="4000" dirty="0" smtClean="0"/>
              <a:t>Proportion d’habitats semi-naturels, abondance et diversité des auxiliaires</a:t>
            </a:r>
            <a:endParaRPr lang="fr-FR" sz="4000" dirty="0"/>
          </a:p>
        </p:txBody>
      </p:sp>
      <p:sp>
        <p:nvSpPr>
          <p:cNvPr id="3" name="Espace réservé du contenu 2"/>
          <p:cNvSpPr>
            <a:spLocks noGrp="1"/>
          </p:cNvSpPr>
          <p:nvPr>
            <p:ph idx="1"/>
          </p:nvPr>
        </p:nvSpPr>
        <p:spPr>
          <a:xfrm>
            <a:off x="489507" y="3171463"/>
            <a:ext cx="7543323" cy="3184887"/>
          </a:xfrm>
        </p:spPr>
        <p:txBody>
          <a:bodyPr/>
          <a:lstStyle/>
          <a:p>
            <a:endParaRPr lang="fr-FR" dirty="0" smtClean="0"/>
          </a:p>
          <a:p>
            <a:endParaRPr lang="fr-FR" dirty="0"/>
          </a:p>
          <a:p>
            <a:endParaRPr lang="fr-FR" dirty="0" smtClean="0"/>
          </a:p>
        </p:txBody>
      </p:sp>
      <p:sp>
        <p:nvSpPr>
          <p:cNvPr id="5" name="Espace réservé du contenu 2"/>
          <p:cNvSpPr txBox="1">
            <a:spLocks/>
          </p:cNvSpPr>
          <p:nvPr/>
        </p:nvSpPr>
        <p:spPr bwMode="auto">
          <a:xfrm>
            <a:off x="676628" y="4855200"/>
            <a:ext cx="11092895" cy="108915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9263" indent="-449263" algn="l" defTabSz="457200" rtl="0" eaLnBrk="1" fontAlgn="base" hangingPunct="1">
              <a:spcBef>
                <a:spcPct val="20000"/>
              </a:spcBef>
              <a:spcAft>
                <a:spcPct val="0"/>
              </a:spcAft>
              <a:buSzPct val="50000"/>
              <a:buFontTx/>
              <a:buBlip>
                <a:blip r:embed="rId3"/>
              </a:buBlip>
              <a:defRPr sz="2800" kern="1200">
                <a:solidFill>
                  <a:srgbClr val="9B141B"/>
                </a:solidFill>
                <a:latin typeface="Tw Cen MT"/>
                <a:ea typeface="ＭＳ Ｐゴシック" charset="-128"/>
                <a:cs typeface="Tw Cen MT"/>
              </a:defRPr>
            </a:lvl1pPr>
            <a:lvl2pPr marL="627063" indent="-266700" algn="l" defTabSz="457200" rtl="0" eaLnBrk="1" fontAlgn="base" hangingPunct="1">
              <a:spcBef>
                <a:spcPct val="20000"/>
              </a:spcBef>
              <a:spcAft>
                <a:spcPct val="0"/>
              </a:spcAft>
              <a:buClr>
                <a:srgbClr val="76B41F"/>
              </a:buClr>
              <a:buSzPct val="50000"/>
              <a:buFontTx/>
              <a:buBlip>
                <a:blip r:embed="rId4"/>
              </a:buBlip>
              <a:defRPr sz="2300" kern="1200">
                <a:solidFill>
                  <a:schemeClr val="tx1">
                    <a:lumMod val="75000"/>
                    <a:lumOff val="25000"/>
                  </a:schemeClr>
                </a:solidFill>
                <a:latin typeface="+mn-lt"/>
                <a:ea typeface="ＭＳ Ｐゴシック" charset="-128"/>
                <a:cs typeface="+mn-cs"/>
              </a:defRPr>
            </a:lvl2pPr>
            <a:lvl3pPr marL="720725" indent="-180975" algn="l" defTabSz="457200" rtl="0" eaLnBrk="1" fontAlgn="base" hangingPunct="1">
              <a:spcBef>
                <a:spcPct val="20000"/>
              </a:spcBef>
              <a:spcAft>
                <a:spcPct val="0"/>
              </a:spcAft>
              <a:buClr>
                <a:srgbClr val="9B141B"/>
              </a:buClr>
              <a:buSzPct val="50000"/>
              <a:buFontTx/>
              <a:buBlip>
                <a:blip r:embed="rId5"/>
              </a:buBlip>
              <a:defRPr sz="2000" kern="1200">
                <a:solidFill>
                  <a:schemeClr val="tx1">
                    <a:lumMod val="75000"/>
                    <a:lumOff val="25000"/>
                  </a:schemeClr>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a:solidFill>
                  <a:schemeClr val="tx1"/>
                </a:solidFill>
              </a:rPr>
              <a:t>L’abondance, la diversité des ennemis naturels et la régulation naturelle augmentent avec la proportion d’habitats semi-naturels dans le paysage</a:t>
            </a:r>
            <a:r>
              <a:rPr lang="fr-FR" dirty="0" smtClean="0">
                <a:solidFill>
                  <a:schemeClr val="tx1"/>
                </a:solidFill>
              </a:rPr>
              <a:t>.</a:t>
            </a:r>
          </a:p>
        </p:txBody>
      </p:sp>
      <p:pic>
        <p:nvPicPr>
          <p:cNvPr id="9" name="Imag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511478" y="1859181"/>
            <a:ext cx="3402839" cy="2278298"/>
          </a:xfrm>
          <a:prstGeom prst="rect">
            <a:avLst/>
          </a:prstGeom>
        </p:spPr>
      </p:pic>
      <p:pic>
        <p:nvPicPr>
          <p:cNvPr id="10" name="Image 9"/>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99631" y="1080444"/>
            <a:ext cx="4493941" cy="3835771"/>
          </a:xfrm>
          <a:prstGeom prst="rect">
            <a:avLst/>
          </a:prstGeom>
        </p:spPr>
      </p:pic>
      <p:sp>
        <p:nvSpPr>
          <p:cNvPr id="11" name="ZoneTexte 10"/>
          <p:cNvSpPr txBox="1"/>
          <p:nvPr/>
        </p:nvSpPr>
        <p:spPr>
          <a:xfrm>
            <a:off x="3773347" y="5828387"/>
            <a:ext cx="7650389" cy="400110"/>
          </a:xfrm>
          <a:prstGeom prst="rect">
            <a:avLst/>
          </a:prstGeom>
          <a:noFill/>
        </p:spPr>
        <p:txBody>
          <a:bodyPr wrap="square" rtlCol="0">
            <a:spAutoFit/>
          </a:bodyPr>
          <a:lstStyle/>
          <a:p>
            <a:r>
              <a:rPr lang="fr-FR" sz="2000" dirty="0" smtClean="0"/>
              <a:t>Schmidt et </a:t>
            </a:r>
            <a:r>
              <a:rPr lang="fr-FR" sz="2000" i="1" dirty="0" smtClean="0"/>
              <a:t>al</a:t>
            </a:r>
            <a:r>
              <a:rPr lang="fr-FR" sz="2000" dirty="0" smtClean="0"/>
              <a:t>., 2005; Chaplin-</a:t>
            </a:r>
            <a:r>
              <a:rPr lang="fr-FR" sz="2000" dirty="0" err="1" smtClean="0"/>
              <a:t>Kramer</a:t>
            </a:r>
            <a:r>
              <a:rPr lang="fr-FR" sz="2000" dirty="0" smtClean="0"/>
              <a:t> et </a:t>
            </a:r>
            <a:r>
              <a:rPr lang="fr-FR" sz="2000" i="1" dirty="0" smtClean="0"/>
              <a:t>al</a:t>
            </a:r>
            <a:r>
              <a:rPr lang="fr-FR" sz="2000" dirty="0" smtClean="0"/>
              <a:t>., 2011; Rusch et </a:t>
            </a:r>
            <a:r>
              <a:rPr lang="fr-FR" sz="2000" i="1" dirty="0" smtClean="0"/>
              <a:t>al</a:t>
            </a:r>
            <a:r>
              <a:rPr lang="fr-FR" sz="2000" dirty="0" smtClean="0"/>
              <a:t>., 2016</a:t>
            </a:r>
            <a:endParaRPr lang="fr-FR" sz="2000" dirty="0"/>
          </a:p>
        </p:txBody>
      </p:sp>
    </p:spTree>
    <p:extLst>
      <p:ext uri="{BB962C8B-B14F-4D97-AF65-F5344CB8AC3E}">
        <p14:creationId xmlns:p14="http://schemas.microsoft.com/office/powerpoint/2010/main" val="5390173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2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11734" y="-16330"/>
            <a:ext cx="1768732" cy="1440000"/>
          </a:xfrm>
          <a:prstGeom prst="rect">
            <a:avLst/>
          </a:prstGeom>
        </p:spPr>
      </p:pic>
      <p:pic>
        <p:nvPicPr>
          <p:cNvPr id="32" name="Image 3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011" y="-16330"/>
            <a:ext cx="1774624" cy="1440000"/>
          </a:xfrm>
          <a:prstGeom prst="rect">
            <a:avLst/>
          </a:prstGeom>
        </p:spPr>
      </p:pic>
      <p:sp>
        <p:nvSpPr>
          <p:cNvPr id="34" name="ZoneTexte 33"/>
          <p:cNvSpPr txBox="1"/>
          <p:nvPr/>
        </p:nvSpPr>
        <p:spPr>
          <a:xfrm>
            <a:off x="1921241" y="1200028"/>
            <a:ext cx="8136904" cy="400110"/>
          </a:xfrm>
          <a:prstGeom prst="rect">
            <a:avLst/>
          </a:prstGeom>
          <a:noFill/>
        </p:spPr>
        <p:txBody>
          <a:bodyPr wrap="square" rtlCol="0">
            <a:spAutoFit/>
          </a:bodyPr>
          <a:lstStyle/>
          <a:p>
            <a:pPr marL="285750" indent="-285750">
              <a:buFont typeface="Arial"/>
              <a:buChar char="•"/>
            </a:pPr>
            <a:endParaRPr lang="fr-FR" sz="2000" dirty="0"/>
          </a:p>
        </p:txBody>
      </p:sp>
      <p:sp>
        <p:nvSpPr>
          <p:cNvPr id="4" name="Titre 3"/>
          <p:cNvSpPr>
            <a:spLocks noGrp="1"/>
          </p:cNvSpPr>
          <p:nvPr>
            <p:ph type="title"/>
          </p:nvPr>
        </p:nvSpPr>
        <p:spPr>
          <a:xfrm>
            <a:off x="3197983" y="-54172"/>
            <a:ext cx="7334979" cy="925263"/>
          </a:xfrm>
        </p:spPr>
        <p:txBody>
          <a:bodyPr/>
          <a:lstStyle/>
          <a:p>
            <a:r>
              <a:rPr lang="fr-FR" dirty="0" smtClean="0"/>
              <a:t>Quid des cultures pérennes ?</a:t>
            </a:r>
            <a:endParaRPr lang="fr-FR" dirty="0"/>
          </a:p>
        </p:txBody>
      </p:sp>
      <p:sp>
        <p:nvSpPr>
          <p:cNvPr id="5" name="Espace réservé du contenu 4"/>
          <p:cNvSpPr>
            <a:spLocks noGrp="1"/>
          </p:cNvSpPr>
          <p:nvPr>
            <p:ph idx="1"/>
          </p:nvPr>
        </p:nvSpPr>
        <p:spPr>
          <a:xfrm>
            <a:off x="529226" y="1350045"/>
            <a:ext cx="11092895" cy="5507955"/>
          </a:xfrm>
        </p:spPr>
        <p:txBody>
          <a:bodyPr/>
          <a:lstStyle/>
          <a:p>
            <a:pPr algn="just"/>
            <a:r>
              <a:rPr lang="fr-FR" dirty="0">
                <a:solidFill>
                  <a:schemeClr val="tx1"/>
                </a:solidFill>
              </a:rPr>
              <a:t>Une grande partie des connaissances provient des cultures annuelles et peu d’information sur les cultures </a:t>
            </a:r>
            <a:r>
              <a:rPr lang="fr-FR" dirty="0" smtClean="0">
                <a:solidFill>
                  <a:schemeClr val="tx1"/>
                </a:solidFill>
              </a:rPr>
              <a:t>pérennes.</a:t>
            </a:r>
          </a:p>
          <a:p>
            <a:pPr algn="just"/>
            <a:r>
              <a:rPr lang="fr-FR" dirty="0" smtClean="0">
                <a:solidFill>
                  <a:schemeClr val="tx1"/>
                </a:solidFill>
              </a:rPr>
              <a:t>Quels sont les effets des habitats semi-naturels sur la dynamique des populations de prédateurs et de parasitoïdes, sur les services de régulation dans les paysages viticoles</a:t>
            </a:r>
            <a:r>
              <a:rPr lang="fr-FR" dirty="0" smtClean="0">
                <a:solidFill>
                  <a:schemeClr val="tx1"/>
                </a:solidFill>
                <a:latin typeface="Tw Cen MT Condensed" panose="020B0606020104020203" pitchFamily="34" charset="0"/>
              </a:rPr>
              <a:t>?</a:t>
            </a:r>
          </a:p>
          <a:p>
            <a:pPr marL="0" indent="0">
              <a:buNone/>
            </a:pPr>
            <a:endParaRPr lang="fr-FR" dirty="0" smtClean="0"/>
          </a:p>
          <a:p>
            <a:pPr marL="0" indent="0">
              <a:buNone/>
            </a:pPr>
            <a:endParaRPr lang="fr-FR" dirty="0" smtClean="0"/>
          </a:p>
          <a:p>
            <a:pPr marL="0" indent="0">
              <a:buNone/>
            </a:pPr>
            <a:endParaRPr lang="fr-FR" dirty="0" smtClean="0"/>
          </a:p>
          <a:p>
            <a:endParaRPr lang="fr-FR" dirty="0"/>
          </a:p>
          <a:p>
            <a:endParaRPr lang="fr-FR" dirty="0" smtClean="0"/>
          </a:p>
          <a:p>
            <a:pPr marL="0" indent="0">
              <a:buNone/>
            </a:pPr>
            <a:endParaRPr lang="fr-FR" dirty="0"/>
          </a:p>
          <a:p>
            <a:endParaRPr lang="fr-FR" dirty="0"/>
          </a:p>
        </p:txBody>
      </p:sp>
      <p:sp>
        <p:nvSpPr>
          <p:cNvPr id="16" name="Flèche vers le bas 15"/>
          <p:cNvSpPr/>
          <p:nvPr/>
        </p:nvSpPr>
        <p:spPr>
          <a:xfrm>
            <a:off x="5785177" y="3586386"/>
            <a:ext cx="409032" cy="516570"/>
          </a:xfrm>
          <a:prstGeom prst="down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Espace réservé du contenu 2"/>
          <p:cNvSpPr txBox="1">
            <a:spLocks/>
          </p:cNvSpPr>
          <p:nvPr/>
        </p:nvSpPr>
        <p:spPr bwMode="auto">
          <a:xfrm>
            <a:off x="701748" y="4668634"/>
            <a:ext cx="11092895" cy="1358779"/>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
                <a:solidFill>
                  <a:srgbClr val="FFFFFF"/>
                </a:solidFill>
              </a14:hiddenFill>
            </a:ext>
            <a:ext uri="{91240B29-F687-4f45-9708-019B960494DF}">
              <a14:hiddenLine xmlns:mc="http://schemas.openxmlformats.org/markup-compatibility/2006" xmlns:mv="urn:schemas-microsoft-com:mac:vml"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449263" indent="-449263" algn="l" defTabSz="457200" rtl="0" eaLnBrk="1" fontAlgn="base" hangingPunct="1">
              <a:spcBef>
                <a:spcPct val="20000"/>
              </a:spcBef>
              <a:spcAft>
                <a:spcPct val="0"/>
              </a:spcAft>
              <a:buSzPct val="50000"/>
              <a:buFontTx/>
              <a:buBlip>
                <a:blip r:embed="rId5"/>
              </a:buBlip>
              <a:defRPr sz="2800" kern="1200">
                <a:solidFill>
                  <a:srgbClr val="9B141B"/>
                </a:solidFill>
                <a:latin typeface="Tw Cen MT"/>
                <a:ea typeface="ＭＳ Ｐゴシック" charset="-128"/>
                <a:cs typeface="Tw Cen MT"/>
              </a:defRPr>
            </a:lvl1pPr>
            <a:lvl2pPr marL="627063" indent="-266700" algn="l" defTabSz="457200" rtl="0" eaLnBrk="1" fontAlgn="base" hangingPunct="1">
              <a:spcBef>
                <a:spcPct val="20000"/>
              </a:spcBef>
              <a:spcAft>
                <a:spcPct val="0"/>
              </a:spcAft>
              <a:buClr>
                <a:srgbClr val="76B41F"/>
              </a:buClr>
              <a:buSzPct val="50000"/>
              <a:buFontTx/>
              <a:buBlip>
                <a:blip r:embed="rId6"/>
              </a:buBlip>
              <a:defRPr sz="2300" kern="1200">
                <a:solidFill>
                  <a:schemeClr val="tx1">
                    <a:lumMod val="75000"/>
                    <a:lumOff val="25000"/>
                  </a:schemeClr>
                </a:solidFill>
                <a:latin typeface="+mn-lt"/>
                <a:ea typeface="ＭＳ Ｐゴシック" charset="-128"/>
                <a:cs typeface="+mn-cs"/>
              </a:defRPr>
            </a:lvl2pPr>
            <a:lvl3pPr marL="720725" indent="-180975" algn="l" defTabSz="457200" rtl="0" eaLnBrk="1" fontAlgn="base" hangingPunct="1">
              <a:spcBef>
                <a:spcPct val="20000"/>
              </a:spcBef>
              <a:spcAft>
                <a:spcPct val="0"/>
              </a:spcAft>
              <a:buClr>
                <a:srgbClr val="9B141B"/>
              </a:buClr>
              <a:buSzPct val="50000"/>
              <a:buFontTx/>
              <a:buBlip>
                <a:blip r:embed="rId7"/>
              </a:buBlip>
              <a:defRPr sz="2000" kern="1200">
                <a:solidFill>
                  <a:schemeClr val="tx1">
                    <a:lumMod val="75000"/>
                    <a:lumOff val="25000"/>
                  </a:schemeClr>
                </a:solidFill>
                <a:latin typeface="+mn-lt"/>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fr-FR" dirty="0" smtClean="0"/>
              <a:t>Quels effets de la proportion d’habitats semi-naturels sur :</a:t>
            </a:r>
          </a:p>
          <a:p>
            <a:pPr lvl="1"/>
            <a:r>
              <a:rPr lang="fr-FR" dirty="0" smtClean="0">
                <a:solidFill>
                  <a:schemeClr val="tx1"/>
                </a:solidFill>
                <a:latin typeface="Calibri" panose="020F0502020204030204" pitchFamily="34" charset="0"/>
              </a:rPr>
              <a:t>Les </a:t>
            </a:r>
            <a:r>
              <a:rPr lang="fr-FR" dirty="0">
                <a:solidFill>
                  <a:schemeClr val="tx1"/>
                </a:solidFill>
                <a:latin typeface="Calibri" panose="020F0502020204030204" pitchFamily="34" charset="0"/>
              </a:rPr>
              <a:t>niveaux de régulation des tordeuses de la vigne ?</a:t>
            </a:r>
          </a:p>
          <a:p>
            <a:pPr lvl="1"/>
            <a:r>
              <a:rPr lang="fr-FR" dirty="0">
                <a:solidFill>
                  <a:schemeClr val="tx1"/>
                </a:solidFill>
                <a:latin typeface="Calibri" panose="020F0502020204030204" pitchFamily="34" charset="0"/>
              </a:rPr>
              <a:t>Les niveaux de régulation des acariens ?</a:t>
            </a:r>
          </a:p>
          <a:p>
            <a:pPr lvl="1"/>
            <a:r>
              <a:rPr lang="fr-FR" dirty="0">
                <a:solidFill>
                  <a:schemeClr val="tx1"/>
                </a:solidFill>
                <a:latin typeface="Calibri" panose="020F0502020204030204" pitchFamily="34" charset="0"/>
              </a:rPr>
              <a:t>Les communautés d’arthropodes prédateurs ?</a:t>
            </a:r>
          </a:p>
          <a:p>
            <a:pPr lvl="1"/>
            <a:r>
              <a:rPr lang="fr-FR" dirty="0">
                <a:solidFill>
                  <a:schemeClr val="tx1"/>
                </a:solidFill>
                <a:latin typeface="Calibri" panose="020F0502020204030204" pitchFamily="34" charset="0"/>
              </a:rPr>
              <a:t>Les communautés d’oiseaux et de chauves-souris ? </a:t>
            </a:r>
          </a:p>
          <a:p>
            <a:pPr marL="539750" lvl="2" indent="0">
              <a:buNone/>
            </a:pPr>
            <a:endParaRPr lang="fr-FR" dirty="0" smtClean="0"/>
          </a:p>
        </p:txBody>
      </p:sp>
      <p:sp>
        <p:nvSpPr>
          <p:cNvPr id="7" name="ZoneTexte 6"/>
          <p:cNvSpPr txBox="1"/>
          <p:nvPr/>
        </p:nvSpPr>
        <p:spPr>
          <a:xfrm>
            <a:off x="4560219" y="4107387"/>
            <a:ext cx="2858947" cy="523220"/>
          </a:xfrm>
          <a:prstGeom prst="rect">
            <a:avLst/>
          </a:prstGeom>
          <a:noFill/>
        </p:spPr>
        <p:txBody>
          <a:bodyPr wrap="square" rtlCol="0">
            <a:spAutoFit/>
          </a:bodyPr>
          <a:lstStyle/>
          <a:p>
            <a:r>
              <a:rPr lang="fr-FR" sz="2800" dirty="0" smtClean="0">
                <a:solidFill>
                  <a:schemeClr val="accent2">
                    <a:lumMod val="75000"/>
                  </a:schemeClr>
                </a:solidFill>
                <a:latin typeface="Tw Cen MT" panose="020B0602020104020603" pitchFamily="34" charset="0"/>
              </a:rPr>
              <a:t>Projet </a:t>
            </a:r>
            <a:r>
              <a:rPr lang="fr-FR" sz="2800" dirty="0" err="1" smtClean="0">
                <a:solidFill>
                  <a:schemeClr val="accent2">
                    <a:lumMod val="75000"/>
                  </a:schemeClr>
                </a:solidFill>
                <a:latin typeface="Tw Cen MT" panose="020B0602020104020603" pitchFamily="34" charset="0"/>
              </a:rPr>
              <a:t>Biocontrol</a:t>
            </a:r>
            <a:endParaRPr lang="fr-FR" sz="2800" dirty="0">
              <a:solidFill>
                <a:schemeClr val="accent2">
                  <a:lumMod val="75000"/>
                </a:schemeClr>
              </a:solidFill>
              <a:latin typeface="Tw Cen MT" panose="020B0602020104020603" pitchFamily="34" charset="0"/>
            </a:endParaRPr>
          </a:p>
        </p:txBody>
      </p:sp>
    </p:spTree>
    <p:extLst>
      <p:ext uri="{BB962C8B-B14F-4D97-AF65-F5344CB8AC3E}">
        <p14:creationId xmlns:p14="http://schemas.microsoft.com/office/powerpoint/2010/main" val="77333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 2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417032" y="1280316"/>
            <a:ext cx="2374240" cy="3444539"/>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948412" y="1076585"/>
            <a:ext cx="2910308" cy="3852000"/>
          </a:xfrm>
          <a:prstGeom prst="rect">
            <a:avLst/>
          </a:prstGeom>
        </p:spPr>
      </p:pic>
      <p:pic>
        <p:nvPicPr>
          <p:cNvPr id="11" name="Image 36" descr="essai.tiff"/>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22772" y="4289689"/>
            <a:ext cx="2173977" cy="1982285"/>
          </a:xfrm>
          <a:prstGeom prst="rect">
            <a:avLst/>
          </a:prstGeom>
          <a:ln w="3175">
            <a:solidFill>
              <a:schemeClr val="tx1"/>
            </a:solidFill>
          </a:ln>
        </p:spPr>
      </p:pic>
      <p:grpSp>
        <p:nvGrpSpPr>
          <p:cNvPr id="16" name="Grouper 15"/>
          <p:cNvGrpSpPr/>
          <p:nvPr/>
        </p:nvGrpSpPr>
        <p:grpSpPr>
          <a:xfrm>
            <a:off x="5175999" y="2643010"/>
            <a:ext cx="1686349" cy="1945079"/>
            <a:chOff x="4707090" y="1248163"/>
            <a:chExt cx="1284128" cy="1480384"/>
          </a:xfrm>
        </p:grpSpPr>
        <p:pic>
          <p:nvPicPr>
            <p:cNvPr id="4" name="Imag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707090" y="1248163"/>
              <a:ext cx="1284128" cy="1480384"/>
            </a:xfrm>
            <a:prstGeom prst="rect">
              <a:avLst/>
            </a:prstGeom>
          </p:spPr>
        </p:pic>
        <p:sp>
          <p:nvSpPr>
            <p:cNvPr id="5" name="Rectangle 4"/>
            <p:cNvSpPr/>
            <p:nvPr/>
          </p:nvSpPr>
          <p:spPr>
            <a:xfrm>
              <a:off x="5035022" y="2046827"/>
              <a:ext cx="193752" cy="204465"/>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Rectangle 13"/>
            <p:cNvSpPr/>
            <p:nvPr/>
          </p:nvSpPr>
          <p:spPr>
            <a:xfrm>
              <a:off x="5310404" y="2296972"/>
              <a:ext cx="193752" cy="204465"/>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Rectangle 14"/>
            <p:cNvSpPr/>
            <p:nvPr/>
          </p:nvSpPr>
          <p:spPr>
            <a:xfrm>
              <a:off x="5559680" y="1755007"/>
              <a:ext cx="193752" cy="204465"/>
            </a:xfrm>
            <a:prstGeom prst="rect">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8" name="ZoneTexte 27"/>
          <p:cNvSpPr txBox="1"/>
          <p:nvPr/>
        </p:nvSpPr>
        <p:spPr>
          <a:xfrm>
            <a:off x="8726741" y="836651"/>
            <a:ext cx="2755579" cy="400110"/>
          </a:xfrm>
          <a:prstGeom prst="rect">
            <a:avLst/>
          </a:prstGeom>
          <a:noFill/>
        </p:spPr>
        <p:txBody>
          <a:bodyPr wrap="square" rtlCol="0">
            <a:spAutoFit/>
          </a:bodyPr>
          <a:lstStyle/>
          <a:p>
            <a:r>
              <a:rPr lang="fr-FR" sz="2000" dirty="0">
                <a:solidFill>
                  <a:srgbClr val="C00000"/>
                </a:solidFill>
                <a:latin typeface="Tw Cen MT" panose="020B0602020104020603" pitchFamily="34" charset="0"/>
              </a:rPr>
              <a:t>X 20 paysages / région</a:t>
            </a:r>
          </a:p>
        </p:txBody>
      </p:sp>
      <p:sp>
        <p:nvSpPr>
          <p:cNvPr id="29" name="ZoneTexte 28"/>
          <p:cNvSpPr txBox="1"/>
          <p:nvPr/>
        </p:nvSpPr>
        <p:spPr>
          <a:xfrm>
            <a:off x="8835180" y="6360729"/>
            <a:ext cx="3012372" cy="400110"/>
          </a:xfrm>
          <a:prstGeom prst="rect">
            <a:avLst/>
          </a:prstGeom>
          <a:noFill/>
        </p:spPr>
        <p:txBody>
          <a:bodyPr wrap="square" rtlCol="0">
            <a:spAutoFit/>
          </a:bodyPr>
          <a:lstStyle/>
          <a:p>
            <a:r>
              <a:rPr lang="fr-FR" sz="2000" dirty="0">
                <a:solidFill>
                  <a:srgbClr val="C00000"/>
                </a:solidFill>
                <a:latin typeface="Tw Cen MT" panose="020B0602020104020603" pitchFamily="34" charset="0"/>
              </a:rPr>
              <a:t>Digitalisation du paysage</a:t>
            </a:r>
          </a:p>
        </p:txBody>
      </p:sp>
      <p:sp>
        <p:nvSpPr>
          <p:cNvPr id="30" name="ZoneTexte 29"/>
          <p:cNvSpPr txBox="1"/>
          <p:nvPr/>
        </p:nvSpPr>
        <p:spPr>
          <a:xfrm>
            <a:off x="4811285" y="1203524"/>
            <a:ext cx="2717904" cy="1323439"/>
          </a:xfrm>
          <a:prstGeom prst="rect">
            <a:avLst/>
          </a:prstGeom>
          <a:noFill/>
        </p:spPr>
        <p:txBody>
          <a:bodyPr wrap="square" rtlCol="0">
            <a:spAutoFit/>
          </a:bodyPr>
          <a:lstStyle/>
          <a:p>
            <a:pPr algn="just"/>
            <a:r>
              <a:rPr lang="fr-FR" sz="2000" dirty="0">
                <a:solidFill>
                  <a:srgbClr val="C00000"/>
                </a:solidFill>
                <a:latin typeface="Tw Cen MT" panose="020B0602020104020603" pitchFamily="34" charset="0"/>
              </a:rPr>
              <a:t>A l’échelle nationale:</a:t>
            </a:r>
            <a:br>
              <a:rPr lang="fr-FR" sz="2000" dirty="0">
                <a:solidFill>
                  <a:srgbClr val="C00000"/>
                </a:solidFill>
                <a:latin typeface="Tw Cen MT" panose="020B0602020104020603" pitchFamily="34" charset="0"/>
              </a:rPr>
            </a:br>
            <a:r>
              <a:rPr lang="fr-FR" sz="2000" dirty="0">
                <a:solidFill>
                  <a:srgbClr val="C00000"/>
                </a:solidFill>
                <a:latin typeface="Tw Cen MT" panose="020B0602020104020603" pitchFamily="34" charset="0"/>
              </a:rPr>
              <a:t>60 parcelles suivies/an pendant 3 ans: 2013, 2014, 2015</a:t>
            </a:r>
          </a:p>
        </p:txBody>
      </p:sp>
      <p:sp>
        <p:nvSpPr>
          <p:cNvPr id="36" name="ZoneTexte 35"/>
          <p:cNvSpPr txBox="1"/>
          <p:nvPr/>
        </p:nvSpPr>
        <p:spPr>
          <a:xfrm>
            <a:off x="4803102" y="4709675"/>
            <a:ext cx="3739788" cy="2246769"/>
          </a:xfrm>
          <a:prstGeom prst="rect">
            <a:avLst/>
          </a:prstGeom>
          <a:noFill/>
        </p:spPr>
        <p:txBody>
          <a:bodyPr wrap="square" rtlCol="0">
            <a:spAutoFit/>
          </a:bodyPr>
          <a:lstStyle/>
          <a:p>
            <a:pPr algn="just"/>
            <a:r>
              <a:rPr lang="fr-FR" sz="2000" dirty="0">
                <a:solidFill>
                  <a:srgbClr val="C00000"/>
                </a:solidFill>
                <a:latin typeface="Tw Cen MT" panose="020B0602020104020603" pitchFamily="34" charset="0"/>
              </a:rPr>
              <a:t>Dans chaque région:</a:t>
            </a:r>
          </a:p>
          <a:p>
            <a:pPr algn="just"/>
            <a:r>
              <a:rPr lang="fr-FR" sz="2000" dirty="0">
                <a:solidFill>
                  <a:srgbClr val="C00000"/>
                </a:solidFill>
                <a:latin typeface="Tw Cen MT" panose="020B0602020104020603" pitchFamily="34" charset="0"/>
              </a:rPr>
              <a:t>x20 paysages pour construire un gradient de proportion d’HSN</a:t>
            </a:r>
          </a:p>
          <a:p>
            <a:pPr algn="just"/>
            <a:r>
              <a:rPr lang="fr-FR" sz="2000" dirty="0">
                <a:solidFill>
                  <a:srgbClr val="C00000"/>
                </a:solidFill>
                <a:latin typeface="Tw Cen MT" panose="020B0602020104020603" pitchFamily="34" charset="0"/>
              </a:rPr>
              <a:t>% HSN: </a:t>
            </a:r>
            <a:endParaRPr lang="fr-FR" sz="2000" dirty="0" smtClean="0">
              <a:solidFill>
                <a:srgbClr val="C00000"/>
              </a:solidFill>
              <a:latin typeface="Tw Cen MT" panose="020B0602020104020603" pitchFamily="34" charset="0"/>
            </a:endParaRPr>
          </a:p>
          <a:p>
            <a:r>
              <a:rPr lang="fr-FR" sz="2000" dirty="0" smtClean="0">
                <a:solidFill>
                  <a:srgbClr val="C00000"/>
                </a:solidFill>
                <a:latin typeface="Tw Cen MT" panose="020B0602020104020603" pitchFamily="34" charset="0"/>
              </a:rPr>
              <a:t>Aquitaine: 0.5-68% </a:t>
            </a:r>
          </a:p>
          <a:p>
            <a:r>
              <a:rPr lang="fr-FR" sz="2000" dirty="0" smtClean="0">
                <a:solidFill>
                  <a:srgbClr val="C00000"/>
                </a:solidFill>
                <a:latin typeface="Tw Cen MT" panose="020B0602020104020603" pitchFamily="34" charset="0"/>
              </a:rPr>
              <a:t>Bourgogne</a:t>
            </a:r>
            <a:r>
              <a:rPr lang="fr-FR" sz="2000" dirty="0">
                <a:solidFill>
                  <a:srgbClr val="C00000"/>
                </a:solidFill>
                <a:latin typeface="Tw Cen MT" panose="020B0602020104020603" pitchFamily="34" charset="0"/>
              </a:rPr>
              <a:t>: 2-82</a:t>
            </a:r>
            <a:r>
              <a:rPr lang="fr-FR" sz="2000" dirty="0" smtClean="0">
                <a:solidFill>
                  <a:srgbClr val="C00000"/>
                </a:solidFill>
                <a:latin typeface="Tw Cen MT" panose="020B0602020104020603" pitchFamily="34" charset="0"/>
              </a:rPr>
              <a:t>%</a:t>
            </a:r>
          </a:p>
          <a:p>
            <a:r>
              <a:rPr lang="fr-FR" sz="2000" dirty="0" smtClean="0">
                <a:solidFill>
                  <a:srgbClr val="C00000"/>
                </a:solidFill>
                <a:latin typeface="Tw Cen MT" panose="020B0602020104020603" pitchFamily="34" charset="0"/>
              </a:rPr>
              <a:t>Roussillon</a:t>
            </a:r>
            <a:r>
              <a:rPr lang="fr-FR" sz="2000" dirty="0">
                <a:solidFill>
                  <a:srgbClr val="C00000"/>
                </a:solidFill>
                <a:latin typeface="Tw Cen MT" panose="020B0602020104020603" pitchFamily="34" charset="0"/>
              </a:rPr>
              <a:t>: 24-65 %</a:t>
            </a:r>
          </a:p>
        </p:txBody>
      </p:sp>
      <p:cxnSp>
        <p:nvCxnSpPr>
          <p:cNvPr id="21" name="Connecteur droit avec flèche 20"/>
          <p:cNvCxnSpPr/>
          <p:nvPr/>
        </p:nvCxnSpPr>
        <p:spPr>
          <a:xfrm flipH="1">
            <a:off x="2159352" y="4155365"/>
            <a:ext cx="1534452" cy="6364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Connecteur droit avec flèche 30"/>
          <p:cNvCxnSpPr>
            <a:stCxn id="5" idx="1"/>
          </p:cNvCxnSpPr>
          <p:nvPr/>
        </p:nvCxnSpPr>
        <p:spPr>
          <a:xfrm flipH="1" flipV="1">
            <a:off x="4840337" y="3327036"/>
            <a:ext cx="766311" cy="49966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15" idx="3"/>
          </p:cNvCxnSpPr>
          <p:nvPr/>
        </p:nvCxnSpPr>
        <p:spPr>
          <a:xfrm flipV="1">
            <a:off x="6550082" y="3002585"/>
            <a:ext cx="1225784" cy="4406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40" name="Image 3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009393" y="4021042"/>
            <a:ext cx="2152291" cy="2196000"/>
          </a:xfrm>
          <a:prstGeom prst="rect">
            <a:avLst/>
          </a:prstGeom>
        </p:spPr>
      </p:pic>
      <p:cxnSp>
        <p:nvCxnSpPr>
          <p:cNvPr id="42" name="Connecteur droit avec flèche 41"/>
          <p:cNvCxnSpPr/>
          <p:nvPr/>
        </p:nvCxnSpPr>
        <p:spPr>
          <a:xfrm>
            <a:off x="9018228" y="3826699"/>
            <a:ext cx="1323138" cy="122584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Titre 6"/>
          <p:cNvSpPr>
            <a:spLocks noGrp="1"/>
          </p:cNvSpPr>
          <p:nvPr>
            <p:ph type="title"/>
          </p:nvPr>
        </p:nvSpPr>
        <p:spPr>
          <a:xfrm>
            <a:off x="489507" y="49463"/>
            <a:ext cx="10972800" cy="925263"/>
          </a:xfrm>
        </p:spPr>
        <p:txBody>
          <a:bodyPr/>
          <a:lstStyle/>
          <a:p>
            <a:pPr algn="ctr"/>
            <a:r>
              <a:rPr lang="fr-FR" dirty="0" smtClean="0"/>
              <a:t>Dispositif</a:t>
            </a:r>
            <a:endParaRPr lang="fr-FR" dirty="0"/>
          </a:p>
        </p:txBody>
      </p:sp>
    </p:spTree>
    <p:extLst>
      <p:ext uri="{BB962C8B-B14F-4D97-AF65-F5344CB8AC3E}">
        <p14:creationId xmlns:p14="http://schemas.microsoft.com/office/powerpoint/2010/main" val="1974123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2325483" y="4972019"/>
            <a:ext cx="2865368" cy="1902117"/>
          </a:xfrm>
          <a:prstGeom prst="rect">
            <a:avLst/>
          </a:prstGeom>
        </p:spPr>
      </p:pic>
      <p:pic>
        <p:nvPicPr>
          <p:cNvPr id="9" name="Picture 4" descr="\\srvifv21\home$\gsentenac\Mes documents\Photos Images\Photos numériques\Campagne 2014\bandes chrysalides diapausantes 2014 10 09\DSCF0040.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716360" y="5002136"/>
            <a:ext cx="2444776" cy="18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41219" y="4966136"/>
            <a:ext cx="2153026" cy="1908000"/>
          </a:xfrm>
          <a:prstGeom prst="rect">
            <a:avLst/>
          </a:prstGeom>
        </p:spPr>
      </p:pic>
      <p:pic>
        <p:nvPicPr>
          <p:cNvPr id="6" name="Image 5"/>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444613" y="4989480"/>
            <a:ext cx="2221379" cy="1897312"/>
          </a:xfrm>
          <a:prstGeom prst="rect">
            <a:avLst/>
          </a:prstGeom>
        </p:spPr>
      </p:pic>
      <p:sp>
        <p:nvSpPr>
          <p:cNvPr id="2" name="Titre 1"/>
          <p:cNvSpPr>
            <a:spLocks noGrp="1"/>
          </p:cNvSpPr>
          <p:nvPr>
            <p:ph type="title"/>
          </p:nvPr>
        </p:nvSpPr>
        <p:spPr>
          <a:xfrm>
            <a:off x="264357" y="265243"/>
            <a:ext cx="11609272" cy="925263"/>
          </a:xfrm>
        </p:spPr>
        <p:txBody>
          <a:bodyPr/>
          <a:lstStyle/>
          <a:p>
            <a:r>
              <a:rPr lang="fr-FR" dirty="0">
                <a:latin typeface="Tw Cen MT Condensed" panose="020B0606020104020203" pitchFamily="34" charset="0"/>
                <a:cs typeface="Arial"/>
              </a:rPr>
              <a:t>Effet de l’environnement paysager sur les abondances de tordeuses de la grappe et leurs régulations naturelles</a:t>
            </a:r>
            <a:r>
              <a:rPr lang="fr-FR" b="1" dirty="0">
                <a:latin typeface="Tw Cen MT Condensed" panose="020B0606020104020203" pitchFamily="34" charset="0"/>
                <a:cs typeface="Arial"/>
              </a:rPr>
              <a:t/>
            </a:r>
            <a:br>
              <a:rPr lang="fr-FR" b="1" dirty="0">
                <a:latin typeface="Tw Cen MT Condensed" panose="020B0606020104020203" pitchFamily="34" charset="0"/>
                <a:cs typeface="Arial"/>
              </a:rPr>
            </a:br>
            <a:endParaRPr lang="fr-FR" dirty="0"/>
          </a:p>
        </p:txBody>
      </p:sp>
      <p:sp>
        <p:nvSpPr>
          <p:cNvPr id="12" name="Espace réservé du contenu 11"/>
          <p:cNvSpPr>
            <a:spLocks noGrp="1"/>
          </p:cNvSpPr>
          <p:nvPr>
            <p:ph idx="1"/>
          </p:nvPr>
        </p:nvSpPr>
        <p:spPr>
          <a:xfrm>
            <a:off x="127321" y="1190506"/>
            <a:ext cx="11883344" cy="4184408"/>
          </a:xfrm>
        </p:spPr>
        <p:txBody>
          <a:bodyPr/>
          <a:lstStyle/>
          <a:p>
            <a:pPr>
              <a:spcAft>
                <a:spcPts val="1200"/>
              </a:spcAft>
            </a:pPr>
            <a:r>
              <a:rPr lang="fr-FR" dirty="0" smtClean="0"/>
              <a:t>Sur chaque parcelle :</a:t>
            </a:r>
          </a:p>
          <a:p>
            <a:pPr marL="625475" indent="-358775" algn="just">
              <a:buClr>
                <a:srgbClr val="92D050"/>
              </a:buClr>
              <a:buSzPct val="150000"/>
              <a:buFont typeface="Calibri" panose="020F0502020204030204" pitchFamily="34" charset="0"/>
              <a:buChar char="•"/>
            </a:pPr>
            <a:r>
              <a:rPr lang="fr-FR" sz="2300" dirty="0">
                <a:solidFill>
                  <a:schemeClr val="tx1"/>
                </a:solidFill>
                <a:latin typeface="+mn-lt"/>
              </a:rPr>
              <a:t>Suivi des vols de tordeuses (pièges phéromones)</a:t>
            </a:r>
          </a:p>
          <a:p>
            <a:pPr marL="625475" indent="-358775" algn="just">
              <a:buClr>
                <a:srgbClr val="92D050"/>
              </a:buClr>
              <a:buSzPct val="150000"/>
              <a:buFont typeface="Calibri" panose="020F0502020204030204" pitchFamily="34" charset="0"/>
              <a:buChar char="•"/>
            </a:pPr>
            <a:r>
              <a:rPr lang="fr-FR" sz="2300" dirty="0">
                <a:solidFill>
                  <a:schemeClr val="tx1"/>
                </a:solidFill>
                <a:latin typeface="+mn-lt"/>
              </a:rPr>
              <a:t>Mesures des dégâts</a:t>
            </a:r>
          </a:p>
          <a:p>
            <a:pPr marL="625475" indent="-358775" algn="just">
              <a:buClr>
                <a:srgbClr val="92D050"/>
              </a:buClr>
              <a:buSzPct val="150000"/>
              <a:buFont typeface="Calibri" panose="020F0502020204030204" pitchFamily="34" charset="0"/>
              <a:buChar char="•"/>
            </a:pPr>
            <a:r>
              <a:rPr lang="fr-FR" sz="2300" dirty="0">
                <a:solidFill>
                  <a:schemeClr val="tx1"/>
                </a:solidFill>
                <a:latin typeface="+mn-lt"/>
              </a:rPr>
              <a:t>Mesures des régulations: parasitisme larvaire, prédation des œufs, prédation des larves, parasitisme et prédation des chrysalides pendant l’été et pendant l’hiver</a:t>
            </a:r>
          </a:p>
          <a:p>
            <a:pPr marL="625475" indent="-358775" algn="just">
              <a:buClr>
                <a:srgbClr val="92D050"/>
              </a:buClr>
              <a:buSzPct val="150000"/>
              <a:buFont typeface="Calibri" panose="020F0502020204030204" pitchFamily="34" charset="0"/>
              <a:buChar char="•"/>
            </a:pPr>
            <a:endParaRPr lang="fr-FR" sz="2300" dirty="0">
              <a:solidFill>
                <a:schemeClr val="tx1"/>
              </a:solidFill>
              <a:latin typeface="+mn-lt"/>
            </a:endParaRPr>
          </a:p>
          <a:p>
            <a:pPr marL="625475" indent="-358775" algn="just">
              <a:buClr>
                <a:srgbClr val="92D050"/>
              </a:buClr>
              <a:buSzPct val="150000"/>
              <a:buFont typeface="Calibri" panose="020F0502020204030204" pitchFamily="34" charset="0"/>
              <a:buChar char="•"/>
            </a:pPr>
            <a:r>
              <a:rPr lang="fr-FR" sz="2300" dirty="0">
                <a:solidFill>
                  <a:schemeClr val="tx1"/>
                </a:solidFill>
                <a:latin typeface="+mn-lt"/>
              </a:rPr>
              <a:t>Analyses de données: GLM et GLMM (distribution des erreurs de type Poisson ou Binomiale) avec une variable paysagère à une étendue spatiale donnée comme variable </a:t>
            </a:r>
            <a:r>
              <a:rPr lang="fr-FR" sz="2300" dirty="0" smtClean="0">
                <a:solidFill>
                  <a:schemeClr val="tx1"/>
                </a:solidFill>
                <a:latin typeface="+mn-lt"/>
              </a:rPr>
              <a:t>explicative</a:t>
            </a:r>
            <a:endParaRPr lang="fr-FR" dirty="0"/>
          </a:p>
          <a:p>
            <a:pPr>
              <a:buSzPct val="100000"/>
              <a:buFont typeface="Tw Cen MT" panose="020B0602020104020603" pitchFamily="34" charset="0"/>
              <a:buChar char="•"/>
            </a:pPr>
            <a:endParaRPr lang="fr-FR" dirty="0"/>
          </a:p>
        </p:txBody>
      </p:sp>
      <p:pic>
        <p:nvPicPr>
          <p:cNvPr id="8" name="Imag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2138" y="1013595"/>
            <a:ext cx="1805999" cy="1354499"/>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135837649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56081" y="-11062"/>
            <a:ext cx="1731561" cy="1300093"/>
          </a:xfrm>
          <a:prstGeom prst="rect">
            <a:avLst/>
          </a:prstGeom>
        </p:spPr>
      </p:pic>
      <p:grpSp>
        <p:nvGrpSpPr>
          <p:cNvPr id="7" name="Grouper 6"/>
          <p:cNvGrpSpPr/>
          <p:nvPr/>
        </p:nvGrpSpPr>
        <p:grpSpPr>
          <a:xfrm>
            <a:off x="3401604" y="3849289"/>
            <a:ext cx="3679576" cy="2988000"/>
            <a:chOff x="581255" y="609892"/>
            <a:chExt cx="3679576" cy="3177795"/>
          </a:xfrm>
        </p:grpSpPr>
        <p:pic>
          <p:nvPicPr>
            <p:cNvPr id="3" name="Image 2"/>
            <p:cNvPicPr>
              <a:picLocks noChangeAspect="1"/>
            </p:cNvPicPr>
            <p:nvPr/>
          </p:nvPicPr>
          <p:blipFill rotWithShape="1">
            <a:blip r:embed="rId4" cstate="screen">
              <a:extLst>
                <a:ext uri="{28A0092B-C50C-407E-A947-70E740481C1C}">
                  <a14:useLocalDpi xmlns:a14="http://schemas.microsoft.com/office/drawing/2010/main"/>
                </a:ext>
              </a:extLst>
            </a:blip>
            <a:srcRect r="50023"/>
            <a:stretch/>
          </p:blipFill>
          <p:spPr>
            <a:xfrm>
              <a:off x="581255" y="825133"/>
              <a:ext cx="3679576" cy="2962554"/>
            </a:xfrm>
            <a:prstGeom prst="rect">
              <a:avLst/>
            </a:prstGeom>
          </p:spPr>
        </p:pic>
        <p:sp>
          <p:nvSpPr>
            <p:cNvPr id="5" name="Rectangle 4"/>
            <p:cNvSpPr/>
            <p:nvPr/>
          </p:nvSpPr>
          <p:spPr>
            <a:xfrm>
              <a:off x="624311" y="652940"/>
              <a:ext cx="301391" cy="42324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 name="ZoneTexte 5"/>
            <p:cNvSpPr txBox="1"/>
            <p:nvPr/>
          </p:nvSpPr>
          <p:spPr>
            <a:xfrm>
              <a:off x="1933462" y="609892"/>
              <a:ext cx="1206314" cy="369332"/>
            </a:xfrm>
            <a:prstGeom prst="rect">
              <a:avLst/>
            </a:prstGeom>
            <a:noFill/>
          </p:spPr>
          <p:txBody>
            <a:bodyPr wrap="square" rtlCol="0">
              <a:spAutoFit/>
            </a:bodyPr>
            <a:lstStyle/>
            <a:p>
              <a:r>
                <a:rPr lang="fr-FR" dirty="0"/>
                <a:t>Aquitaine</a:t>
              </a:r>
            </a:p>
          </p:txBody>
        </p:sp>
      </p:grpSp>
      <p:grpSp>
        <p:nvGrpSpPr>
          <p:cNvPr id="8" name="Grouper 7"/>
          <p:cNvGrpSpPr>
            <a:grpSpLocks noChangeAspect="1"/>
          </p:cNvGrpSpPr>
          <p:nvPr/>
        </p:nvGrpSpPr>
        <p:grpSpPr>
          <a:xfrm>
            <a:off x="7469667" y="962283"/>
            <a:ext cx="3491819" cy="2988000"/>
            <a:chOff x="2536619" y="3672488"/>
            <a:chExt cx="3722634" cy="3185512"/>
          </a:xfrm>
        </p:grpSpPr>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r="52275"/>
            <a:stretch/>
          </p:blipFill>
          <p:spPr>
            <a:xfrm>
              <a:off x="2536619" y="3672488"/>
              <a:ext cx="3722634" cy="3185512"/>
            </a:xfrm>
            <a:prstGeom prst="rect">
              <a:avLst/>
            </a:prstGeom>
          </p:spPr>
        </p:pic>
        <p:sp>
          <p:nvSpPr>
            <p:cNvPr id="23" name="Rectangle 22"/>
            <p:cNvSpPr/>
            <p:nvPr/>
          </p:nvSpPr>
          <p:spPr>
            <a:xfrm>
              <a:off x="3340241" y="3809211"/>
              <a:ext cx="301391" cy="211623"/>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ZoneTexte 26"/>
            <p:cNvSpPr txBox="1"/>
            <p:nvPr/>
          </p:nvSpPr>
          <p:spPr>
            <a:xfrm>
              <a:off x="3940947" y="3694012"/>
              <a:ext cx="1206314" cy="369332"/>
            </a:xfrm>
            <a:prstGeom prst="rect">
              <a:avLst/>
            </a:prstGeom>
            <a:noFill/>
          </p:spPr>
          <p:txBody>
            <a:bodyPr wrap="square" rtlCol="0">
              <a:spAutoFit/>
            </a:bodyPr>
            <a:lstStyle/>
            <a:p>
              <a:r>
                <a:rPr lang="fr-FR" dirty="0"/>
                <a:t>Roussillon</a:t>
              </a:r>
            </a:p>
          </p:txBody>
        </p:sp>
      </p:grpSp>
      <p:grpSp>
        <p:nvGrpSpPr>
          <p:cNvPr id="29" name="Grouper 28"/>
          <p:cNvGrpSpPr/>
          <p:nvPr/>
        </p:nvGrpSpPr>
        <p:grpSpPr>
          <a:xfrm>
            <a:off x="7170757" y="3849289"/>
            <a:ext cx="3790729" cy="2988000"/>
            <a:chOff x="4153087" y="611625"/>
            <a:chExt cx="3790729" cy="3176062"/>
          </a:xfrm>
        </p:grpSpPr>
        <p:pic>
          <p:nvPicPr>
            <p:cNvPr id="37" name="Image 36"/>
            <p:cNvPicPr>
              <a:picLocks noChangeAspect="1"/>
            </p:cNvPicPr>
            <p:nvPr/>
          </p:nvPicPr>
          <p:blipFill rotWithShape="1">
            <a:blip r:embed="rId6" cstate="screen">
              <a:extLst>
                <a:ext uri="{28A0092B-C50C-407E-A947-70E740481C1C}">
                  <a14:useLocalDpi xmlns:a14="http://schemas.microsoft.com/office/drawing/2010/main"/>
                </a:ext>
              </a:extLst>
            </a:blip>
            <a:srcRect l="48514"/>
            <a:stretch/>
          </p:blipFill>
          <p:spPr>
            <a:xfrm>
              <a:off x="4153087" y="825133"/>
              <a:ext cx="3790729" cy="2962554"/>
            </a:xfrm>
            <a:prstGeom prst="rect">
              <a:avLst/>
            </a:prstGeom>
          </p:spPr>
        </p:pic>
        <p:sp>
          <p:nvSpPr>
            <p:cNvPr id="39" name="Rectangle 38"/>
            <p:cNvSpPr/>
            <p:nvPr/>
          </p:nvSpPr>
          <p:spPr>
            <a:xfrm>
              <a:off x="4457992" y="674464"/>
              <a:ext cx="301391" cy="423247"/>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1" name="ZoneTexte 40"/>
            <p:cNvSpPr txBox="1"/>
            <p:nvPr/>
          </p:nvSpPr>
          <p:spPr>
            <a:xfrm>
              <a:off x="5831727" y="611625"/>
              <a:ext cx="1206314" cy="369332"/>
            </a:xfrm>
            <a:prstGeom prst="rect">
              <a:avLst/>
            </a:prstGeom>
            <a:noFill/>
          </p:spPr>
          <p:txBody>
            <a:bodyPr wrap="square" rtlCol="0">
              <a:spAutoFit/>
            </a:bodyPr>
            <a:lstStyle/>
            <a:p>
              <a:r>
                <a:rPr lang="fr-FR" dirty="0"/>
                <a:t>Bourgogne</a:t>
              </a:r>
            </a:p>
          </p:txBody>
        </p:sp>
      </p:grpSp>
      <p:sp>
        <p:nvSpPr>
          <p:cNvPr id="17" name="Titre 6"/>
          <p:cNvSpPr>
            <a:spLocks noGrp="1"/>
          </p:cNvSpPr>
          <p:nvPr>
            <p:ph type="title"/>
          </p:nvPr>
        </p:nvSpPr>
        <p:spPr>
          <a:xfrm>
            <a:off x="589472" y="115330"/>
            <a:ext cx="10972800" cy="925263"/>
          </a:xfrm>
        </p:spPr>
        <p:txBody>
          <a:bodyPr/>
          <a:lstStyle/>
          <a:p>
            <a:pPr algn="ctr"/>
            <a:r>
              <a:rPr lang="fr-FR" dirty="0" smtClean="0"/>
              <a:t>Résultats</a:t>
            </a:r>
            <a:endParaRPr lang="fr-FR" dirty="0"/>
          </a:p>
        </p:txBody>
      </p:sp>
      <p:sp>
        <p:nvSpPr>
          <p:cNvPr id="18" name="Espace réservé du contenu 9"/>
          <p:cNvSpPr>
            <a:spLocks noGrp="1"/>
          </p:cNvSpPr>
          <p:nvPr>
            <p:ph idx="1"/>
          </p:nvPr>
        </p:nvSpPr>
        <p:spPr>
          <a:xfrm>
            <a:off x="355685" y="1636552"/>
            <a:ext cx="6479339" cy="2527042"/>
          </a:xfrm>
        </p:spPr>
        <p:txBody>
          <a:bodyPr/>
          <a:lstStyle/>
          <a:p>
            <a:r>
              <a:rPr lang="fr-FR" dirty="0" smtClean="0">
                <a:solidFill>
                  <a:schemeClr val="tx1"/>
                </a:solidFill>
              </a:rPr>
              <a:t>Des effets de la complexité du paysage sur l’abondance d’Eudémis et de Cochylis</a:t>
            </a:r>
          </a:p>
          <a:p>
            <a:endParaRPr lang="fr-FR" dirty="0">
              <a:solidFill>
                <a:schemeClr val="tx1"/>
              </a:solidFill>
            </a:endParaRPr>
          </a:p>
          <a:p>
            <a:r>
              <a:rPr lang="fr-FR" dirty="0" smtClean="0">
                <a:solidFill>
                  <a:schemeClr val="tx1"/>
                </a:solidFill>
              </a:rPr>
              <a:t>Mais variables entre les régions</a:t>
            </a:r>
            <a:endParaRPr lang="fr-FR" dirty="0">
              <a:solidFill>
                <a:schemeClr val="tx1"/>
              </a:solidFill>
            </a:endParaRPr>
          </a:p>
        </p:txBody>
      </p:sp>
    </p:spTree>
    <p:extLst>
      <p:ext uri="{BB962C8B-B14F-4D97-AF65-F5344CB8AC3E}">
        <p14:creationId xmlns:p14="http://schemas.microsoft.com/office/powerpoint/2010/main" val="11395959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49936" y="-10714"/>
            <a:ext cx="894298" cy="1267805"/>
          </a:xfrm>
          <a:prstGeom prst="rect">
            <a:avLst/>
          </a:prstGeom>
        </p:spPr>
      </p:pic>
      <p:grpSp>
        <p:nvGrpSpPr>
          <p:cNvPr id="7" name="Grouper 6"/>
          <p:cNvGrpSpPr/>
          <p:nvPr/>
        </p:nvGrpSpPr>
        <p:grpSpPr>
          <a:xfrm>
            <a:off x="1562727" y="3054172"/>
            <a:ext cx="4053286" cy="3315076"/>
            <a:chOff x="395047" y="1567542"/>
            <a:chExt cx="4637994" cy="3813392"/>
          </a:xfrm>
        </p:grpSpPr>
        <p:pic>
          <p:nvPicPr>
            <p:cNvPr id="5" name="Image 4" descr="NbGlomG2_Forêts1000m_Aquitaine.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325" y="1642572"/>
              <a:ext cx="4463716" cy="3738362"/>
            </a:xfrm>
            <a:prstGeom prst="rect">
              <a:avLst/>
            </a:prstGeom>
          </p:spPr>
        </p:pic>
        <p:sp>
          <p:nvSpPr>
            <p:cNvPr id="6" name="ZoneTexte 5"/>
            <p:cNvSpPr txBox="1"/>
            <p:nvPr/>
          </p:nvSpPr>
          <p:spPr>
            <a:xfrm rot="16200000">
              <a:off x="-1255621" y="3218210"/>
              <a:ext cx="3688728" cy="387392"/>
            </a:xfrm>
            <a:prstGeom prst="rect">
              <a:avLst/>
            </a:prstGeom>
            <a:solidFill>
              <a:srgbClr val="FFFFFF"/>
            </a:solidFill>
          </p:spPr>
          <p:txBody>
            <a:bodyPr wrap="square" rtlCol="0">
              <a:spAutoFit/>
            </a:bodyPr>
            <a:lstStyle/>
            <a:p>
              <a:pPr algn="ctr"/>
              <a:r>
                <a:rPr lang="fr-FR" sz="1600" dirty="0"/>
                <a:t>Nombre de pénétrations en G2</a:t>
              </a:r>
            </a:p>
          </p:txBody>
        </p:sp>
      </p:grpSp>
      <p:pic>
        <p:nvPicPr>
          <p:cNvPr id="8" name="Image 7" descr="NbpenetrationG2Bois250m.pdf"/>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40091" y="2660380"/>
            <a:ext cx="4432269" cy="4212745"/>
          </a:xfrm>
          <a:prstGeom prst="rect">
            <a:avLst/>
          </a:prstGeom>
        </p:spPr>
      </p:pic>
      <p:sp>
        <p:nvSpPr>
          <p:cNvPr id="10" name="ZoneTexte 9"/>
          <p:cNvSpPr txBox="1"/>
          <p:nvPr/>
        </p:nvSpPr>
        <p:spPr>
          <a:xfrm>
            <a:off x="3197085" y="2995037"/>
            <a:ext cx="1249773" cy="369332"/>
          </a:xfrm>
          <a:prstGeom prst="rect">
            <a:avLst/>
          </a:prstGeom>
          <a:noFill/>
        </p:spPr>
        <p:txBody>
          <a:bodyPr wrap="square" rtlCol="0">
            <a:spAutoFit/>
          </a:bodyPr>
          <a:lstStyle/>
          <a:p>
            <a:r>
              <a:rPr lang="fr-FR" dirty="0"/>
              <a:t>Aquitaine</a:t>
            </a:r>
          </a:p>
        </p:txBody>
      </p:sp>
      <p:sp>
        <p:nvSpPr>
          <p:cNvPr id="11" name="ZoneTexte 10"/>
          <p:cNvSpPr txBox="1"/>
          <p:nvPr/>
        </p:nvSpPr>
        <p:spPr>
          <a:xfrm>
            <a:off x="7884948" y="2858729"/>
            <a:ext cx="1249773" cy="369332"/>
          </a:xfrm>
          <a:prstGeom prst="rect">
            <a:avLst/>
          </a:prstGeom>
          <a:noFill/>
        </p:spPr>
        <p:txBody>
          <a:bodyPr wrap="square" rtlCol="0">
            <a:spAutoFit/>
          </a:bodyPr>
          <a:lstStyle/>
          <a:p>
            <a:r>
              <a:rPr lang="fr-FR" dirty="0"/>
              <a:t>Bourgogne</a:t>
            </a:r>
          </a:p>
        </p:txBody>
      </p:sp>
      <p:sp>
        <p:nvSpPr>
          <p:cNvPr id="12"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sp>
        <p:nvSpPr>
          <p:cNvPr id="13" name="Espace réservé du contenu 7"/>
          <p:cNvSpPr>
            <a:spLocks noGrp="1"/>
          </p:cNvSpPr>
          <p:nvPr>
            <p:ph idx="1"/>
          </p:nvPr>
        </p:nvSpPr>
        <p:spPr>
          <a:xfrm>
            <a:off x="473087" y="1381451"/>
            <a:ext cx="11092895" cy="2836808"/>
          </a:xfrm>
        </p:spPr>
        <p:txBody>
          <a:bodyPr/>
          <a:lstStyle/>
          <a:p>
            <a:r>
              <a:rPr lang="fr-FR" dirty="0" smtClean="0">
                <a:solidFill>
                  <a:schemeClr val="tx1"/>
                </a:solidFill>
              </a:rPr>
              <a:t>Des effets de la complexité du paysage sur les dégâts de tordeuses en cohérence avec les abondances d’adultes</a:t>
            </a:r>
          </a:p>
          <a:p>
            <a:r>
              <a:rPr lang="fr-FR" dirty="0" smtClean="0">
                <a:solidFill>
                  <a:schemeClr val="tx1"/>
                </a:solidFill>
              </a:rPr>
              <a:t>Effet négatif de la proportion d’HSN en Aquitaine et en Bourgogne</a:t>
            </a:r>
            <a:endParaRPr lang="fr-FR" dirty="0">
              <a:solidFill>
                <a:schemeClr val="tx1"/>
              </a:solidFill>
            </a:endParaRPr>
          </a:p>
        </p:txBody>
      </p:sp>
    </p:spTree>
    <p:extLst>
      <p:ext uri="{BB962C8B-B14F-4D97-AF65-F5344CB8AC3E}">
        <p14:creationId xmlns:p14="http://schemas.microsoft.com/office/powerpoint/2010/main" val="1744843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18"/>
          <p:cNvSpPr txBox="1">
            <a:spLocks noChangeArrowheads="1"/>
          </p:cNvSpPr>
          <p:nvPr/>
        </p:nvSpPr>
        <p:spPr bwMode="auto">
          <a:xfrm>
            <a:off x="1581715" y="148229"/>
            <a:ext cx="88756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fr-FR" sz="4400" dirty="0">
                <a:solidFill>
                  <a:schemeClr val="bg1"/>
                </a:solidFill>
                <a:latin typeface="Tw Cen MT Condensed" panose="020B0606020104020203" pitchFamily="34" charset="0"/>
                <a:ea typeface="+mn-ea"/>
                <a:cs typeface="Arial"/>
              </a:rPr>
              <a:t>Résultats</a:t>
            </a:r>
          </a:p>
        </p:txBody>
      </p:sp>
      <p:pic>
        <p:nvPicPr>
          <p:cNvPr id="2" name="Imag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2171780" cy="1440000"/>
          </a:xfrm>
          <a:prstGeom prst="rect">
            <a:avLst/>
          </a:prstGeom>
        </p:spPr>
      </p:pic>
      <p:pic>
        <p:nvPicPr>
          <p:cNvPr id="3" name="Imag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29734" y="5310000"/>
            <a:ext cx="1591108" cy="1548000"/>
          </a:xfrm>
          <a:prstGeom prst="rect">
            <a:avLst/>
          </a:prstGeom>
        </p:spPr>
      </p:pic>
      <p:sp>
        <p:nvSpPr>
          <p:cNvPr id="8" name="ZoneTexte 7"/>
          <p:cNvSpPr txBox="1"/>
          <p:nvPr/>
        </p:nvSpPr>
        <p:spPr>
          <a:xfrm>
            <a:off x="5529734" y="6582755"/>
            <a:ext cx="2259106" cy="338554"/>
          </a:xfrm>
          <a:prstGeom prst="rect">
            <a:avLst/>
          </a:prstGeom>
          <a:noFill/>
        </p:spPr>
        <p:txBody>
          <a:bodyPr wrap="square" rtlCol="0">
            <a:spAutoFit/>
          </a:bodyPr>
          <a:lstStyle/>
          <a:p>
            <a:r>
              <a:rPr lang="fr-FR" sz="1600" dirty="0"/>
              <a:t>Photo D. </a:t>
            </a:r>
            <a:r>
              <a:rPr lang="fr-FR" sz="1600" dirty="0" err="1"/>
              <a:t>Thiéry</a:t>
            </a:r>
            <a:endParaRPr lang="fr-FR" sz="1600" dirty="0"/>
          </a:p>
        </p:txBody>
      </p:sp>
      <p:pic>
        <p:nvPicPr>
          <p:cNvPr id="10" name="Picture 3" descr="\\srvifv21\home$\gsentenac\Mes documents\Photos Images\Photos numériques\Campagne 2013\Parasitoïde pyrale 05 juillet\7Dfenestrale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995976" y="0"/>
            <a:ext cx="2171428" cy="1440000"/>
          </a:xfrm>
          <a:prstGeom prst="rect">
            <a:avLst/>
          </a:prstGeom>
          <a:noFill/>
          <a:extLst>
            <a:ext uri="{909E8E84-426E-40DD-AFC4-6F175D3DCCD1}">
              <a14:hiddenFill xmlns:a14="http://schemas.microsoft.com/office/drawing/2010/main">
                <a:solidFill>
                  <a:srgbClr val="FFFFFF"/>
                </a:solidFill>
              </a14:hiddenFill>
            </a:ext>
          </a:extLst>
        </p:spPr>
      </p:pic>
      <p:sp>
        <p:nvSpPr>
          <p:cNvPr id="9" name="Espace réservé du contenu 7"/>
          <p:cNvSpPr>
            <a:spLocks noGrp="1"/>
          </p:cNvSpPr>
          <p:nvPr>
            <p:ph idx="1"/>
          </p:nvPr>
        </p:nvSpPr>
        <p:spPr>
          <a:xfrm>
            <a:off x="527124" y="1774269"/>
            <a:ext cx="11370833" cy="4996547"/>
          </a:xfrm>
        </p:spPr>
        <p:txBody>
          <a:bodyPr/>
          <a:lstStyle/>
          <a:p>
            <a:r>
              <a:rPr lang="fr-FR" dirty="0" smtClean="0">
                <a:solidFill>
                  <a:schemeClr val="tx1"/>
                </a:solidFill>
              </a:rPr>
              <a:t>En </a:t>
            </a:r>
            <a:r>
              <a:rPr lang="fr-FR" dirty="0">
                <a:solidFill>
                  <a:schemeClr val="tx1"/>
                </a:solidFill>
              </a:rPr>
              <a:t>moyenne, le taux de parasitisme </a:t>
            </a:r>
            <a:r>
              <a:rPr lang="fr-FR" dirty="0" smtClean="0">
                <a:solidFill>
                  <a:schemeClr val="tx1"/>
                </a:solidFill>
              </a:rPr>
              <a:t>larvaire d’Eudémis est </a:t>
            </a:r>
            <a:r>
              <a:rPr lang="fr-FR" dirty="0">
                <a:solidFill>
                  <a:schemeClr val="tx1"/>
                </a:solidFill>
              </a:rPr>
              <a:t>de:</a:t>
            </a:r>
            <a:br>
              <a:rPr lang="fr-FR" dirty="0">
                <a:solidFill>
                  <a:schemeClr val="tx1"/>
                </a:solidFill>
              </a:rPr>
            </a:br>
            <a:r>
              <a:rPr lang="fr-FR" dirty="0">
                <a:solidFill>
                  <a:schemeClr val="tx1"/>
                </a:solidFill>
              </a:rPr>
              <a:t>Aquitaine : 8.6% ± 4.7%;  Bourgogne: 5% ± </a:t>
            </a:r>
            <a:r>
              <a:rPr lang="fr-FR" dirty="0" smtClean="0">
                <a:solidFill>
                  <a:schemeClr val="tx1"/>
                </a:solidFill>
              </a:rPr>
              <a:t>0,2%; </a:t>
            </a:r>
            <a:r>
              <a:rPr lang="fr-FR" dirty="0">
                <a:solidFill>
                  <a:schemeClr val="tx1"/>
                </a:solidFill>
              </a:rPr>
              <a:t>Roussillon: 9.7% ± 2.3%</a:t>
            </a:r>
          </a:p>
          <a:p>
            <a:r>
              <a:rPr lang="fr-FR" dirty="0">
                <a:solidFill>
                  <a:schemeClr val="tx1"/>
                </a:solidFill>
              </a:rPr>
              <a:t>Parasitoïde majoritaire en Bourgogne et en Aquitaine: </a:t>
            </a:r>
            <a:r>
              <a:rPr lang="fr-FR" i="1" dirty="0" err="1">
                <a:solidFill>
                  <a:schemeClr val="tx1"/>
                </a:solidFill>
              </a:rPr>
              <a:t>Campoplex</a:t>
            </a:r>
            <a:r>
              <a:rPr lang="fr-FR" i="1" dirty="0">
                <a:solidFill>
                  <a:schemeClr val="tx1"/>
                </a:solidFill>
              </a:rPr>
              <a:t> </a:t>
            </a:r>
            <a:r>
              <a:rPr lang="fr-FR" i="1" dirty="0" err="1">
                <a:solidFill>
                  <a:schemeClr val="tx1"/>
                </a:solidFill>
              </a:rPr>
              <a:t>capitator</a:t>
            </a:r>
            <a:endParaRPr lang="fr-FR" i="1" dirty="0">
              <a:solidFill>
                <a:schemeClr val="tx1"/>
              </a:solidFill>
            </a:endParaRPr>
          </a:p>
          <a:p>
            <a:r>
              <a:rPr lang="fr-FR" dirty="0">
                <a:solidFill>
                  <a:schemeClr val="tx1"/>
                </a:solidFill>
              </a:rPr>
              <a:t>Parasitoïdes majoritaires dans le Roussillon: </a:t>
            </a:r>
            <a:r>
              <a:rPr lang="fr-FR" i="1" dirty="0" err="1">
                <a:solidFill>
                  <a:schemeClr val="tx1"/>
                </a:solidFill>
              </a:rPr>
              <a:t>Phytomyptera</a:t>
            </a:r>
            <a:r>
              <a:rPr lang="fr-FR" i="1" dirty="0">
                <a:solidFill>
                  <a:schemeClr val="tx1"/>
                </a:solidFill>
              </a:rPr>
              <a:t> </a:t>
            </a:r>
            <a:r>
              <a:rPr lang="fr-FR" i="1" dirty="0" err="1">
                <a:solidFill>
                  <a:schemeClr val="tx1"/>
                </a:solidFill>
              </a:rPr>
              <a:t>nigrina</a:t>
            </a:r>
            <a:r>
              <a:rPr lang="fr-FR" i="1" dirty="0">
                <a:solidFill>
                  <a:schemeClr val="tx1"/>
                </a:solidFill>
              </a:rPr>
              <a:t>,</a:t>
            </a:r>
            <a:br>
              <a:rPr lang="fr-FR" i="1" dirty="0">
                <a:solidFill>
                  <a:schemeClr val="tx1"/>
                </a:solidFill>
              </a:rPr>
            </a:br>
            <a:r>
              <a:rPr lang="fr-FR" i="1" dirty="0" err="1">
                <a:solidFill>
                  <a:schemeClr val="tx1"/>
                </a:solidFill>
              </a:rPr>
              <a:t>Diadegma</a:t>
            </a:r>
            <a:r>
              <a:rPr lang="fr-FR" i="1" dirty="0">
                <a:solidFill>
                  <a:schemeClr val="tx1"/>
                </a:solidFill>
              </a:rPr>
              <a:t> </a:t>
            </a:r>
            <a:r>
              <a:rPr lang="fr-FR" i="1" dirty="0" err="1">
                <a:solidFill>
                  <a:schemeClr val="tx1"/>
                </a:solidFill>
              </a:rPr>
              <a:t>fenestrale</a:t>
            </a:r>
            <a:r>
              <a:rPr lang="fr-FR" dirty="0">
                <a:solidFill>
                  <a:schemeClr val="tx1"/>
                </a:solidFill>
              </a:rPr>
              <a:t> et </a:t>
            </a:r>
            <a:r>
              <a:rPr lang="fr-FR" i="1" dirty="0">
                <a:solidFill>
                  <a:schemeClr val="tx1"/>
                </a:solidFill>
              </a:rPr>
              <a:t>C. </a:t>
            </a:r>
            <a:r>
              <a:rPr lang="fr-FR" i="1" dirty="0" err="1">
                <a:solidFill>
                  <a:schemeClr val="tx1"/>
                </a:solidFill>
              </a:rPr>
              <a:t>capitator</a:t>
            </a:r>
            <a:r>
              <a:rPr lang="fr-FR" i="1" dirty="0">
                <a:solidFill>
                  <a:schemeClr val="tx1"/>
                </a:solidFill>
              </a:rPr>
              <a:t> </a:t>
            </a:r>
            <a:endParaRPr lang="fr-FR" i="1" dirty="0" smtClean="0">
              <a:solidFill>
                <a:schemeClr val="tx1"/>
              </a:solidFill>
            </a:endParaRPr>
          </a:p>
          <a:p>
            <a:r>
              <a:rPr lang="fr-FR" dirty="0">
                <a:solidFill>
                  <a:schemeClr val="tx1"/>
                </a:solidFill>
              </a:rPr>
              <a:t>Aucun effet de la proportion d’HSN sur les taux de parasitisme larvaire de </a:t>
            </a:r>
            <a:r>
              <a:rPr lang="fr-FR" dirty="0" smtClean="0">
                <a:solidFill>
                  <a:schemeClr val="tx1"/>
                </a:solidFill>
              </a:rPr>
              <a:t>1ere </a:t>
            </a:r>
            <a:r>
              <a:rPr lang="fr-FR" dirty="0">
                <a:solidFill>
                  <a:schemeClr val="tx1"/>
                </a:solidFill>
              </a:rPr>
              <a:t>et 2eme </a:t>
            </a:r>
            <a:r>
              <a:rPr lang="fr-FR" dirty="0" smtClean="0">
                <a:solidFill>
                  <a:schemeClr val="tx1"/>
                </a:solidFill>
              </a:rPr>
              <a:t>génération.</a:t>
            </a:r>
          </a:p>
        </p:txBody>
      </p:sp>
    </p:spTree>
    <p:extLst>
      <p:ext uri="{BB962C8B-B14F-4D97-AF65-F5344CB8AC3E}">
        <p14:creationId xmlns:p14="http://schemas.microsoft.com/office/powerpoint/2010/main" val="183753547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gis_ra2007_condensed">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is_ra2007_condensed">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1771</TotalTime>
  <Words>1230</Words>
  <Application>Microsoft Office PowerPoint</Application>
  <PresentationFormat>Grand écran</PresentationFormat>
  <Paragraphs>268</Paragraphs>
  <Slides>26</Slides>
  <Notes>24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26</vt:i4>
      </vt:variant>
    </vt:vector>
  </HeadingPairs>
  <TitlesOfParts>
    <vt:vector size="38" baseType="lpstr">
      <vt:lpstr>ＭＳ Ｐゴシック</vt:lpstr>
      <vt:lpstr>MS UI Gothic</vt:lpstr>
      <vt:lpstr>Arial</vt:lpstr>
      <vt:lpstr>Arial Narrow</vt:lpstr>
      <vt:lpstr>Calibri</vt:lpstr>
      <vt:lpstr>Monotype Corsiva</vt:lpstr>
      <vt:lpstr>Times New Roman</vt:lpstr>
      <vt:lpstr>Tw Cen MT</vt:lpstr>
      <vt:lpstr>Tw Cen MT Condensed</vt:lpstr>
      <vt:lpstr>Wingdings</vt:lpstr>
      <vt:lpstr>1_gis_ra2007_condensed</vt:lpstr>
      <vt:lpstr>gis_ra2007_condensed</vt:lpstr>
      <vt:lpstr>Présentation PowerPoint</vt:lpstr>
      <vt:lpstr>Présentation PowerPoint</vt:lpstr>
      <vt:lpstr>Proportion d’habitats semi-naturels, abondance et diversité des auxiliaires</vt:lpstr>
      <vt:lpstr>Quid des cultures pérennes ?</vt:lpstr>
      <vt:lpstr>Dispositif</vt:lpstr>
      <vt:lpstr>Effet de l’environnement paysager sur les abondances de tordeuses de la grappe et leurs régulations naturelles </vt:lpstr>
      <vt:lpstr>Résultats</vt:lpstr>
      <vt:lpstr>Présentation PowerPoint</vt:lpstr>
      <vt:lpstr>Présentation PowerPoint</vt:lpstr>
      <vt:lpstr>Présentation PowerPoint</vt:lpstr>
      <vt:lpstr>Présentation PowerPoint</vt:lpstr>
      <vt:lpstr>Présentation PowerPoint</vt:lpstr>
      <vt:lpstr>Présentation PowerPoint</vt:lpstr>
      <vt:lpstr>Effet de l’environnement paysager sur  le taux de parasitisme des chenilles de pyrale </vt:lpstr>
      <vt:lpstr>Résultats</vt:lpstr>
      <vt:lpstr>Complexité du paysage et densité foliaire en Phytoseiidae </vt:lpstr>
      <vt:lpstr>Résultat</vt:lpstr>
      <vt:lpstr>Contexte paysager et prédateurs arthropodes occasionnels</vt:lpstr>
      <vt:lpstr>Résultats</vt:lpstr>
      <vt:lpstr>Contexte paysager et avifaune</vt:lpstr>
      <vt:lpstr>Résultats</vt:lpstr>
      <vt:lpstr>Effet de l’environnement paysager d’une parcelle de vigne sur la communauté des chiroptères</vt:lpstr>
      <vt:lpstr>Résultats</vt:lpstr>
      <vt:lpstr>Nombre de papillons d’Eudémis et de Cochylis capturés en relation avec  l’ activité insectivore des chiroptères</vt:lpstr>
      <vt:lpstr>Conclusions et perspectives</vt:lpstr>
      <vt:lpstr>Journée de restitution des programmes CASDAR lauréats 2012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SENTENAC Gilles</dc:creator>
  <cp:lastModifiedBy>Axelle Gouthier</cp:lastModifiedBy>
  <cp:revision>152</cp:revision>
  <cp:lastPrinted>2018-01-11T10:02:55Z</cp:lastPrinted>
  <dcterms:created xsi:type="dcterms:W3CDTF">2018-01-05T08:35:26Z</dcterms:created>
  <dcterms:modified xsi:type="dcterms:W3CDTF">2018-01-12T13:37:11Z</dcterms:modified>
</cp:coreProperties>
</file>