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3" r:id="rId3"/>
  </p:sldMasterIdLst>
  <p:notesMasterIdLst>
    <p:notesMasterId r:id="rId18"/>
  </p:notesMasterIdLst>
  <p:handoutMasterIdLst>
    <p:handoutMasterId r:id="rId19"/>
  </p:handoutMasterIdLst>
  <p:sldIdLst>
    <p:sldId id="357" r:id="rId4"/>
    <p:sldId id="318" r:id="rId5"/>
    <p:sldId id="355" r:id="rId6"/>
    <p:sldId id="341" r:id="rId7"/>
    <p:sldId id="324" r:id="rId8"/>
    <p:sldId id="317" r:id="rId9"/>
    <p:sldId id="302" r:id="rId10"/>
    <p:sldId id="303" r:id="rId11"/>
    <p:sldId id="349" r:id="rId12"/>
    <p:sldId id="304" r:id="rId13"/>
    <p:sldId id="339" r:id="rId14"/>
    <p:sldId id="356" r:id="rId15"/>
    <p:sldId id="307" r:id="rId16"/>
    <p:sldId id="358" r:id="rId17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41F"/>
    <a:srgbClr val="9B141B"/>
    <a:srgbClr val="B6EB85"/>
    <a:srgbClr val="B6EB54"/>
    <a:srgbClr val="ACEB00"/>
    <a:srgbClr val="AC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718" autoAdjust="0"/>
  </p:normalViewPr>
  <p:slideViewPr>
    <p:cSldViewPr snapToGrid="0" snapToObjects="1">
      <p:cViewPr varScale="1">
        <p:scale>
          <a:sx n="85" d="100"/>
          <a:sy n="85" d="100"/>
        </p:scale>
        <p:origin x="76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308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'[Graphique dans Microsoft PowerPoint]JRA'!$B$2</c:f>
              <c:strCache>
                <c:ptCount val="1"/>
                <c:pt idx="0">
                  <c:v>Préventif</c:v>
                </c:pt>
              </c:strCache>
            </c:strRef>
          </c:tx>
          <c:spPr>
            <a:solidFill>
              <a:srgbClr val="5B9BD5"/>
            </a:solidFill>
          </c:spPr>
          <c:invertIfNegative val="0"/>
          <c:cat>
            <c:numRef>
              <c:f>'[Graphique dans Microsoft PowerPoint]JRA'!$C$1:$I$1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'[Graphique dans Microsoft PowerPoint]JRA'!$C$2:$I$2</c:f>
              <c:numCache>
                <c:formatCode>General</c:formatCode>
                <c:ptCount val="7"/>
                <c:pt idx="0">
                  <c:v>18</c:v>
                </c:pt>
                <c:pt idx="1">
                  <c:v>15</c:v>
                </c:pt>
                <c:pt idx="2">
                  <c:v>11</c:v>
                </c:pt>
                <c:pt idx="3">
                  <c:v>9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07-4718-A265-2B85B00AEBC7}"/>
            </c:ext>
          </c:extLst>
        </c:ser>
        <c:ser>
          <c:idx val="1"/>
          <c:order val="1"/>
          <c:tx>
            <c:strRef>
              <c:f>'[Graphique dans Microsoft PowerPoint]JRA'!$B$3</c:f>
              <c:strCache>
                <c:ptCount val="1"/>
                <c:pt idx="0">
                  <c:v>Curatif</c:v>
                </c:pt>
              </c:strCache>
            </c:strRef>
          </c:tx>
          <c:spPr>
            <a:solidFill>
              <a:srgbClr val="F4B183"/>
            </a:solidFill>
          </c:spPr>
          <c:invertIfNegative val="0"/>
          <c:cat>
            <c:numRef>
              <c:f>'[Graphique dans Microsoft PowerPoint]JRA'!$C$1:$I$1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'[Graphique dans Microsoft PowerPoint]JRA'!$C$3:$I$3</c:f>
              <c:numCache>
                <c:formatCode>General</c:formatCode>
                <c:ptCount val="7"/>
                <c:pt idx="0">
                  <c:v>20</c:v>
                </c:pt>
                <c:pt idx="1">
                  <c:v>4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07-4718-A265-2B85B00AEB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3030304"/>
        <c:axId val="493024704"/>
      </c:barChart>
      <c:catAx>
        <c:axId val="493030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fr-FR" sz="1800"/>
                  <a:t>Nombre de traitements</a:t>
                </a:r>
              </a:p>
            </c:rich>
          </c:tx>
          <c:layout>
            <c:manualLayout>
              <c:xMode val="edge"/>
              <c:yMode val="edge"/>
              <c:x val="0.37894654460593358"/>
              <c:y val="0.9402362043239719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fr-FR"/>
          </a:p>
        </c:txPr>
        <c:crossAx val="493024704"/>
        <c:crosses val="autoZero"/>
        <c:auto val="1"/>
        <c:lblAlgn val="ctr"/>
        <c:lblOffset val="100"/>
        <c:noMultiLvlLbl val="0"/>
      </c:catAx>
      <c:valAx>
        <c:axId val="493024704"/>
        <c:scaling>
          <c:orientation val="minMax"/>
          <c:max val="2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fr-FR" sz="1800"/>
                  <a:t>Nombre de lots</a:t>
                </a:r>
              </a:p>
            </c:rich>
          </c:tx>
          <c:layout>
            <c:manualLayout>
              <c:xMode val="edge"/>
              <c:yMode val="edge"/>
              <c:x val="0"/>
              <c:y val="0.3704560377486613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fr-FR"/>
          </a:p>
        </c:txPr>
        <c:crossAx val="493030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314877068262667"/>
          <c:y val="0.28492199225004367"/>
          <c:w val="9.372988653808334E-2"/>
          <c:h val="9.498749039541908E-2"/>
        </c:manualLayout>
      </c:layout>
      <c:overlay val="0"/>
      <c:txPr>
        <a:bodyPr/>
        <a:lstStyle/>
        <a:p>
          <a:pPr>
            <a:defRPr sz="1600" b="1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fld id="{229927CA-E5B3-4A4C-AD64-BDC3B5996398}" type="datetime1">
              <a:rPr lang="fr-FR"/>
              <a:pPr/>
              <a:t>13/03/2018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fld id="{E8CB9372-F5E4-4CB4-82A7-B31E7E4C01E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6501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fld id="{E4412609-0B74-4A1C-A5D1-CE55A1A5288B}" type="datetime1">
              <a:rPr lang="fr-FR"/>
              <a:pPr/>
              <a:t>13/03/2018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fld id="{C4C816BF-4FB1-4787-9B56-0E4EBE030CD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0763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C816BF-4FB1-4787-9B56-0E4EBE030CD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-106" charset="0"/>
                <a:ea typeface="ＭＳ Ｐゴシック" pitchFamily="-106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6" charset="0"/>
              <a:ea typeface="ＭＳ Ｐゴシック" pitchFamily="-10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640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 smtClean="0">
              <a:latin typeface="Arial" panose="020B0604020202020204" pitchFamily="34" charset="0"/>
            </a:endParaRPr>
          </a:p>
        </p:txBody>
      </p:sp>
      <p:sp>
        <p:nvSpPr>
          <p:cNvPr id="133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DD7A00D-F824-4A77-91D6-A66C67AE7777}" type="slidenum">
              <a:rPr lang="fr-FR" altLang="fr-FR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11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834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816BF-4FB1-4787-9B56-0E4EBE030CDA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688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816BF-4FB1-4787-9B56-0E4EBE030CDA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478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déployés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816BF-4FB1-4787-9B56-0E4EBE030CDA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822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816BF-4FB1-4787-9B56-0E4EBE030CDA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169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816BF-4FB1-4787-9B56-0E4EBE030CDA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0964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816BF-4FB1-4787-9B56-0E4EBE030CDA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148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816BF-4FB1-4787-9B56-0E4EBE030CDA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840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816BF-4FB1-4787-9B56-0E4EBE030CDA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099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casdar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379913"/>
            <a:ext cx="13208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gisRA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3" y="5964238"/>
            <a:ext cx="270986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13918" y="1471744"/>
            <a:ext cx="7772400" cy="1997075"/>
          </a:xfrm>
        </p:spPr>
        <p:txBody>
          <a:bodyPr>
            <a:normAutofit/>
          </a:bodyPr>
          <a:lstStyle>
            <a:lvl1pPr algn="l">
              <a:defRPr sz="5400" b="0" i="0">
                <a:solidFill>
                  <a:srgbClr val="76B41F"/>
                </a:solidFill>
                <a:latin typeface="Tw Cen MT Condensed"/>
                <a:cs typeface="Tw Cen MT Condensed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12813" y="4061335"/>
            <a:ext cx="5571712" cy="1733628"/>
          </a:xfrm>
        </p:spPr>
        <p:txBody>
          <a:bodyPr>
            <a:normAutofit/>
          </a:bodyPr>
          <a:lstStyle>
            <a:lvl1pPr marL="0" indent="0" algn="r">
              <a:buNone/>
              <a:defRPr sz="2700" b="0" i="0">
                <a:solidFill>
                  <a:srgbClr val="9B141B"/>
                </a:solidFill>
                <a:latin typeface="Tw Cen MT"/>
                <a:cs typeface="Tw Cen 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505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Synergies pour la santé des élevages biologiques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25F7C-BAE3-40C9-9C66-028B4AF7CA1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64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Synergies pour la santé des élevages biologiques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296D7-80F1-4FCB-B2E2-87EE646B9D7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412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Synergies pour la santé des élevages biologiques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42ADC-9F91-45B8-9F3F-BE25014E1D2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455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casdar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379913"/>
            <a:ext cx="13208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gisRA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3" y="5964238"/>
            <a:ext cx="270986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13918" y="1471744"/>
            <a:ext cx="7772400" cy="1997075"/>
          </a:xfrm>
        </p:spPr>
        <p:txBody>
          <a:bodyPr>
            <a:normAutofit/>
          </a:bodyPr>
          <a:lstStyle>
            <a:lvl1pPr algn="l">
              <a:defRPr sz="5400" b="0" i="0">
                <a:solidFill>
                  <a:srgbClr val="76B41F"/>
                </a:solidFill>
                <a:latin typeface="Tw Cen MT Condensed"/>
                <a:cs typeface="Tw Cen MT Condensed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12813" y="4061335"/>
            <a:ext cx="5571712" cy="1733628"/>
          </a:xfrm>
        </p:spPr>
        <p:txBody>
          <a:bodyPr>
            <a:normAutofit/>
          </a:bodyPr>
          <a:lstStyle>
            <a:lvl1pPr marL="0" indent="0" algn="r">
              <a:buNone/>
              <a:defRPr sz="2700" b="0" i="0">
                <a:solidFill>
                  <a:srgbClr val="9B141B"/>
                </a:solidFill>
                <a:latin typeface="Tw Cen MT"/>
                <a:cs typeface="Tw Cen 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348" y="4380848"/>
            <a:ext cx="853652" cy="109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27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  <a:ea typeface="+mn-ea"/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0" y="0"/>
            <a:ext cx="9267825" cy="1222375"/>
          </a:xfrm>
          <a:custGeom>
            <a:avLst/>
            <a:gdLst/>
            <a:ahLst/>
            <a:cxnLst>
              <a:cxn ang="0">
                <a:pos x="5751" y="828"/>
              </a:cxn>
              <a:cxn ang="0">
                <a:pos x="5751" y="828"/>
              </a:cxn>
              <a:cxn ang="0">
                <a:pos x="5644" y="796"/>
              </a:cxn>
              <a:cxn ang="0">
                <a:pos x="5539" y="766"/>
              </a:cxn>
              <a:cxn ang="0">
                <a:pos x="5437" y="743"/>
              </a:cxn>
              <a:cxn ang="0">
                <a:pos x="5336" y="722"/>
              </a:cxn>
              <a:cxn ang="0">
                <a:pos x="5238" y="707"/>
              </a:cxn>
              <a:cxn ang="0">
                <a:pos x="5141" y="693"/>
              </a:cxn>
              <a:cxn ang="0">
                <a:pos x="5045" y="684"/>
              </a:cxn>
              <a:cxn ang="0">
                <a:pos x="4949" y="678"/>
              </a:cxn>
              <a:cxn ang="0">
                <a:pos x="4854" y="674"/>
              </a:cxn>
              <a:cxn ang="0">
                <a:pos x="4756" y="672"/>
              </a:cxn>
              <a:cxn ang="0">
                <a:pos x="4659" y="674"/>
              </a:cxn>
              <a:cxn ang="0">
                <a:pos x="4558" y="679"/>
              </a:cxn>
              <a:cxn ang="0">
                <a:pos x="4457" y="684"/>
              </a:cxn>
              <a:cxn ang="0">
                <a:pos x="4352" y="693"/>
              </a:cxn>
              <a:cxn ang="0">
                <a:pos x="4245" y="703"/>
              </a:cxn>
              <a:cxn ang="0">
                <a:pos x="4135" y="713"/>
              </a:cxn>
              <a:cxn ang="0">
                <a:pos x="3901" y="741"/>
              </a:cxn>
              <a:cxn ang="0">
                <a:pos x="3646" y="770"/>
              </a:cxn>
              <a:cxn ang="0">
                <a:pos x="3369" y="801"/>
              </a:cxn>
              <a:cxn ang="0">
                <a:pos x="3065" y="833"/>
              </a:cxn>
              <a:cxn ang="0">
                <a:pos x="2901" y="849"/>
              </a:cxn>
              <a:cxn ang="0">
                <a:pos x="2730" y="864"/>
              </a:cxn>
              <a:cxn ang="0">
                <a:pos x="2548" y="878"/>
              </a:cxn>
              <a:cxn ang="0">
                <a:pos x="2358" y="890"/>
              </a:cxn>
              <a:cxn ang="0">
                <a:pos x="2158" y="902"/>
              </a:cxn>
              <a:cxn ang="0">
                <a:pos x="1948" y="914"/>
              </a:cxn>
              <a:cxn ang="0">
                <a:pos x="1727" y="922"/>
              </a:cxn>
              <a:cxn ang="0">
                <a:pos x="1496" y="929"/>
              </a:cxn>
              <a:cxn ang="0">
                <a:pos x="1496" y="929"/>
              </a:cxn>
              <a:cxn ang="0">
                <a:pos x="1426" y="929"/>
              </a:cxn>
              <a:cxn ang="0">
                <a:pos x="1356" y="929"/>
              </a:cxn>
              <a:cxn ang="0">
                <a:pos x="1286" y="926"/>
              </a:cxn>
              <a:cxn ang="0">
                <a:pos x="1216" y="922"/>
              </a:cxn>
              <a:cxn ang="0">
                <a:pos x="1148" y="917"/>
              </a:cxn>
              <a:cxn ang="0">
                <a:pos x="1079" y="910"/>
              </a:cxn>
              <a:cxn ang="0">
                <a:pos x="1011" y="902"/>
              </a:cxn>
              <a:cxn ang="0">
                <a:pos x="946" y="891"/>
              </a:cxn>
              <a:cxn ang="0">
                <a:pos x="881" y="881"/>
              </a:cxn>
              <a:cxn ang="0">
                <a:pos x="816" y="871"/>
              </a:cxn>
              <a:cxn ang="0">
                <a:pos x="693" y="847"/>
              </a:cxn>
              <a:cxn ang="0">
                <a:pos x="575" y="820"/>
              </a:cxn>
              <a:cxn ang="0">
                <a:pos x="467" y="792"/>
              </a:cxn>
              <a:cxn ang="0">
                <a:pos x="366" y="765"/>
              </a:cxn>
              <a:cxn ang="0">
                <a:pos x="275" y="737"/>
              </a:cxn>
              <a:cxn ang="0">
                <a:pos x="195" y="712"/>
              </a:cxn>
              <a:cxn ang="0">
                <a:pos x="128" y="689"/>
              </a:cxn>
              <a:cxn ang="0">
                <a:pos x="34" y="655"/>
              </a:cxn>
              <a:cxn ang="0">
                <a:pos x="0" y="642"/>
              </a:cxn>
              <a:cxn ang="0">
                <a:pos x="0" y="2"/>
              </a:cxn>
              <a:cxn ang="0">
                <a:pos x="5760" y="0"/>
              </a:cxn>
              <a:cxn ang="0">
                <a:pos x="5751" y="828"/>
              </a:cxn>
            </a:cxnLst>
            <a:rect l="0" t="0" r="r" b="b"/>
            <a:pathLst>
              <a:path w="5760" h="929">
                <a:moveTo>
                  <a:pt x="5751" y="828"/>
                </a:moveTo>
                <a:lnTo>
                  <a:pt x="5751" y="828"/>
                </a:lnTo>
                <a:lnTo>
                  <a:pt x="5644" y="796"/>
                </a:lnTo>
                <a:lnTo>
                  <a:pt x="5539" y="766"/>
                </a:lnTo>
                <a:lnTo>
                  <a:pt x="5437" y="743"/>
                </a:lnTo>
                <a:lnTo>
                  <a:pt x="5336" y="722"/>
                </a:lnTo>
                <a:lnTo>
                  <a:pt x="5238" y="707"/>
                </a:lnTo>
                <a:lnTo>
                  <a:pt x="5141" y="693"/>
                </a:lnTo>
                <a:lnTo>
                  <a:pt x="5045" y="684"/>
                </a:lnTo>
                <a:lnTo>
                  <a:pt x="4949" y="678"/>
                </a:lnTo>
                <a:lnTo>
                  <a:pt x="4854" y="674"/>
                </a:lnTo>
                <a:lnTo>
                  <a:pt x="4756" y="672"/>
                </a:lnTo>
                <a:lnTo>
                  <a:pt x="4659" y="674"/>
                </a:lnTo>
                <a:lnTo>
                  <a:pt x="4558" y="679"/>
                </a:lnTo>
                <a:lnTo>
                  <a:pt x="4457" y="684"/>
                </a:lnTo>
                <a:lnTo>
                  <a:pt x="4352" y="693"/>
                </a:lnTo>
                <a:lnTo>
                  <a:pt x="4245" y="703"/>
                </a:lnTo>
                <a:lnTo>
                  <a:pt x="4135" y="713"/>
                </a:lnTo>
                <a:lnTo>
                  <a:pt x="3901" y="741"/>
                </a:lnTo>
                <a:lnTo>
                  <a:pt x="3646" y="770"/>
                </a:lnTo>
                <a:lnTo>
                  <a:pt x="3369" y="801"/>
                </a:lnTo>
                <a:lnTo>
                  <a:pt x="3065" y="833"/>
                </a:lnTo>
                <a:lnTo>
                  <a:pt x="2901" y="849"/>
                </a:lnTo>
                <a:lnTo>
                  <a:pt x="2730" y="864"/>
                </a:lnTo>
                <a:lnTo>
                  <a:pt x="2548" y="878"/>
                </a:lnTo>
                <a:lnTo>
                  <a:pt x="2358" y="890"/>
                </a:lnTo>
                <a:lnTo>
                  <a:pt x="2158" y="902"/>
                </a:lnTo>
                <a:lnTo>
                  <a:pt x="1948" y="914"/>
                </a:lnTo>
                <a:lnTo>
                  <a:pt x="1727" y="922"/>
                </a:lnTo>
                <a:lnTo>
                  <a:pt x="1496" y="929"/>
                </a:lnTo>
                <a:lnTo>
                  <a:pt x="1496" y="929"/>
                </a:lnTo>
                <a:lnTo>
                  <a:pt x="1426" y="929"/>
                </a:lnTo>
                <a:lnTo>
                  <a:pt x="1356" y="929"/>
                </a:lnTo>
                <a:lnTo>
                  <a:pt x="1286" y="926"/>
                </a:lnTo>
                <a:lnTo>
                  <a:pt x="1216" y="922"/>
                </a:lnTo>
                <a:lnTo>
                  <a:pt x="1148" y="917"/>
                </a:lnTo>
                <a:lnTo>
                  <a:pt x="1079" y="910"/>
                </a:lnTo>
                <a:lnTo>
                  <a:pt x="1011" y="902"/>
                </a:lnTo>
                <a:lnTo>
                  <a:pt x="946" y="891"/>
                </a:lnTo>
                <a:lnTo>
                  <a:pt x="881" y="881"/>
                </a:lnTo>
                <a:lnTo>
                  <a:pt x="816" y="871"/>
                </a:lnTo>
                <a:lnTo>
                  <a:pt x="693" y="847"/>
                </a:lnTo>
                <a:lnTo>
                  <a:pt x="575" y="820"/>
                </a:lnTo>
                <a:lnTo>
                  <a:pt x="467" y="792"/>
                </a:lnTo>
                <a:lnTo>
                  <a:pt x="366" y="765"/>
                </a:lnTo>
                <a:lnTo>
                  <a:pt x="275" y="737"/>
                </a:lnTo>
                <a:lnTo>
                  <a:pt x="195" y="712"/>
                </a:lnTo>
                <a:lnTo>
                  <a:pt x="128" y="689"/>
                </a:lnTo>
                <a:lnTo>
                  <a:pt x="34" y="655"/>
                </a:lnTo>
                <a:lnTo>
                  <a:pt x="0" y="642"/>
                </a:lnTo>
                <a:lnTo>
                  <a:pt x="0" y="2"/>
                </a:lnTo>
                <a:lnTo>
                  <a:pt x="5760" y="0"/>
                </a:lnTo>
                <a:lnTo>
                  <a:pt x="5751" y="828"/>
                </a:lnTo>
                <a:close/>
              </a:path>
            </a:pathLst>
          </a:custGeom>
          <a:solidFill>
            <a:srgbClr val="9B141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  <a:ea typeface="+mn-ea"/>
            </a:endParaRPr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6926263" y="1150938"/>
            <a:ext cx="1949450" cy="247650"/>
          </a:xfrm>
          <a:custGeom>
            <a:avLst/>
            <a:gdLst/>
            <a:ahLst/>
            <a:cxnLst>
              <a:cxn ang="0">
                <a:pos x="846" y="118"/>
              </a:cxn>
              <a:cxn ang="0">
                <a:pos x="846" y="118"/>
              </a:cxn>
              <a:cxn ang="0">
                <a:pos x="788" y="113"/>
              </a:cxn>
              <a:cxn ang="0">
                <a:pos x="725" y="112"/>
              </a:cxn>
              <a:cxn ang="0">
                <a:pos x="658" y="110"/>
              </a:cxn>
              <a:cxn ang="0">
                <a:pos x="588" y="110"/>
              </a:cxn>
              <a:cxn ang="0">
                <a:pos x="448" y="113"/>
              </a:cxn>
              <a:cxn ang="0">
                <a:pos x="311" y="118"/>
              </a:cxn>
              <a:cxn ang="0">
                <a:pos x="190" y="125"/>
              </a:cxn>
              <a:cxn ang="0">
                <a:pos x="90" y="130"/>
              </a:cxn>
              <a:cxn ang="0">
                <a:pos x="0" y="137"/>
              </a:cxn>
              <a:cxn ang="0">
                <a:pos x="0" y="137"/>
              </a:cxn>
              <a:cxn ang="0">
                <a:pos x="5" y="130"/>
              </a:cxn>
              <a:cxn ang="0">
                <a:pos x="13" y="120"/>
              </a:cxn>
              <a:cxn ang="0">
                <a:pos x="25" y="110"/>
              </a:cxn>
              <a:cxn ang="0">
                <a:pos x="43" y="96"/>
              </a:cxn>
              <a:cxn ang="0">
                <a:pos x="65" y="83"/>
              </a:cxn>
              <a:cxn ang="0">
                <a:pos x="94" y="67"/>
              </a:cxn>
              <a:cxn ang="0">
                <a:pos x="128" y="52"/>
              </a:cxn>
              <a:cxn ang="0">
                <a:pos x="167" y="38"/>
              </a:cxn>
              <a:cxn ang="0">
                <a:pos x="215" y="26"/>
              </a:cxn>
              <a:cxn ang="0">
                <a:pos x="272" y="14"/>
              </a:cxn>
              <a:cxn ang="0">
                <a:pos x="335" y="7"/>
              </a:cxn>
              <a:cxn ang="0">
                <a:pos x="371" y="4"/>
              </a:cxn>
              <a:cxn ang="0">
                <a:pos x="407" y="2"/>
              </a:cxn>
              <a:cxn ang="0">
                <a:pos x="448" y="0"/>
              </a:cxn>
              <a:cxn ang="0">
                <a:pos x="489" y="0"/>
              </a:cxn>
              <a:cxn ang="0">
                <a:pos x="533" y="2"/>
              </a:cxn>
              <a:cxn ang="0">
                <a:pos x="580" y="4"/>
              </a:cxn>
              <a:cxn ang="0">
                <a:pos x="629" y="7"/>
              </a:cxn>
              <a:cxn ang="0">
                <a:pos x="682" y="12"/>
              </a:cxn>
              <a:cxn ang="0">
                <a:pos x="682" y="12"/>
              </a:cxn>
              <a:cxn ang="0">
                <a:pos x="715" y="18"/>
              </a:cxn>
              <a:cxn ang="0">
                <a:pos x="752" y="23"/>
              </a:cxn>
              <a:cxn ang="0">
                <a:pos x="838" y="41"/>
              </a:cxn>
              <a:cxn ang="0">
                <a:pos x="928" y="65"/>
              </a:cxn>
              <a:cxn ang="0">
                <a:pos x="1017" y="91"/>
              </a:cxn>
              <a:cxn ang="0">
                <a:pos x="1099" y="115"/>
              </a:cxn>
              <a:cxn ang="0">
                <a:pos x="1166" y="136"/>
              </a:cxn>
              <a:cxn ang="0">
                <a:pos x="1228" y="156"/>
              </a:cxn>
              <a:cxn ang="0">
                <a:pos x="1228" y="156"/>
              </a:cxn>
              <a:cxn ang="0">
                <a:pos x="1149" y="146"/>
              </a:cxn>
              <a:cxn ang="0">
                <a:pos x="1031" y="134"/>
              </a:cxn>
              <a:cxn ang="0">
                <a:pos x="846" y="118"/>
              </a:cxn>
            </a:cxnLst>
            <a:rect l="0" t="0" r="r" b="b"/>
            <a:pathLst>
              <a:path w="1228" h="156">
                <a:moveTo>
                  <a:pt x="846" y="118"/>
                </a:moveTo>
                <a:lnTo>
                  <a:pt x="846" y="118"/>
                </a:lnTo>
                <a:lnTo>
                  <a:pt x="788" y="113"/>
                </a:lnTo>
                <a:lnTo>
                  <a:pt x="725" y="112"/>
                </a:lnTo>
                <a:lnTo>
                  <a:pt x="658" y="110"/>
                </a:lnTo>
                <a:lnTo>
                  <a:pt x="588" y="110"/>
                </a:lnTo>
                <a:lnTo>
                  <a:pt x="448" y="113"/>
                </a:lnTo>
                <a:lnTo>
                  <a:pt x="311" y="118"/>
                </a:lnTo>
                <a:lnTo>
                  <a:pt x="190" y="125"/>
                </a:lnTo>
                <a:lnTo>
                  <a:pt x="90" y="130"/>
                </a:lnTo>
                <a:lnTo>
                  <a:pt x="0" y="137"/>
                </a:lnTo>
                <a:lnTo>
                  <a:pt x="0" y="137"/>
                </a:lnTo>
                <a:lnTo>
                  <a:pt x="5" y="130"/>
                </a:lnTo>
                <a:lnTo>
                  <a:pt x="13" y="120"/>
                </a:lnTo>
                <a:lnTo>
                  <a:pt x="25" y="110"/>
                </a:lnTo>
                <a:lnTo>
                  <a:pt x="43" y="96"/>
                </a:lnTo>
                <a:lnTo>
                  <a:pt x="65" y="83"/>
                </a:lnTo>
                <a:lnTo>
                  <a:pt x="94" y="67"/>
                </a:lnTo>
                <a:lnTo>
                  <a:pt x="128" y="52"/>
                </a:lnTo>
                <a:lnTo>
                  <a:pt x="167" y="38"/>
                </a:lnTo>
                <a:lnTo>
                  <a:pt x="215" y="26"/>
                </a:lnTo>
                <a:lnTo>
                  <a:pt x="272" y="14"/>
                </a:lnTo>
                <a:lnTo>
                  <a:pt x="335" y="7"/>
                </a:lnTo>
                <a:lnTo>
                  <a:pt x="371" y="4"/>
                </a:lnTo>
                <a:lnTo>
                  <a:pt x="407" y="2"/>
                </a:lnTo>
                <a:lnTo>
                  <a:pt x="448" y="0"/>
                </a:lnTo>
                <a:lnTo>
                  <a:pt x="489" y="0"/>
                </a:lnTo>
                <a:lnTo>
                  <a:pt x="533" y="2"/>
                </a:lnTo>
                <a:lnTo>
                  <a:pt x="580" y="4"/>
                </a:lnTo>
                <a:lnTo>
                  <a:pt x="629" y="7"/>
                </a:lnTo>
                <a:lnTo>
                  <a:pt x="682" y="12"/>
                </a:lnTo>
                <a:lnTo>
                  <a:pt x="682" y="12"/>
                </a:lnTo>
                <a:lnTo>
                  <a:pt x="715" y="18"/>
                </a:lnTo>
                <a:lnTo>
                  <a:pt x="752" y="23"/>
                </a:lnTo>
                <a:lnTo>
                  <a:pt x="838" y="41"/>
                </a:lnTo>
                <a:lnTo>
                  <a:pt x="928" y="65"/>
                </a:lnTo>
                <a:lnTo>
                  <a:pt x="1017" y="91"/>
                </a:lnTo>
                <a:lnTo>
                  <a:pt x="1099" y="115"/>
                </a:lnTo>
                <a:lnTo>
                  <a:pt x="1166" y="136"/>
                </a:lnTo>
                <a:lnTo>
                  <a:pt x="1228" y="156"/>
                </a:lnTo>
                <a:lnTo>
                  <a:pt x="1228" y="156"/>
                </a:lnTo>
                <a:lnTo>
                  <a:pt x="1149" y="146"/>
                </a:lnTo>
                <a:lnTo>
                  <a:pt x="1031" y="134"/>
                </a:lnTo>
                <a:lnTo>
                  <a:pt x="846" y="118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  <a:ea typeface="+mn-ea"/>
            </a:endParaRPr>
          </a:p>
        </p:txBody>
      </p:sp>
      <p:pic>
        <p:nvPicPr>
          <p:cNvPr id="7" name="Image 10" descr="gisRA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" y="6356350"/>
            <a:ext cx="1595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130" y="49462"/>
            <a:ext cx="8229600" cy="925263"/>
          </a:xfrm>
        </p:spPr>
        <p:txBody>
          <a:bodyPr>
            <a:noAutofit/>
          </a:bodyPr>
          <a:lstStyle>
            <a:lvl1pPr algn="l">
              <a:lnSpc>
                <a:spcPts val="3500"/>
              </a:lnSpc>
              <a:defRPr sz="4400" b="0" i="0" baseline="0">
                <a:solidFill>
                  <a:schemeClr val="bg1"/>
                </a:solidFill>
                <a:latin typeface="Tw Cen MT Condensed"/>
                <a:cs typeface="Tw Cen MT Condensed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7130" y="1222375"/>
            <a:ext cx="8319671" cy="5133975"/>
          </a:xfrm>
        </p:spPr>
        <p:txBody>
          <a:bodyPr/>
          <a:lstStyle>
            <a:lvl1pPr marL="449263" indent="-449263">
              <a:buSzPct val="50000"/>
              <a:buFontTx/>
              <a:buBlip>
                <a:blip r:embed="rId3"/>
              </a:buBlip>
              <a:defRPr sz="2800">
                <a:solidFill>
                  <a:srgbClr val="9B141B"/>
                </a:solidFill>
                <a:latin typeface="Tw Cen MT"/>
                <a:cs typeface="Tw Cen MT"/>
              </a:defRPr>
            </a:lvl1pPr>
            <a:lvl2pPr marL="627063" indent="-266700">
              <a:buClr>
                <a:srgbClr val="76B41F"/>
              </a:buClr>
              <a:buSzPct val="50000"/>
              <a:buFontTx/>
              <a:buBlip>
                <a:blip r:embed="rId4"/>
              </a:buBlip>
              <a:defRPr sz="2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20725" indent="-180975">
              <a:buClr>
                <a:srgbClr val="9B141B"/>
              </a:buClr>
              <a:buSzPct val="50000"/>
              <a:buFontTx/>
              <a:buBlip>
                <a:blip r:embed="rId5"/>
              </a:buBlip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5791200" y="6356350"/>
            <a:ext cx="2895600" cy="365125"/>
          </a:xfrm>
        </p:spPr>
        <p:txBody>
          <a:bodyPr lIns="0" rIns="0"/>
          <a:lstStyle>
            <a:lvl1pPr algn="r">
              <a:defRPr sz="1400"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8799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  <a:ea typeface="+mn-ea"/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0" y="0"/>
            <a:ext cx="9267825" cy="1222375"/>
          </a:xfrm>
          <a:custGeom>
            <a:avLst/>
            <a:gdLst/>
            <a:ahLst/>
            <a:cxnLst>
              <a:cxn ang="0">
                <a:pos x="5751" y="828"/>
              </a:cxn>
              <a:cxn ang="0">
                <a:pos x="5751" y="828"/>
              </a:cxn>
              <a:cxn ang="0">
                <a:pos x="5644" y="796"/>
              </a:cxn>
              <a:cxn ang="0">
                <a:pos x="5539" y="766"/>
              </a:cxn>
              <a:cxn ang="0">
                <a:pos x="5437" y="743"/>
              </a:cxn>
              <a:cxn ang="0">
                <a:pos x="5336" y="722"/>
              </a:cxn>
              <a:cxn ang="0">
                <a:pos x="5238" y="707"/>
              </a:cxn>
              <a:cxn ang="0">
                <a:pos x="5141" y="693"/>
              </a:cxn>
              <a:cxn ang="0">
                <a:pos x="5045" y="684"/>
              </a:cxn>
              <a:cxn ang="0">
                <a:pos x="4949" y="678"/>
              </a:cxn>
              <a:cxn ang="0">
                <a:pos x="4854" y="674"/>
              </a:cxn>
              <a:cxn ang="0">
                <a:pos x="4756" y="672"/>
              </a:cxn>
              <a:cxn ang="0">
                <a:pos x="4659" y="674"/>
              </a:cxn>
              <a:cxn ang="0">
                <a:pos x="4558" y="679"/>
              </a:cxn>
              <a:cxn ang="0">
                <a:pos x="4457" y="684"/>
              </a:cxn>
              <a:cxn ang="0">
                <a:pos x="4352" y="693"/>
              </a:cxn>
              <a:cxn ang="0">
                <a:pos x="4245" y="703"/>
              </a:cxn>
              <a:cxn ang="0">
                <a:pos x="4135" y="713"/>
              </a:cxn>
              <a:cxn ang="0">
                <a:pos x="3901" y="741"/>
              </a:cxn>
              <a:cxn ang="0">
                <a:pos x="3646" y="770"/>
              </a:cxn>
              <a:cxn ang="0">
                <a:pos x="3369" y="801"/>
              </a:cxn>
              <a:cxn ang="0">
                <a:pos x="3065" y="833"/>
              </a:cxn>
              <a:cxn ang="0">
                <a:pos x="2901" y="849"/>
              </a:cxn>
              <a:cxn ang="0">
                <a:pos x="2730" y="864"/>
              </a:cxn>
              <a:cxn ang="0">
                <a:pos x="2548" y="878"/>
              </a:cxn>
              <a:cxn ang="0">
                <a:pos x="2358" y="890"/>
              </a:cxn>
              <a:cxn ang="0">
                <a:pos x="2158" y="902"/>
              </a:cxn>
              <a:cxn ang="0">
                <a:pos x="1948" y="914"/>
              </a:cxn>
              <a:cxn ang="0">
                <a:pos x="1727" y="922"/>
              </a:cxn>
              <a:cxn ang="0">
                <a:pos x="1496" y="929"/>
              </a:cxn>
              <a:cxn ang="0">
                <a:pos x="1496" y="929"/>
              </a:cxn>
              <a:cxn ang="0">
                <a:pos x="1426" y="929"/>
              </a:cxn>
              <a:cxn ang="0">
                <a:pos x="1356" y="929"/>
              </a:cxn>
              <a:cxn ang="0">
                <a:pos x="1286" y="926"/>
              </a:cxn>
              <a:cxn ang="0">
                <a:pos x="1216" y="922"/>
              </a:cxn>
              <a:cxn ang="0">
                <a:pos x="1148" y="917"/>
              </a:cxn>
              <a:cxn ang="0">
                <a:pos x="1079" y="910"/>
              </a:cxn>
              <a:cxn ang="0">
                <a:pos x="1011" y="902"/>
              </a:cxn>
              <a:cxn ang="0">
                <a:pos x="946" y="891"/>
              </a:cxn>
              <a:cxn ang="0">
                <a:pos x="881" y="881"/>
              </a:cxn>
              <a:cxn ang="0">
                <a:pos x="816" y="871"/>
              </a:cxn>
              <a:cxn ang="0">
                <a:pos x="693" y="847"/>
              </a:cxn>
              <a:cxn ang="0">
                <a:pos x="575" y="820"/>
              </a:cxn>
              <a:cxn ang="0">
                <a:pos x="467" y="792"/>
              </a:cxn>
              <a:cxn ang="0">
                <a:pos x="366" y="765"/>
              </a:cxn>
              <a:cxn ang="0">
                <a:pos x="275" y="737"/>
              </a:cxn>
              <a:cxn ang="0">
                <a:pos x="195" y="712"/>
              </a:cxn>
              <a:cxn ang="0">
                <a:pos x="128" y="689"/>
              </a:cxn>
              <a:cxn ang="0">
                <a:pos x="34" y="655"/>
              </a:cxn>
              <a:cxn ang="0">
                <a:pos x="0" y="642"/>
              </a:cxn>
              <a:cxn ang="0">
                <a:pos x="0" y="2"/>
              </a:cxn>
              <a:cxn ang="0">
                <a:pos x="5760" y="0"/>
              </a:cxn>
              <a:cxn ang="0">
                <a:pos x="5751" y="828"/>
              </a:cxn>
            </a:cxnLst>
            <a:rect l="0" t="0" r="r" b="b"/>
            <a:pathLst>
              <a:path w="5760" h="929">
                <a:moveTo>
                  <a:pt x="5751" y="828"/>
                </a:moveTo>
                <a:lnTo>
                  <a:pt x="5751" y="828"/>
                </a:lnTo>
                <a:lnTo>
                  <a:pt x="5644" y="796"/>
                </a:lnTo>
                <a:lnTo>
                  <a:pt x="5539" y="766"/>
                </a:lnTo>
                <a:lnTo>
                  <a:pt x="5437" y="743"/>
                </a:lnTo>
                <a:lnTo>
                  <a:pt x="5336" y="722"/>
                </a:lnTo>
                <a:lnTo>
                  <a:pt x="5238" y="707"/>
                </a:lnTo>
                <a:lnTo>
                  <a:pt x="5141" y="693"/>
                </a:lnTo>
                <a:lnTo>
                  <a:pt x="5045" y="684"/>
                </a:lnTo>
                <a:lnTo>
                  <a:pt x="4949" y="678"/>
                </a:lnTo>
                <a:lnTo>
                  <a:pt x="4854" y="674"/>
                </a:lnTo>
                <a:lnTo>
                  <a:pt x="4756" y="672"/>
                </a:lnTo>
                <a:lnTo>
                  <a:pt x="4659" y="674"/>
                </a:lnTo>
                <a:lnTo>
                  <a:pt x="4558" y="679"/>
                </a:lnTo>
                <a:lnTo>
                  <a:pt x="4457" y="684"/>
                </a:lnTo>
                <a:lnTo>
                  <a:pt x="4352" y="693"/>
                </a:lnTo>
                <a:lnTo>
                  <a:pt x="4245" y="703"/>
                </a:lnTo>
                <a:lnTo>
                  <a:pt x="4135" y="713"/>
                </a:lnTo>
                <a:lnTo>
                  <a:pt x="3901" y="741"/>
                </a:lnTo>
                <a:lnTo>
                  <a:pt x="3646" y="770"/>
                </a:lnTo>
                <a:lnTo>
                  <a:pt x="3369" y="801"/>
                </a:lnTo>
                <a:lnTo>
                  <a:pt x="3065" y="833"/>
                </a:lnTo>
                <a:lnTo>
                  <a:pt x="2901" y="849"/>
                </a:lnTo>
                <a:lnTo>
                  <a:pt x="2730" y="864"/>
                </a:lnTo>
                <a:lnTo>
                  <a:pt x="2548" y="878"/>
                </a:lnTo>
                <a:lnTo>
                  <a:pt x="2358" y="890"/>
                </a:lnTo>
                <a:lnTo>
                  <a:pt x="2158" y="902"/>
                </a:lnTo>
                <a:lnTo>
                  <a:pt x="1948" y="914"/>
                </a:lnTo>
                <a:lnTo>
                  <a:pt x="1727" y="922"/>
                </a:lnTo>
                <a:lnTo>
                  <a:pt x="1496" y="929"/>
                </a:lnTo>
                <a:lnTo>
                  <a:pt x="1496" y="929"/>
                </a:lnTo>
                <a:lnTo>
                  <a:pt x="1426" y="929"/>
                </a:lnTo>
                <a:lnTo>
                  <a:pt x="1356" y="929"/>
                </a:lnTo>
                <a:lnTo>
                  <a:pt x="1286" y="926"/>
                </a:lnTo>
                <a:lnTo>
                  <a:pt x="1216" y="922"/>
                </a:lnTo>
                <a:lnTo>
                  <a:pt x="1148" y="917"/>
                </a:lnTo>
                <a:lnTo>
                  <a:pt x="1079" y="910"/>
                </a:lnTo>
                <a:lnTo>
                  <a:pt x="1011" y="902"/>
                </a:lnTo>
                <a:lnTo>
                  <a:pt x="946" y="891"/>
                </a:lnTo>
                <a:lnTo>
                  <a:pt x="881" y="881"/>
                </a:lnTo>
                <a:lnTo>
                  <a:pt x="816" y="871"/>
                </a:lnTo>
                <a:lnTo>
                  <a:pt x="693" y="847"/>
                </a:lnTo>
                <a:lnTo>
                  <a:pt x="575" y="820"/>
                </a:lnTo>
                <a:lnTo>
                  <a:pt x="467" y="792"/>
                </a:lnTo>
                <a:lnTo>
                  <a:pt x="366" y="765"/>
                </a:lnTo>
                <a:lnTo>
                  <a:pt x="275" y="737"/>
                </a:lnTo>
                <a:lnTo>
                  <a:pt x="195" y="712"/>
                </a:lnTo>
                <a:lnTo>
                  <a:pt x="128" y="689"/>
                </a:lnTo>
                <a:lnTo>
                  <a:pt x="34" y="655"/>
                </a:lnTo>
                <a:lnTo>
                  <a:pt x="0" y="642"/>
                </a:lnTo>
                <a:lnTo>
                  <a:pt x="0" y="2"/>
                </a:lnTo>
                <a:lnTo>
                  <a:pt x="5760" y="0"/>
                </a:lnTo>
                <a:lnTo>
                  <a:pt x="5751" y="828"/>
                </a:lnTo>
                <a:close/>
              </a:path>
            </a:pathLst>
          </a:custGeom>
          <a:solidFill>
            <a:srgbClr val="9B141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  <a:ea typeface="+mn-ea"/>
            </a:endParaRPr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6926263" y="1150938"/>
            <a:ext cx="1949450" cy="247650"/>
          </a:xfrm>
          <a:custGeom>
            <a:avLst/>
            <a:gdLst/>
            <a:ahLst/>
            <a:cxnLst>
              <a:cxn ang="0">
                <a:pos x="846" y="118"/>
              </a:cxn>
              <a:cxn ang="0">
                <a:pos x="846" y="118"/>
              </a:cxn>
              <a:cxn ang="0">
                <a:pos x="788" y="113"/>
              </a:cxn>
              <a:cxn ang="0">
                <a:pos x="725" y="112"/>
              </a:cxn>
              <a:cxn ang="0">
                <a:pos x="658" y="110"/>
              </a:cxn>
              <a:cxn ang="0">
                <a:pos x="588" y="110"/>
              </a:cxn>
              <a:cxn ang="0">
                <a:pos x="448" y="113"/>
              </a:cxn>
              <a:cxn ang="0">
                <a:pos x="311" y="118"/>
              </a:cxn>
              <a:cxn ang="0">
                <a:pos x="190" y="125"/>
              </a:cxn>
              <a:cxn ang="0">
                <a:pos x="90" y="130"/>
              </a:cxn>
              <a:cxn ang="0">
                <a:pos x="0" y="137"/>
              </a:cxn>
              <a:cxn ang="0">
                <a:pos x="0" y="137"/>
              </a:cxn>
              <a:cxn ang="0">
                <a:pos x="5" y="130"/>
              </a:cxn>
              <a:cxn ang="0">
                <a:pos x="13" y="120"/>
              </a:cxn>
              <a:cxn ang="0">
                <a:pos x="25" y="110"/>
              </a:cxn>
              <a:cxn ang="0">
                <a:pos x="43" y="96"/>
              </a:cxn>
              <a:cxn ang="0">
                <a:pos x="65" y="83"/>
              </a:cxn>
              <a:cxn ang="0">
                <a:pos x="94" y="67"/>
              </a:cxn>
              <a:cxn ang="0">
                <a:pos x="128" y="52"/>
              </a:cxn>
              <a:cxn ang="0">
                <a:pos x="167" y="38"/>
              </a:cxn>
              <a:cxn ang="0">
                <a:pos x="215" y="26"/>
              </a:cxn>
              <a:cxn ang="0">
                <a:pos x="272" y="14"/>
              </a:cxn>
              <a:cxn ang="0">
                <a:pos x="335" y="7"/>
              </a:cxn>
              <a:cxn ang="0">
                <a:pos x="371" y="4"/>
              </a:cxn>
              <a:cxn ang="0">
                <a:pos x="407" y="2"/>
              </a:cxn>
              <a:cxn ang="0">
                <a:pos x="448" y="0"/>
              </a:cxn>
              <a:cxn ang="0">
                <a:pos x="489" y="0"/>
              </a:cxn>
              <a:cxn ang="0">
                <a:pos x="533" y="2"/>
              </a:cxn>
              <a:cxn ang="0">
                <a:pos x="580" y="4"/>
              </a:cxn>
              <a:cxn ang="0">
                <a:pos x="629" y="7"/>
              </a:cxn>
              <a:cxn ang="0">
                <a:pos x="682" y="12"/>
              </a:cxn>
              <a:cxn ang="0">
                <a:pos x="682" y="12"/>
              </a:cxn>
              <a:cxn ang="0">
                <a:pos x="715" y="18"/>
              </a:cxn>
              <a:cxn ang="0">
                <a:pos x="752" y="23"/>
              </a:cxn>
              <a:cxn ang="0">
                <a:pos x="838" y="41"/>
              </a:cxn>
              <a:cxn ang="0">
                <a:pos x="928" y="65"/>
              </a:cxn>
              <a:cxn ang="0">
                <a:pos x="1017" y="91"/>
              </a:cxn>
              <a:cxn ang="0">
                <a:pos x="1099" y="115"/>
              </a:cxn>
              <a:cxn ang="0">
                <a:pos x="1166" y="136"/>
              </a:cxn>
              <a:cxn ang="0">
                <a:pos x="1228" y="156"/>
              </a:cxn>
              <a:cxn ang="0">
                <a:pos x="1228" y="156"/>
              </a:cxn>
              <a:cxn ang="0">
                <a:pos x="1149" y="146"/>
              </a:cxn>
              <a:cxn ang="0">
                <a:pos x="1031" y="134"/>
              </a:cxn>
              <a:cxn ang="0">
                <a:pos x="846" y="118"/>
              </a:cxn>
            </a:cxnLst>
            <a:rect l="0" t="0" r="r" b="b"/>
            <a:pathLst>
              <a:path w="1228" h="156">
                <a:moveTo>
                  <a:pt x="846" y="118"/>
                </a:moveTo>
                <a:lnTo>
                  <a:pt x="846" y="118"/>
                </a:lnTo>
                <a:lnTo>
                  <a:pt x="788" y="113"/>
                </a:lnTo>
                <a:lnTo>
                  <a:pt x="725" y="112"/>
                </a:lnTo>
                <a:lnTo>
                  <a:pt x="658" y="110"/>
                </a:lnTo>
                <a:lnTo>
                  <a:pt x="588" y="110"/>
                </a:lnTo>
                <a:lnTo>
                  <a:pt x="448" y="113"/>
                </a:lnTo>
                <a:lnTo>
                  <a:pt x="311" y="118"/>
                </a:lnTo>
                <a:lnTo>
                  <a:pt x="190" y="125"/>
                </a:lnTo>
                <a:lnTo>
                  <a:pt x="90" y="130"/>
                </a:lnTo>
                <a:lnTo>
                  <a:pt x="0" y="137"/>
                </a:lnTo>
                <a:lnTo>
                  <a:pt x="0" y="137"/>
                </a:lnTo>
                <a:lnTo>
                  <a:pt x="5" y="130"/>
                </a:lnTo>
                <a:lnTo>
                  <a:pt x="13" y="120"/>
                </a:lnTo>
                <a:lnTo>
                  <a:pt x="25" y="110"/>
                </a:lnTo>
                <a:lnTo>
                  <a:pt x="43" y="96"/>
                </a:lnTo>
                <a:lnTo>
                  <a:pt x="65" y="83"/>
                </a:lnTo>
                <a:lnTo>
                  <a:pt x="94" y="67"/>
                </a:lnTo>
                <a:lnTo>
                  <a:pt x="128" y="52"/>
                </a:lnTo>
                <a:lnTo>
                  <a:pt x="167" y="38"/>
                </a:lnTo>
                <a:lnTo>
                  <a:pt x="215" y="26"/>
                </a:lnTo>
                <a:lnTo>
                  <a:pt x="272" y="14"/>
                </a:lnTo>
                <a:lnTo>
                  <a:pt x="335" y="7"/>
                </a:lnTo>
                <a:lnTo>
                  <a:pt x="371" y="4"/>
                </a:lnTo>
                <a:lnTo>
                  <a:pt x="407" y="2"/>
                </a:lnTo>
                <a:lnTo>
                  <a:pt x="448" y="0"/>
                </a:lnTo>
                <a:lnTo>
                  <a:pt x="489" y="0"/>
                </a:lnTo>
                <a:lnTo>
                  <a:pt x="533" y="2"/>
                </a:lnTo>
                <a:lnTo>
                  <a:pt x="580" y="4"/>
                </a:lnTo>
                <a:lnTo>
                  <a:pt x="629" y="7"/>
                </a:lnTo>
                <a:lnTo>
                  <a:pt x="682" y="12"/>
                </a:lnTo>
                <a:lnTo>
                  <a:pt x="682" y="12"/>
                </a:lnTo>
                <a:lnTo>
                  <a:pt x="715" y="18"/>
                </a:lnTo>
                <a:lnTo>
                  <a:pt x="752" y="23"/>
                </a:lnTo>
                <a:lnTo>
                  <a:pt x="838" y="41"/>
                </a:lnTo>
                <a:lnTo>
                  <a:pt x="928" y="65"/>
                </a:lnTo>
                <a:lnTo>
                  <a:pt x="1017" y="91"/>
                </a:lnTo>
                <a:lnTo>
                  <a:pt x="1099" y="115"/>
                </a:lnTo>
                <a:lnTo>
                  <a:pt x="1166" y="136"/>
                </a:lnTo>
                <a:lnTo>
                  <a:pt x="1228" y="156"/>
                </a:lnTo>
                <a:lnTo>
                  <a:pt x="1228" y="156"/>
                </a:lnTo>
                <a:lnTo>
                  <a:pt x="1149" y="146"/>
                </a:lnTo>
                <a:lnTo>
                  <a:pt x="1031" y="134"/>
                </a:lnTo>
                <a:lnTo>
                  <a:pt x="846" y="118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  <a:ea typeface="+mn-ea"/>
            </a:endParaRPr>
          </a:p>
        </p:txBody>
      </p:sp>
      <p:pic>
        <p:nvPicPr>
          <p:cNvPr id="7" name="Image 10" descr="gisRA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" y="6356350"/>
            <a:ext cx="1595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130" y="49462"/>
            <a:ext cx="8229600" cy="925263"/>
          </a:xfrm>
        </p:spPr>
        <p:txBody>
          <a:bodyPr>
            <a:noAutofit/>
          </a:bodyPr>
          <a:lstStyle>
            <a:lvl1pPr algn="l">
              <a:lnSpc>
                <a:spcPts val="3500"/>
              </a:lnSpc>
              <a:defRPr sz="4400" b="0" i="0" baseline="0">
                <a:solidFill>
                  <a:schemeClr val="bg1"/>
                </a:solidFill>
                <a:latin typeface="Tw Cen MT Condensed"/>
                <a:cs typeface="Tw Cen MT Condensed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7130" y="1222375"/>
            <a:ext cx="8319671" cy="5133975"/>
          </a:xfrm>
        </p:spPr>
        <p:txBody>
          <a:bodyPr/>
          <a:lstStyle>
            <a:lvl1pPr marL="449263" indent="-449263">
              <a:buSzPct val="50000"/>
              <a:buFontTx/>
              <a:buBlip>
                <a:blip r:embed="rId3"/>
              </a:buBlip>
              <a:defRPr sz="2800">
                <a:solidFill>
                  <a:srgbClr val="76B41F"/>
                </a:solidFill>
                <a:latin typeface="Tw Cen MT"/>
                <a:cs typeface="Tw Cen MT"/>
              </a:defRPr>
            </a:lvl1pPr>
            <a:lvl2pPr marL="627063" indent="-266700">
              <a:buClr>
                <a:srgbClr val="9B141B"/>
              </a:buClr>
              <a:buSzPct val="50000"/>
              <a:buFontTx/>
              <a:buBlip>
                <a:blip r:embed="rId4"/>
              </a:buBlip>
              <a:defRPr sz="2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20725" indent="-180975">
              <a:buClr>
                <a:srgbClr val="76B41F"/>
              </a:buClr>
              <a:buSzPct val="50000"/>
              <a:buFontTx/>
              <a:buBlip>
                <a:blip r:embed="rId5"/>
              </a:buBlip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5791200" y="6356350"/>
            <a:ext cx="2895600" cy="365125"/>
          </a:xfrm>
        </p:spPr>
        <p:txBody>
          <a:bodyPr lIns="0" rIns="0"/>
          <a:lstStyle>
            <a:lvl1pPr algn="r">
              <a:defRPr sz="1400"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01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0122F-9ED0-43B9-9C90-D1B1D7C6515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148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12FC1-7C2F-4352-A728-8E8C9ED278E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813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12051-EAE3-4D14-B00A-CB5C7760E6A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727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1E500-DF72-43F4-B5A2-89E282CF147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121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  <a:ea typeface="+mn-ea"/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0" y="0"/>
            <a:ext cx="9267825" cy="1222375"/>
          </a:xfrm>
          <a:custGeom>
            <a:avLst/>
            <a:gdLst/>
            <a:ahLst/>
            <a:cxnLst>
              <a:cxn ang="0">
                <a:pos x="5751" y="828"/>
              </a:cxn>
              <a:cxn ang="0">
                <a:pos x="5751" y="828"/>
              </a:cxn>
              <a:cxn ang="0">
                <a:pos x="5644" y="796"/>
              </a:cxn>
              <a:cxn ang="0">
                <a:pos x="5539" y="766"/>
              </a:cxn>
              <a:cxn ang="0">
                <a:pos x="5437" y="743"/>
              </a:cxn>
              <a:cxn ang="0">
                <a:pos x="5336" y="722"/>
              </a:cxn>
              <a:cxn ang="0">
                <a:pos x="5238" y="707"/>
              </a:cxn>
              <a:cxn ang="0">
                <a:pos x="5141" y="693"/>
              </a:cxn>
              <a:cxn ang="0">
                <a:pos x="5045" y="684"/>
              </a:cxn>
              <a:cxn ang="0">
                <a:pos x="4949" y="678"/>
              </a:cxn>
              <a:cxn ang="0">
                <a:pos x="4854" y="674"/>
              </a:cxn>
              <a:cxn ang="0">
                <a:pos x="4756" y="672"/>
              </a:cxn>
              <a:cxn ang="0">
                <a:pos x="4659" y="674"/>
              </a:cxn>
              <a:cxn ang="0">
                <a:pos x="4558" y="679"/>
              </a:cxn>
              <a:cxn ang="0">
                <a:pos x="4457" y="684"/>
              </a:cxn>
              <a:cxn ang="0">
                <a:pos x="4352" y="693"/>
              </a:cxn>
              <a:cxn ang="0">
                <a:pos x="4245" y="703"/>
              </a:cxn>
              <a:cxn ang="0">
                <a:pos x="4135" y="713"/>
              </a:cxn>
              <a:cxn ang="0">
                <a:pos x="3901" y="741"/>
              </a:cxn>
              <a:cxn ang="0">
                <a:pos x="3646" y="770"/>
              </a:cxn>
              <a:cxn ang="0">
                <a:pos x="3369" y="801"/>
              </a:cxn>
              <a:cxn ang="0">
                <a:pos x="3065" y="833"/>
              </a:cxn>
              <a:cxn ang="0">
                <a:pos x="2901" y="849"/>
              </a:cxn>
              <a:cxn ang="0">
                <a:pos x="2730" y="864"/>
              </a:cxn>
              <a:cxn ang="0">
                <a:pos x="2548" y="878"/>
              </a:cxn>
              <a:cxn ang="0">
                <a:pos x="2358" y="890"/>
              </a:cxn>
              <a:cxn ang="0">
                <a:pos x="2158" y="902"/>
              </a:cxn>
              <a:cxn ang="0">
                <a:pos x="1948" y="914"/>
              </a:cxn>
              <a:cxn ang="0">
                <a:pos x="1727" y="922"/>
              </a:cxn>
              <a:cxn ang="0">
                <a:pos x="1496" y="929"/>
              </a:cxn>
              <a:cxn ang="0">
                <a:pos x="1496" y="929"/>
              </a:cxn>
              <a:cxn ang="0">
                <a:pos x="1426" y="929"/>
              </a:cxn>
              <a:cxn ang="0">
                <a:pos x="1356" y="929"/>
              </a:cxn>
              <a:cxn ang="0">
                <a:pos x="1286" y="926"/>
              </a:cxn>
              <a:cxn ang="0">
                <a:pos x="1216" y="922"/>
              </a:cxn>
              <a:cxn ang="0">
                <a:pos x="1148" y="917"/>
              </a:cxn>
              <a:cxn ang="0">
                <a:pos x="1079" y="910"/>
              </a:cxn>
              <a:cxn ang="0">
                <a:pos x="1011" y="902"/>
              </a:cxn>
              <a:cxn ang="0">
                <a:pos x="946" y="891"/>
              </a:cxn>
              <a:cxn ang="0">
                <a:pos x="881" y="881"/>
              </a:cxn>
              <a:cxn ang="0">
                <a:pos x="816" y="871"/>
              </a:cxn>
              <a:cxn ang="0">
                <a:pos x="693" y="847"/>
              </a:cxn>
              <a:cxn ang="0">
                <a:pos x="575" y="820"/>
              </a:cxn>
              <a:cxn ang="0">
                <a:pos x="467" y="792"/>
              </a:cxn>
              <a:cxn ang="0">
                <a:pos x="366" y="765"/>
              </a:cxn>
              <a:cxn ang="0">
                <a:pos x="275" y="737"/>
              </a:cxn>
              <a:cxn ang="0">
                <a:pos x="195" y="712"/>
              </a:cxn>
              <a:cxn ang="0">
                <a:pos x="128" y="689"/>
              </a:cxn>
              <a:cxn ang="0">
                <a:pos x="34" y="655"/>
              </a:cxn>
              <a:cxn ang="0">
                <a:pos x="0" y="642"/>
              </a:cxn>
              <a:cxn ang="0">
                <a:pos x="0" y="2"/>
              </a:cxn>
              <a:cxn ang="0">
                <a:pos x="5760" y="0"/>
              </a:cxn>
              <a:cxn ang="0">
                <a:pos x="5751" y="828"/>
              </a:cxn>
            </a:cxnLst>
            <a:rect l="0" t="0" r="r" b="b"/>
            <a:pathLst>
              <a:path w="5760" h="929">
                <a:moveTo>
                  <a:pt x="5751" y="828"/>
                </a:moveTo>
                <a:lnTo>
                  <a:pt x="5751" y="828"/>
                </a:lnTo>
                <a:lnTo>
                  <a:pt x="5644" y="796"/>
                </a:lnTo>
                <a:lnTo>
                  <a:pt x="5539" y="766"/>
                </a:lnTo>
                <a:lnTo>
                  <a:pt x="5437" y="743"/>
                </a:lnTo>
                <a:lnTo>
                  <a:pt x="5336" y="722"/>
                </a:lnTo>
                <a:lnTo>
                  <a:pt x="5238" y="707"/>
                </a:lnTo>
                <a:lnTo>
                  <a:pt x="5141" y="693"/>
                </a:lnTo>
                <a:lnTo>
                  <a:pt x="5045" y="684"/>
                </a:lnTo>
                <a:lnTo>
                  <a:pt x="4949" y="678"/>
                </a:lnTo>
                <a:lnTo>
                  <a:pt x="4854" y="674"/>
                </a:lnTo>
                <a:lnTo>
                  <a:pt x="4756" y="672"/>
                </a:lnTo>
                <a:lnTo>
                  <a:pt x="4659" y="674"/>
                </a:lnTo>
                <a:lnTo>
                  <a:pt x="4558" y="679"/>
                </a:lnTo>
                <a:lnTo>
                  <a:pt x="4457" y="684"/>
                </a:lnTo>
                <a:lnTo>
                  <a:pt x="4352" y="693"/>
                </a:lnTo>
                <a:lnTo>
                  <a:pt x="4245" y="703"/>
                </a:lnTo>
                <a:lnTo>
                  <a:pt x="4135" y="713"/>
                </a:lnTo>
                <a:lnTo>
                  <a:pt x="3901" y="741"/>
                </a:lnTo>
                <a:lnTo>
                  <a:pt x="3646" y="770"/>
                </a:lnTo>
                <a:lnTo>
                  <a:pt x="3369" y="801"/>
                </a:lnTo>
                <a:lnTo>
                  <a:pt x="3065" y="833"/>
                </a:lnTo>
                <a:lnTo>
                  <a:pt x="2901" y="849"/>
                </a:lnTo>
                <a:lnTo>
                  <a:pt x="2730" y="864"/>
                </a:lnTo>
                <a:lnTo>
                  <a:pt x="2548" y="878"/>
                </a:lnTo>
                <a:lnTo>
                  <a:pt x="2358" y="890"/>
                </a:lnTo>
                <a:lnTo>
                  <a:pt x="2158" y="902"/>
                </a:lnTo>
                <a:lnTo>
                  <a:pt x="1948" y="914"/>
                </a:lnTo>
                <a:lnTo>
                  <a:pt x="1727" y="922"/>
                </a:lnTo>
                <a:lnTo>
                  <a:pt x="1496" y="929"/>
                </a:lnTo>
                <a:lnTo>
                  <a:pt x="1496" y="929"/>
                </a:lnTo>
                <a:lnTo>
                  <a:pt x="1426" y="929"/>
                </a:lnTo>
                <a:lnTo>
                  <a:pt x="1356" y="929"/>
                </a:lnTo>
                <a:lnTo>
                  <a:pt x="1286" y="926"/>
                </a:lnTo>
                <a:lnTo>
                  <a:pt x="1216" y="922"/>
                </a:lnTo>
                <a:lnTo>
                  <a:pt x="1148" y="917"/>
                </a:lnTo>
                <a:lnTo>
                  <a:pt x="1079" y="910"/>
                </a:lnTo>
                <a:lnTo>
                  <a:pt x="1011" y="902"/>
                </a:lnTo>
                <a:lnTo>
                  <a:pt x="946" y="891"/>
                </a:lnTo>
                <a:lnTo>
                  <a:pt x="881" y="881"/>
                </a:lnTo>
                <a:lnTo>
                  <a:pt x="816" y="871"/>
                </a:lnTo>
                <a:lnTo>
                  <a:pt x="693" y="847"/>
                </a:lnTo>
                <a:lnTo>
                  <a:pt x="575" y="820"/>
                </a:lnTo>
                <a:lnTo>
                  <a:pt x="467" y="792"/>
                </a:lnTo>
                <a:lnTo>
                  <a:pt x="366" y="765"/>
                </a:lnTo>
                <a:lnTo>
                  <a:pt x="275" y="737"/>
                </a:lnTo>
                <a:lnTo>
                  <a:pt x="195" y="712"/>
                </a:lnTo>
                <a:lnTo>
                  <a:pt x="128" y="689"/>
                </a:lnTo>
                <a:lnTo>
                  <a:pt x="34" y="655"/>
                </a:lnTo>
                <a:lnTo>
                  <a:pt x="0" y="642"/>
                </a:lnTo>
                <a:lnTo>
                  <a:pt x="0" y="2"/>
                </a:lnTo>
                <a:lnTo>
                  <a:pt x="5760" y="0"/>
                </a:lnTo>
                <a:lnTo>
                  <a:pt x="5751" y="828"/>
                </a:lnTo>
                <a:close/>
              </a:path>
            </a:pathLst>
          </a:custGeom>
          <a:solidFill>
            <a:srgbClr val="76B41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  <a:ea typeface="+mn-ea"/>
            </a:endParaRPr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6926263" y="1150938"/>
            <a:ext cx="1949450" cy="247650"/>
          </a:xfrm>
          <a:custGeom>
            <a:avLst/>
            <a:gdLst/>
            <a:ahLst/>
            <a:cxnLst>
              <a:cxn ang="0">
                <a:pos x="846" y="118"/>
              </a:cxn>
              <a:cxn ang="0">
                <a:pos x="846" y="118"/>
              </a:cxn>
              <a:cxn ang="0">
                <a:pos x="788" y="113"/>
              </a:cxn>
              <a:cxn ang="0">
                <a:pos x="725" y="112"/>
              </a:cxn>
              <a:cxn ang="0">
                <a:pos x="658" y="110"/>
              </a:cxn>
              <a:cxn ang="0">
                <a:pos x="588" y="110"/>
              </a:cxn>
              <a:cxn ang="0">
                <a:pos x="448" y="113"/>
              </a:cxn>
              <a:cxn ang="0">
                <a:pos x="311" y="118"/>
              </a:cxn>
              <a:cxn ang="0">
                <a:pos x="190" y="125"/>
              </a:cxn>
              <a:cxn ang="0">
                <a:pos x="90" y="130"/>
              </a:cxn>
              <a:cxn ang="0">
                <a:pos x="0" y="137"/>
              </a:cxn>
              <a:cxn ang="0">
                <a:pos x="0" y="137"/>
              </a:cxn>
              <a:cxn ang="0">
                <a:pos x="5" y="130"/>
              </a:cxn>
              <a:cxn ang="0">
                <a:pos x="13" y="120"/>
              </a:cxn>
              <a:cxn ang="0">
                <a:pos x="25" y="110"/>
              </a:cxn>
              <a:cxn ang="0">
                <a:pos x="43" y="96"/>
              </a:cxn>
              <a:cxn ang="0">
                <a:pos x="65" y="83"/>
              </a:cxn>
              <a:cxn ang="0">
                <a:pos x="94" y="67"/>
              </a:cxn>
              <a:cxn ang="0">
                <a:pos x="128" y="52"/>
              </a:cxn>
              <a:cxn ang="0">
                <a:pos x="167" y="38"/>
              </a:cxn>
              <a:cxn ang="0">
                <a:pos x="215" y="26"/>
              </a:cxn>
              <a:cxn ang="0">
                <a:pos x="272" y="14"/>
              </a:cxn>
              <a:cxn ang="0">
                <a:pos x="335" y="7"/>
              </a:cxn>
              <a:cxn ang="0">
                <a:pos x="371" y="4"/>
              </a:cxn>
              <a:cxn ang="0">
                <a:pos x="407" y="2"/>
              </a:cxn>
              <a:cxn ang="0">
                <a:pos x="448" y="0"/>
              </a:cxn>
              <a:cxn ang="0">
                <a:pos x="489" y="0"/>
              </a:cxn>
              <a:cxn ang="0">
                <a:pos x="533" y="2"/>
              </a:cxn>
              <a:cxn ang="0">
                <a:pos x="580" y="4"/>
              </a:cxn>
              <a:cxn ang="0">
                <a:pos x="629" y="7"/>
              </a:cxn>
              <a:cxn ang="0">
                <a:pos x="682" y="12"/>
              </a:cxn>
              <a:cxn ang="0">
                <a:pos x="682" y="12"/>
              </a:cxn>
              <a:cxn ang="0">
                <a:pos x="715" y="18"/>
              </a:cxn>
              <a:cxn ang="0">
                <a:pos x="752" y="23"/>
              </a:cxn>
              <a:cxn ang="0">
                <a:pos x="838" y="41"/>
              </a:cxn>
              <a:cxn ang="0">
                <a:pos x="928" y="65"/>
              </a:cxn>
              <a:cxn ang="0">
                <a:pos x="1017" y="91"/>
              </a:cxn>
              <a:cxn ang="0">
                <a:pos x="1099" y="115"/>
              </a:cxn>
              <a:cxn ang="0">
                <a:pos x="1166" y="136"/>
              </a:cxn>
              <a:cxn ang="0">
                <a:pos x="1228" y="156"/>
              </a:cxn>
              <a:cxn ang="0">
                <a:pos x="1228" y="156"/>
              </a:cxn>
              <a:cxn ang="0">
                <a:pos x="1149" y="146"/>
              </a:cxn>
              <a:cxn ang="0">
                <a:pos x="1031" y="134"/>
              </a:cxn>
              <a:cxn ang="0">
                <a:pos x="846" y="118"/>
              </a:cxn>
            </a:cxnLst>
            <a:rect l="0" t="0" r="r" b="b"/>
            <a:pathLst>
              <a:path w="1228" h="156">
                <a:moveTo>
                  <a:pt x="846" y="118"/>
                </a:moveTo>
                <a:lnTo>
                  <a:pt x="846" y="118"/>
                </a:lnTo>
                <a:lnTo>
                  <a:pt x="788" y="113"/>
                </a:lnTo>
                <a:lnTo>
                  <a:pt x="725" y="112"/>
                </a:lnTo>
                <a:lnTo>
                  <a:pt x="658" y="110"/>
                </a:lnTo>
                <a:lnTo>
                  <a:pt x="588" y="110"/>
                </a:lnTo>
                <a:lnTo>
                  <a:pt x="448" y="113"/>
                </a:lnTo>
                <a:lnTo>
                  <a:pt x="311" y="118"/>
                </a:lnTo>
                <a:lnTo>
                  <a:pt x="190" y="125"/>
                </a:lnTo>
                <a:lnTo>
                  <a:pt x="90" y="130"/>
                </a:lnTo>
                <a:lnTo>
                  <a:pt x="0" y="137"/>
                </a:lnTo>
                <a:lnTo>
                  <a:pt x="0" y="137"/>
                </a:lnTo>
                <a:lnTo>
                  <a:pt x="5" y="130"/>
                </a:lnTo>
                <a:lnTo>
                  <a:pt x="13" y="120"/>
                </a:lnTo>
                <a:lnTo>
                  <a:pt x="25" y="110"/>
                </a:lnTo>
                <a:lnTo>
                  <a:pt x="43" y="96"/>
                </a:lnTo>
                <a:lnTo>
                  <a:pt x="65" y="83"/>
                </a:lnTo>
                <a:lnTo>
                  <a:pt x="94" y="67"/>
                </a:lnTo>
                <a:lnTo>
                  <a:pt x="128" y="52"/>
                </a:lnTo>
                <a:lnTo>
                  <a:pt x="167" y="38"/>
                </a:lnTo>
                <a:lnTo>
                  <a:pt x="215" y="26"/>
                </a:lnTo>
                <a:lnTo>
                  <a:pt x="272" y="14"/>
                </a:lnTo>
                <a:lnTo>
                  <a:pt x="335" y="7"/>
                </a:lnTo>
                <a:lnTo>
                  <a:pt x="371" y="4"/>
                </a:lnTo>
                <a:lnTo>
                  <a:pt x="407" y="2"/>
                </a:lnTo>
                <a:lnTo>
                  <a:pt x="448" y="0"/>
                </a:lnTo>
                <a:lnTo>
                  <a:pt x="489" y="0"/>
                </a:lnTo>
                <a:lnTo>
                  <a:pt x="533" y="2"/>
                </a:lnTo>
                <a:lnTo>
                  <a:pt x="580" y="4"/>
                </a:lnTo>
                <a:lnTo>
                  <a:pt x="629" y="7"/>
                </a:lnTo>
                <a:lnTo>
                  <a:pt x="682" y="12"/>
                </a:lnTo>
                <a:lnTo>
                  <a:pt x="682" y="12"/>
                </a:lnTo>
                <a:lnTo>
                  <a:pt x="715" y="18"/>
                </a:lnTo>
                <a:lnTo>
                  <a:pt x="752" y="23"/>
                </a:lnTo>
                <a:lnTo>
                  <a:pt x="838" y="41"/>
                </a:lnTo>
                <a:lnTo>
                  <a:pt x="928" y="65"/>
                </a:lnTo>
                <a:lnTo>
                  <a:pt x="1017" y="91"/>
                </a:lnTo>
                <a:lnTo>
                  <a:pt x="1099" y="115"/>
                </a:lnTo>
                <a:lnTo>
                  <a:pt x="1166" y="136"/>
                </a:lnTo>
                <a:lnTo>
                  <a:pt x="1228" y="156"/>
                </a:lnTo>
                <a:lnTo>
                  <a:pt x="1228" y="156"/>
                </a:lnTo>
                <a:lnTo>
                  <a:pt x="1149" y="146"/>
                </a:lnTo>
                <a:lnTo>
                  <a:pt x="1031" y="134"/>
                </a:lnTo>
                <a:lnTo>
                  <a:pt x="846" y="118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  <a:ea typeface="+mn-ea"/>
            </a:endParaRPr>
          </a:p>
        </p:txBody>
      </p:sp>
      <p:pic>
        <p:nvPicPr>
          <p:cNvPr id="7" name="Image 10" descr="gisRA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" y="6356350"/>
            <a:ext cx="1595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130" y="49462"/>
            <a:ext cx="8229600" cy="925263"/>
          </a:xfrm>
        </p:spPr>
        <p:txBody>
          <a:bodyPr>
            <a:noAutofit/>
          </a:bodyPr>
          <a:lstStyle>
            <a:lvl1pPr algn="l">
              <a:lnSpc>
                <a:spcPts val="3500"/>
              </a:lnSpc>
              <a:defRPr sz="4400" b="0" i="0" baseline="0">
                <a:solidFill>
                  <a:schemeClr val="bg1"/>
                </a:solidFill>
                <a:latin typeface="Tw Cen MT Condensed"/>
                <a:cs typeface="Tw Cen MT Condensed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7130" y="1222375"/>
            <a:ext cx="8319671" cy="5133975"/>
          </a:xfrm>
        </p:spPr>
        <p:txBody>
          <a:bodyPr/>
          <a:lstStyle>
            <a:lvl1pPr marL="449263" indent="-449263">
              <a:buSzPct val="50000"/>
              <a:buFontTx/>
              <a:buBlip>
                <a:blip r:embed="rId3"/>
              </a:buBlip>
              <a:defRPr sz="2800">
                <a:solidFill>
                  <a:srgbClr val="9B141B"/>
                </a:solidFill>
                <a:latin typeface="Tw Cen MT"/>
                <a:cs typeface="Tw Cen MT"/>
              </a:defRPr>
            </a:lvl1pPr>
            <a:lvl2pPr marL="627063" indent="-266700">
              <a:buClr>
                <a:srgbClr val="76B41F"/>
              </a:buClr>
              <a:buSzPct val="50000"/>
              <a:buFontTx/>
              <a:buBlip>
                <a:blip r:embed="rId4"/>
              </a:buBlip>
              <a:defRPr sz="2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20725" indent="-180975">
              <a:buClr>
                <a:srgbClr val="9B141B"/>
              </a:buClr>
              <a:buSzPct val="50000"/>
              <a:buFontTx/>
              <a:buBlip>
                <a:blip r:embed="rId5"/>
              </a:buBlip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5791200" y="6356350"/>
            <a:ext cx="2895600" cy="365125"/>
          </a:xfrm>
        </p:spPr>
        <p:txBody>
          <a:bodyPr lIns="0" rIns="0"/>
          <a:lstStyle>
            <a:lvl1pPr algn="r">
              <a:defRPr sz="1400"/>
            </a:lvl1pPr>
          </a:lstStyle>
          <a:p>
            <a:pPr>
              <a:defRPr/>
            </a:pPr>
            <a:r>
              <a:rPr lang="fr-FR" smtClean="0"/>
              <a:t>Synergies pour la santé des élevages biologiques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3063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5AA8B-CA58-4865-B559-A4B44851091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081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73B31-A050-410C-95F5-8426E9C72A5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870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25F7C-BAE3-40C9-9C66-028B4AF7CA1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3100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296D7-80F1-4FCB-B2E2-87EE646B9D7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993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42ADC-9F91-45B8-9F3F-BE25014E1D2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990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casda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379913"/>
            <a:ext cx="13208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gisR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5964238"/>
            <a:ext cx="270986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13918" y="1471744"/>
            <a:ext cx="7772400" cy="1997075"/>
          </a:xfrm>
        </p:spPr>
        <p:txBody>
          <a:bodyPr>
            <a:normAutofit/>
          </a:bodyPr>
          <a:lstStyle>
            <a:lvl1pPr algn="l">
              <a:defRPr sz="5400" b="0" i="0">
                <a:solidFill>
                  <a:srgbClr val="76B41F"/>
                </a:solidFill>
                <a:latin typeface="Tw Cen MT Condensed"/>
                <a:cs typeface="Tw Cen MT Condensed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12813" y="4061335"/>
            <a:ext cx="5571712" cy="1733628"/>
          </a:xfrm>
        </p:spPr>
        <p:txBody>
          <a:bodyPr>
            <a:normAutofit/>
          </a:bodyPr>
          <a:lstStyle>
            <a:lvl1pPr marL="0" indent="0" algn="r">
              <a:buNone/>
              <a:defRPr sz="2700" b="0" i="0">
                <a:solidFill>
                  <a:srgbClr val="9B141B"/>
                </a:solidFill>
                <a:latin typeface="Tw Cen MT"/>
                <a:cs typeface="Tw Cen 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24" y="4415853"/>
            <a:ext cx="847124" cy="1086231"/>
          </a:xfrm>
          <a:prstGeom prst="rect">
            <a:avLst/>
          </a:prstGeom>
        </p:spPr>
      </p:pic>
      <p:grpSp>
        <p:nvGrpSpPr>
          <p:cNvPr id="7" name="Groupe 6"/>
          <p:cNvGrpSpPr/>
          <p:nvPr userDrawn="1"/>
        </p:nvGrpSpPr>
        <p:grpSpPr>
          <a:xfrm>
            <a:off x="-76200" y="-18251"/>
            <a:ext cx="8456700" cy="4506601"/>
            <a:chOff x="-76200" y="-18251"/>
            <a:chExt cx="8456700" cy="4506601"/>
          </a:xfrm>
        </p:grpSpPr>
        <p:pic>
          <p:nvPicPr>
            <p:cNvPr id="8" name="Image 7" descr="bandeau_gis_ra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7148" y="-18251"/>
              <a:ext cx="6819138" cy="2014961"/>
            </a:xfrm>
            <a:prstGeom prst="rect">
              <a:avLst/>
            </a:prstGeom>
          </p:spPr>
        </p:pic>
        <p:sp>
          <p:nvSpPr>
            <p:cNvPr id="9" name="Freeform 5"/>
            <p:cNvSpPr>
              <a:spLocks noChangeAspect="1"/>
            </p:cNvSpPr>
            <p:nvPr/>
          </p:nvSpPr>
          <p:spPr bwMode="auto">
            <a:xfrm>
              <a:off x="-76200" y="919650"/>
              <a:ext cx="8456700" cy="3568700"/>
            </a:xfrm>
            <a:custGeom>
              <a:avLst/>
              <a:gdLst>
                <a:gd name="T0" fmla="*/ 0 w 5700"/>
                <a:gd name="T1" fmla="*/ 1018335093 h 2180"/>
                <a:gd name="T2" fmla="*/ 970495238 w 5700"/>
                <a:gd name="T3" fmla="*/ 862905112 h 2180"/>
                <a:gd name="T4" fmla="*/ 2147483647 w 5700"/>
                <a:gd name="T5" fmla="*/ 675317542 h 2180"/>
                <a:gd name="T6" fmla="*/ 2147483647 w 5700"/>
                <a:gd name="T7" fmla="*/ 589562336 h 2180"/>
                <a:gd name="T8" fmla="*/ 2147483647 w 5700"/>
                <a:gd name="T9" fmla="*/ 519887561 h 2180"/>
                <a:gd name="T10" fmla="*/ 2147483647 w 5700"/>
                <a:gd name="T11" fmla="*/ 482368738 h 2180"/>
                <a:gd name="T12" fmla="*/ 2147483647 w 5700"/>
                <a:gd name="T13" fmla="*/ 471649542 h 2180"/>
                <a:gd name="T14" fmla="*/ 2147483647 w 5700"/>
                <a:gd name="T15" fmla="*/ 466289943 h 2180"/>
                <a:gd name="T16" fmla="*/ 2147483647 w 5700"/>
                <a:gd name="T17" fmla="*/ 477009140 h 2180"/>
                <a:gd name="T18" fmla="*/ 2147483647 w 5700"/>
                <a:gd name="T19" fmla="*/ 503807130 h 2180"/>
                <a:gd name="T20" fmla="*/ 2147483647 w 5700"/>
                <a:gd name="T21" fmla="*/ 552045150 h 2180"/>
                <a:gd name="T22" fmla="*/ 2147483647 w 5700"/>
                <a:gd name="T23" fmla="*/ 616360327 h 2180"/>
                <a:gd name="T24" fmla="*/ 2147483647 w 5700"/>
                <a:gd name="T25" fmla="*/ 702115533 h 2180"/>
                <a:gd name="T26" fmla="*/ 2147483647 w 5700"/>
                <a:gd name="T27" fmla="*/ 809309131 h 2180"/>
                <a:gd name="T28" fmla="*/ 2147483647 w 5700"/>
                <a:gd name="T29" fmla="*/ 868264710 h 2180"/>
                <a:gd name="T30" fmla="*/ 2147483647 w 5700"/>
                <a:gd name="T31" fmla="*/ 1179124672 h 2180"/>
                <a:gd name="T32" fmla="*/ 2147483647 w 5700"/>
                <a:gd name="T33" fmla="*/ 1238080251 h 2180"/>
                <a:gd name="T34" fmla="*/ 2147483647 w 5700"/>
                <a:gd name="T35" fmla="*/ 1275599075 h 2180"/>
                <a:gd name="T36" fmla="*/ 2147483647 w 5700"/>
                <a:gd name="T37" fmla="*/ 1286318271 h 2180"/>
                <a:gd name="T38" fmla="*/ 2147483647 w 5700"/>
                <a:gd name="T39" fmla="*/ 1275599075 h 2180"/>
                <a:gd name="T40" fmla="*/ 2147483647 w 5700"/>
                <a:gd name="T41" fmla="*/ 1243441486 h 2180"/>
                <a:gd name="T42" fmla="*/ 2147483647 w 5700"/>
                <a:gd name="T43" fmla="*/ 1222001457 h 2180"/>
                <a:gd name="T44" fmla="*/ 2147483647 w 5700"/>
                <a:gd name="T45" fmla="*/ 1173765074 h 2180"/>
                <a:gd name="T46" fmla="*/ 2147483647 w 5700"/>
                <a:gd name="T47" fmla="*/ 1066571476 h 2180"/>
                <a:gd name="T48" fmla="*/ 2147483647 w 5700"/>
                <a:gd name="T49" fmla="*/ 884343504 h 2180"/>
                <a:gd name="T50" fmla="*/ 2147483647 w 5700"/>
                <a:gd name="T51" fmla="*/ 669957944 h 2180"/>
                <a:gd name="T52" fmla="*/ 2147483647 w 5700"/>
                <a:gd name="T53" fmla="*/ 348377149 h 2180"/>
                <a:gd name="T54" fmla="*/ 2147483647 w 5700"/>
                <a:gd name="T55" fmla="*/ 48236383 h 2180"/>
                <a:gd name="T56" fmla="*/ 2147483647 w 5700"/>
                <a:gd name="T57" fmla="*/ 2147483647 h 2180"/>
                <a:gd name="T58" fmla="*/ 2147483647 w 5700"/>
                <a:gd name="T59" fmla="*/ 2147483647 h 2180"/>
                <a:gd name="T60" fmla="*/ 2147483647 w 5700"/>
                <a:gd name="T61" fmla="*/ 2147483647 h 2180"/>
                <a:gd name="T62" fmla="*/ 2147483647 w 5700"/>
                <a:gd name="T63" fmla="*/ 2147483647 h 2180"/>
                <a:gd name="T64" fmla="*/ 2147483647 w 5700"/>
                <a:gd name="T65" fmla="*/ 2147483647 h 2180"/>
                <a:gd name="T66" fmla="*/ 2147483647 w 5700"/>
                <a:gd name="T67" fmla="*/ 2147483647 h 2180"/>
                <a:gd name="T68" fmla="*/ 2147483647 w 5700"/>
                <a:gd name="T69" fmla="*/ 2147483647 h 2180"/>
                <a:gd name="T70" fmla="*/ 2147483647 w 5700"/>
                <a:gd name="T71" fmla="*/ 2147483647 h 2180"/>
                <a:gd name="T72" fmla="*/ 2147483647 w 5700"/>
                <a:gd name="T73" fmla="*/ 2147483647 h 2180"/>
                <a:gd name="T74" fmla="*/ 2147483647 w 5700"/>
                <a:gd name="T75" fmla="*/ 2147483647 h 2180"/>
                <a:gd name="T76" fmla="*/ 2147483647 w 5700"/>
                <a:gd name="T77" fmla="*/ 2147483647 h 2180"/>
                <a:gd name="T78" fmla="*/ 2147483647 w 5700"/>
                <a:gd name="T79" fmla="*/ 2147483647 h 2180"/>
                <a:gd name="T80" fmla="*/ 2147483647 w 5700"/>
                <a:gd name="T81" fmla="*/ 2147483647 h 2180"/>
                <a:gd name="T82" fmla="*/ 2147483647 w 5700"/>
                <a:gd name="T83" fmla="*/ 2147483647 h 2180"/>
                <a:gd name="T84" fmla="*/ 2147483647 w 5700"/>
                <a:gd name="T85" fmla="*/ 2147483647 h 2180"/>
                <a:gd name="T86" fmla="*/ 2147483647 w 5700"/>
                <a:gd name="T87" fmla="*/ 2147483647 h 2180"/>
                <a:gd name="T88" fmla="*/ 2147483647 w 5700"/>
                <a:gd name="T89" fmla="*/ 2147483647 h 2180"/>
                <a:gd name="T90" fmla="*/ 2147483647 w 5700"/>
                <a:gd name="T91" fmla="*/ 2147483647 h 2180"/>
                <a:gd name="T92" fmla="*/ 2147483647 w 5700"/>
                <a:gd name="T93" fmla="*/ 2147483647 h 2180"/>
                <a:gd name="T94" fmla="*/ 2147483647 w 5700"/>
                <a:gd name="T95" fmla="*/ 2147483647 h 2180"/>
                <a:gd name="T96" fmla="*/ 2147483647 w 5700"/>
                <a:gd name="T97" fmla="*/ 2147483647 h 2180"/>
                <a:gd name="T98" fmla="*/ 2147483647 w 5700"/>
                <a:gd name="T99" fmla="*/ 2147483647 h 2180"/>
                <a:gd name="T100" fmla="*/ 2147483647 w 5700"/>
                <a:gd name="T101" fmla="*/ 2147483647 h 2180"/>
                <a:gd name="T102" fmla="*/ 2147483647 w 5700"/>
                <a:gd name="T103" fmla="*/ 2147483647 h 2180"/>
                <a:gd name="T104" fmla="*/ 2147483647 w 5700"/>
                <a:gd name="T105" fmla="*/ 2147483647 h 2180"/>
                <a:gd name="T106" fmla="*/ 2147483647 w 5700"/>
                <a:gd name="T107" fmla="*/ 2147483647 h 2180"/>
                <a:gd name="T108" fmla="*/ 2147483647 w 5700"/>
                <a:gd name="T109" fmla="*/ 2147483647 h 2180"/>
                <a:gd name="T110" fmla="*/ 1688982178 w 5700"/>
                <a:gd name="T111" fmla="*/ 2147483647 h 2180"/>
                <a:gd name="T112" fmla="*/ 798915364 w 5700"/>
                <a:gd name="T113" fmla="*/ 2147483647 h 2180"/>
                <a:gd name="T114" fmla="*/ 96513782 w 5700"/>
                <a:gd name="T115" fmla="*/ 2147483647 h 2180"/>
                <a:gd name="T116" fmla="*/ 0 w 5700"/>
                <a:gd name="T117" fmla="*/ 1018335093 h 21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00"/>
                <a:gd name="T178" fmla="*/ 0 h 2180"/>
                <a:gd name="T179" fmla="*/ 5700 w 5700"/>
                <a:gd name="T180" fmla="*/ 2180 h 21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00" h="2180">
                  <a:moveTo>
                    <a:pt x="0" y="380"/>
                  </a:moveTo>
                  <a:lnTo>
                    <a:pt x="0" y="380"/>
                  </a:lnTo>
                  <a:lnTo>
                    <a:pt x="174" y="352"/>
                  </a:lnTo>
                  <a:lnTo>
                    <a:pt x="362" y="322"/>
                  </a:lnTo>
                  <a:lnTo>
                    <a:pt x="594" y="288"/>
                  </a:lnTo>
                  <a:lnTo>
                    <a:pt x="848" y="252"/>
                  </a:lnTo>
                  <a:lnTo>
                    <a:pt x="980" y="236"/>
                  </a:lnTo>
                  <a:lnTo>
                    <a:pt x="1110" y="220"/>
                  </a:lnTo>
                  <a:lnTo>
                    <a:pt x="1236" y="206"/>
                  </a:lnTo>
                  <a:lnTo>
                    <a:pt x="1358" y="194"/>
                  </a:lnTo>
                  <a:lnTo>
                    <a:pt x="1472" y="186"/>
                  </a:lnTo>
                  <a:lnTo>
                    <a:pt x="1574" y="180"/>
                  </a:lnTo>
                  <a:lnTo>
                    <a:pt x="1682" y="176"/>
                  </a:lnTo>
                  <a:lnTo>
                    <a:pt x="1788" y="174"/>
                  </a:lnTo>
                  <a:lnTo>
                    <a:pt x="1888" y="174"/>
                  </a:lnTo>
                  <a:lnTo>
                    <a:pt x="1986" y="176"/>
                  </a:lnTo>
                  <a:lnTo>
                    <a:pt x="2082" y="178"/>
                  </a:lnTo>
                  <a:lnTo>
                    <a:pt x="2174" y="182"/>
                  </a:lnTo>
                  <a:lnTo>
                    <a:pt x="2266" y="188"/>
                  </a:lnTo>
                  <a:lnTo>
                    <a:pt x="2358" y="196"/>
                  </a:lnTo>
                  <a:lnTo>
                    <a:pt x="2448" y="206"/>
                  </a:lnTo>
                  <a:lnTo>
                    <a:pt x="2538" y="216"/>
                  </a:lnTo>
                  <a:lnTo>
                    <a:pt x="2630" y="230"/>
                  </a:lnTo>
                  <a:lnTo>
                    <a:pt x="2724" y="246"/>
                  </a:lnTo>
                  <a:lnTo>
                    <a:pt x="2818" y="262"/>
                  </a:lnTo>
                  <a:lnTo>
                    <a:pt x="2916" y="280"/>
                  </a:lnTo>
                  <a:lnTo>
                    <a:pt x="3016" y="302"/>
                  </a:lnTo>
                  <a:lnTo>
                    <a:pt x="3120" y="324"/>
                  </a:lnTo>
                  <a:lnTo>
                    <a:pt x="3490" y="410"/>
                  </a:lnTo>
                  <a:lnTo>
                    <a:pt x="3634" y="440"/>
                  </a:lnTo>
                  <a:lnTo>
                    <a:pt x="3698" y="452"/>
                  </a:lnTo>
                  <a:lnTo>
                    <a:pt x="3760" y="462"/>
                  </a:lnTo>
                  <a:lnTo>
                    <a:pt x="3820" y="470"/>
                  </a:lnTo>
                  <a:lnTo>
                    <a:pt x="3878" y="476"/>
                  </a:lnTo>
                  <a:lnTo>
                    <a:pt x="3936" y="480"/>
                  </a:lnTo>
                  <a:lnTo>
                    <a:pt x="3994" y="480"/>
                  </a:lnTo>
                  <a:lnTo>
                    <a:pt x="4054" y="480"/>
                  </a:lnTo>
                  <a:lnTo>
                    <a:pt x="4116" y="476"/>
                  </a:lnTo>
                  <a:lnTo>
                    <a:pt x="4182" y="472"/>
                  </a:lnTo>
                  <a:lnTo>
                    <a:pt x="4252" y="464"/>
                  </a:lnTo>
                  <a:lnTo>
                    <a:pt x="4300" y="456"/>
                  </a:lnTo>
                  <a:lnTo>
                    <a:pt x="4352" y="448"/>
                  </a:lnTo>
                  <a:lnTo>
                    <a:pt x="4404" y="438"/>
                  </a:lnTo>
                  <a:lnTo>
                    <a:pt x="4458" y="426"/>
                  </a:lnTo>
                  <a:lnTo>
                    <a:pt x="4572" y="398"/>
                  </a:lnTo>
                  <a:lnTo>
                    <a:pt x="4690" y="366"/>
                  </a:lnTo>
                  <a:lnTo>
                    <a:pt x="4810" y="330"/>
                  </a:lnTo>
                  <a:lnTo>
                    <a:pt x="4930" y="290"/>
                  </a:lnTo>
                  <a:lnTo>
                    <a:pt x="5048" y="250"/>
                  </a:lnTo>
                  <a:lnTo>
                    <a:pt x="5164" y="210"/>
                  </a:lnTo>
                  <a:lnTo>
                    <a:pt x="5374" y="130"/>
                  </a:lnTo>
                  <a:lnTo>
                    <a:pt x="5544" y="64"/>
                  </a:lnTo>
                  <a:lnTo>
                    <a:pt x="5658" y="18"/>
                  </a:lnTo>
                  <a:lnTo>
                    <a:pt x="5700" y="0"/>
                  </a:lnTo>
                  <a:lnTo>
                    <a:pt x="5670" y="1086"/>
                  </a:lnTo>
                  <a:lnTo>
                    <a:pt x="5630" y="1112"/>
                  </a:lnTo>
                  <a:lnTo>
                    <a:pt x="5584" y="1144"/>
                  </a:lnTo>
                  <a:lnTo>
                    <a:pt x="5518" y="1184"/>
                  </a:lnTo>
                  <a:lnTo>
                    <a:pt x="5438" y="1232"/>
                  </a:lnTo>
                  <a:lnTo>
                    <a:pt x="5342" y="1284"/>
                  </a:lnTo>
                  <a:lnTo>
                    <a:pt x="5232" y="1338"/>
                  </a:lnTo>
                  <a:lnTo>
                    <a:pt x="5172" y="1366"/>
                  </a:lnTo>
                  <a:lnTo>
                    <a:pt x="5108" y="1394"/>
                  </a:lnTo>
                  <a:lnTo>
                    <a:pt x="5042" y="1422"/>
                  </a:lnTo>
                  <a:lnTo>
                    <a:pt x="4972" y="1450"/>
                  </a:lnTo>
                  <a:lnTo>
                    <a:pt x="4900" y="1476"/>
                  </a:lnTo>
                  <a:lnTo>
                    <a:pt x="4826" y="1500"/>
                  </a:lnTo>
                  <a:lnTo>
                    <a:pt x="4748" y="1524"/>
                  </a:lnTo>
                  <a:lnTo>
                    <a:pt x="4670" y="1546"/>
                  </a:lnTo>
                  <a:lnTo>
                    <a:pt x="4588" y="1568"/>
                  </a:lnTo>
                  <a:lnTo>
                    <a:pt x="4504" y="1586"/>
                  </a:lnTo>
                  <a:lnTo>
                    <a:pt x="4418" y="1602"/>
                  </a:lnTo>
                  <a:lnTo>
                    <a:pt x="4330" y="1614"/>
                  </a:lnTo>
                  <a:lnTo>
                    <a:pt x="4242" y="1626"/>
                  </a:lnTo>
                  <a:lnTo>
                    <a:pt x="4150" y="1634"/>
                  </a:lnTo>
                  <a:lnTo>
                    <a:pt x="4058" y="1638"/>
                  </a:lnTo>
                  <a:lnTo>
                    <a:pt x="3964" y="1638"/>
                  </a:lnTo>
                  <a:lnTo>
                    <a:pt x="3868" y="1634"/>
                  </a:lnTo>
                  <a:lnTo>
                    <a:pt x="3772" y="1628"/>
                  </a:lnTo>
                  <a:lnTo>
                    <a:pt x="3642" y="1612"/>
                  </a:lnTo>
                  <a:lnTo>
                    <a:pt x="3512" y="1596"/>
                  </a:lnTo>
                  <a:lnTo>
                    <a:pt x="3256" y="1562"/>
                  </a:lnTo>
                  <a:lnTo>
                    <a:pt x="3004" y="1528"/>
                  </a:lnTo>
                  <a:lnTo>
                    <a:pt x="2878" y="1514"/>
                  </a:lnTo>
                  <a:lnTo>
                    <a:pt x="2752" y="1502"/>
                  </a:lnTo>
                  <a:lnTo>
                    <a:pt x="2626" y="1494"/>
                  </a:lnTo>
                  <a:lnTo>
                    <a:pt x="2498" y="1488"/>
                  </a:lnTo>
                  <a:lnTo>
                    <a:pt x="2434" y="1488"/>
                  </a:lnTo>
                  <a:lnTo>
                    <a:pt x="2370" y="1488"/>
                  </a:lnTo>
                  <a:lnTo>
                    <a:pt x="2306" y="1490"/>
                  </a:lnTo>
                  <a:lnTo>
                    <a:pt x="2240" y="1492"/>
                  </a:lnTo>
                  <a:lnTo>
                    <a:pt x="2176" y="1496"/>
                  </a:lnTo>
                  <a:lnTo>
                    <a:pt x="2110" y="1502"/>
                  </a:lnTo>
                  <a:lnTo>
                    <a:pt x="2044" y="1510"/>
                  </a:lnTo>
                  <a:lnTo>
                    <a:pt x="1976" y="1520"/>
                  </a:lnTo>
                  <a:lnTo>
                    <a:pt x="1908" y="1532"/>
                  </a:lnTo>
                  <a:lnTo>
                    <a:pt x="1840" y="1544"/>
                  </a:lnTo>
                  <a:lnTo>
                    <a:pt x="1772" y="1560"/>
                  </a:lnTo>
                  <a:lnTo>
                    <a:pt x="1702" y="1576"/>
                  </a:lnTo>
                  <a:lnTo>
                    <a:pt x="1532" y="1624"/>
                  </a:lnTo>
                  <a:lnTo>
                    <a:pt x="1366" y="1672"/>
                  </a:lnTo>
                  <a:lnTo>
                    <a:pt x="1204" y="1722"/>
                  </a:lnTo>
                  <a:lnTo>
                    <a:pt x="1050" y="1772"/>
                  </a:lnTo>
                  <a:lnTo>
                    <a:pt x="902" y="1824"/>
                  </a:lnTo>
                  <a:lnTo>
                    <a:pt x="762" y="1874"/>
                  </a:lnTo>
                  <a:lnTo>
                    <a:pt x="630" y="1922"/>
                  </a:lnTo>
                  <a:lnTo>
                    <a:pt x="508" y="1970"/>
                  </a:lnTo>
                  <a:lnTo>
                    <a:pt x="298" y="2054"/>
                  </a:lnTo>
                  <a:lnTo>
                    <a:pt x="138" y="2120"/>
                  </a:lnTo>
                  <a:lnTo>
                    <a:pt x="36" y="2164"/>
                  </a:lnTo>
                  <a:lnTo>
                    <a:pt x="0" y="21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fr-FR" sz="1800" dirty="0" smtClean="0">
                  <a:latin typeface="Calibri" pitchFamily="-106" charset="0"/>
                </a:rPr>
                <a:t> </a:t>
              </a:r>
              <a:endParaRPr lang="fr-FR" sz="1800" dirty="0">
                <a:latin typeface="Calibri" pitchFamily="-106" charset="0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 rot="20562930">
              <a:off x="6253181" y="1532891"/>
              <a:ext cx="1524000" cy="215900"/>
            </a:xfrm>
            <a:custGeom>
              <a:avLst/>
              <a:gdLst>
                <a:gd name="T0" fmla="*/ 282 w 960"/>
                <a:gd name="T1" fmla="*/ 56 h 136"/>
                <a:gd name="T2" fmla="*/ 282 w 960"/>
                <a:gd name="T3" fmla="*/ 56 h 136"/>
                <a:gd name="T4" fmla="*/ 344 w 960"/>
                <a:gd name="T5" fmla="*/ 58 h 136"/>
                <a:gd name="T6" fmla="*/ 406 w 960"/>
                <a:gd name="T7" fmla="*/ 58 h 136"/>
                <a:gd name="T8" fmla="*/ 466 w 960"/>
                <a:gd name="T9" fmla="*/ 58 h 136"/>
                <a:gd name="T10" fmla="*/ 528 w 960"/>
                <a:gd name="T11" fmla="*/ 56 h 136"/>
                <a:gd name="T12" fmla="*/ 586 w 960"/>
                <a:gd name="T13" fmla="*/ 52 h 136"/>
                <a:gd name="T14" fmla="*/ 642 w 960"/>
                <a:gd name="T15" fmla="*/ 48 h 136"/>
                <a:gd name="T16" fmla="*/ 744 w 960"/>
                <a:gd name="T17" fmla="*/ 36 h 136"/>
                <a:gd name="T18" fmla="*/ 832 w 960"/>
                <a:gd name="T19" fmla="*/ 22 h 136"/>
                <a:gd name="T20" fmla="*/ 902 w 960"/>
                <a:gd name="T21" fmla="*/ 12 h 136"/>
                <a:gd name="T22" fmla="*/ 960 w 960"/>
                <a:gd name="T23" fmla="*/ 0 h 136"/>
                <a:gd name="T24" fmla="*/ 960 w 960"/>
                <a:gd name="T25" fmla="*/ 0 h 136"/>
                <a:gd name="T26" fmla="*/ 954 w 960"/>
                <a:gd name="T27" fmla="*/ 6 h 136"/>
                <a:gd name="T28" fmla="*/ 932 w 960"/>
                <a:gd name="T29" fmla="*/ 26 h 136"/>
                <a:gd name="T30" fmla="*/ 916 w 960"/>
                <a:gd name="T31" fmla="*/ 38 h 136"/>
                <a:gd name="T32" fmla="*/ 894 w 960"/>
                <a:gd name="T33" fmla="*/ 52 h 136"/>
                <a:gd name="T34" fmla="*/ 870 w 960"/>
                <a:gd name="T35" fmla="*/ 66 h 136"/>
                <a:gd name="T36" fmla="*/ 838 w 960"/>
                <a:gd name="T37" fmla="*/ 80 h 136"/>
                <a:gd name="T38" fmla="*/ 804 w 960"/>
                <a:gd name="T39" fmla="*/ 94 h 136"/>
                <a:gd name="T40" fmla="*/ 764 w 960"/>
                <a:gd name="T41" fmla="*/ 106 h 136"/>
                <a:gd name="T42" fmla="*/ 718 w 960"/>
                <a:gd name="T43" fmla="*/ 118 h 136"/>
                <a:gd name="T44" fmla="*/ 666 w 960"/>
                <a:gd name="T45" fmla="*/ 126 h 136"/>
                <a:gd name="T46" fmla="*/ 610 w 960"/>
                <a:gd name="T47" fmla="*/ 132 h 136"/>
                <a:gd name="T48" fmla="*/ 548 w 960"/>
                <a:gd name="T49" fmla="*/ 136 h 136"/>
                <a:gd name="T50" fmla="*/ 478 w 960"/>
                <a:gd name="T51" fmla="*/ 134 h 136"/>
                <a:gd name="T52" fmla="*/ 404 w 960"/>
                <a:gd name="T53" fmla="*/ 130 h 136"/>
                <a:gd name="T54" fmla="*/ 404 w 960"/>
                <a:gd name="T55" fmla="*/ 130 h 136"/>
                <a:gd name="T56" fmla="*/ 350 w 960"/>
                <a:gd name="T57" fmla="*/ 122 h 136"/>
                <a:gd name="T58" fmla="*/ 288 w 960"/>
                <a:gd name="T59" fmla="*/ 108 h 136"/>
                <a:gd name="T60" fmla="*/ 222 w 960"/>
                <a:gd name="T61" fmla="*/ 92 h 136"/>
                <a:gd name="T62" fmla="*/ 156 w 960"/>
                <a:gd name="T63" fmla="*/ 74 h 136"/>
                <a:gd name="T64" fmla="*/ 46 w 960"/>
                <a:gd name="T65" fmla="*/ 42 h 136"/>
                <a:gd name="T66" fmla="*/ 0 w 960"/>
                <a:gd name="T67" fmla="*/ 28 h 136"/>
                <a:gd name="T68" fmla="*/ 0 w 960"/>
                <a:gd name="T69" fmla="*/ 28 h 136"/>
                <a:gd name="T70" fmla="*/ 14 w 960"/>
                <a:gd name="T71" fmla="*/ 30 h 136"/>
                <a:gd name="T72" fmla="*/ 58 w 960"/>
                <a:gd name="T73" fmla="*/ 36 h 136"/>
                <a:gd name="T74" fmla="*/ 146 w 960"/>
                <a:gd name="T75" fmla="*/ 44 h 136"/>
                <a:gd name="T76" fmla="*/ 282 w 960"/>
                <a:gd name="T77" fmla="*/ 56 h 1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60"/>
                <a:gd name="T118" fmla="*/ 0 h 136"/>
                <a:gd name="T119" fmla="*/ 960 w 960"/>
                <a:gd name="T120" fmla="*/ 136 h 1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60" h="136">
                  <a:moveTo>
                    <a:pt x="282" y="56"/>
                  </a:moveTo>
                  <a:lnTo>
                    <a:pt x="282" y="56"/>
                  </a:lnTo>
                  <a:lnTo>
                    <a:pt x="344" y="58"/>
                  </a:lnTo>
                  <a:lnTo>
                    <a:pt x="406" y="58"/>
                  </a:lnTo>
                  <a:lnTo>
                    <a:pt x="466" y="58"/>
                  </a:lnTo>
                  <a:lnTo>
                    <a:pt x="528" y="56"/>
                  </a:lnTo>
                  <a:lnTo>
                    <a:pt x="586" y="52"/>
                  </a:lnTo>
                  <a:lnTo>
                    <a:pt x="642" y="48"/>
                  </a:lnTo>
                  <a:lnTo>
                    <a:pt x="744" y="36"/>
                  </a:lnTo>
                  <a:lnTo>
                    <a:pt x="832" y="22"/>
                  </a:lnTo>
                  <a:lnTo>
                    <a:pt x="902" y="12"/>
                  </a:lnTo>
                  <a:lnTo>
                    <a:pt x="960" y="0"/>
                  </a:lnTo>
                  <a:lnTo>
                    <a:pt x="954" y="6"/>
                  </a:lnTo>
                  <a:lnTo>
                    <a:pt x="932" y="26"/>
                  </a:lnTo>
                  <a:lnTo>
                    <a:pt x="916" y="38"/>
                  </a:lnTo>
                  <a:lnTo>
                    <a:pt x="894" y="52"/>
                  </a:lnTo>
                  <a:lnTo>
                    <a:pt x="870" y="66"/>
                  </a:lnTo>
                  <a:lnTo>
                    <a:pt x="838" y="80"/>
                  </a:lnTo>
                  <a:lnTo>
                    <a:pt x="804" y="94"/>
                  </a:lnTo>
                  <a:lnTo>
                    <a:pt x="764" y="106"/>
                  </a:lnTo>
                  <a:lnTo>
                    <a:pt x="718" y="118"/>
                  </a:lnTo>
                  <a:lnTo>
                    <a:pt x="666" y="126"/>
                  </a:lnTo>
                  <a:lnTo>
                    <a:pt x="610" y="132"/>
                  </a:lnTo>
                  <a:lnTo>
                    <a:pt x="548" y="136"/>
                  </a:lnTo>
                  <a:lnTo>
                    <a:pt x="478" y="134"/>
                  </a:lnTo>
                  <a:lnTo>
                    <a:pt x="404" y="130"/>
                  </a:lnTo>
                  <a:lnTo>
                    <a:pt x="350" y="122"/>
                  </a:lnTo>
                  <a:lnTo>
                    <a:pt x="288" y="108"/>
                  </a:lnTo>
                  <a:lnTo>
                    <a:pt x="222" y="92"/>
                  </a:lnTo>
                  <a:lnTo>
                    <a:pt x="156" y="74"/>
                  </a:lnTo>
                  <a:lnTo>
                    <a:pt x="46" y="42"/>
                  </a:lnTo>
                  <a:lnTo>
                    <a:pt x="0" y="28"/>
                  </a:lnTo>
                  <a:lnTo>
                    <a:pt x="14" y="30"/>
                  </a:lnTo>
                  <a:lnTo>
                    <a:pt x="58" y="36"/>
                  </a:lnTo>
                  <a:lnTo>
                    <a:pt x="146" y="44"/>
                  </a:lnTo>
                  <a:lnTo>
                    <a:pt x="282" y="56"/>
                  </a:lnTo>
                  <a:close/>
                </a:path>
              </a:pathLst>
            </a:custGeom>
            <a:solidFill>
              <a:srgbClr val="9B1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fr-FR" sz="1800" dirty="0" smtClean="0"/>
                <a:t> </a:t>
              </a:r>
              <a:endParaRPr lang="fr-FR" sz="1800" dirty="0"/>
            </a:p>
          </p:txBody>
        </p:sp>
      </p:grpSp>
      <p:sp>
        <p:nvSpPr>
          <p:cNvPr id="11" name="Freeform 5"/>
          <p:cNvSpPr>
            <a:spLocks/>
          </p:cNvSpPr>
          <p:nvPr userDrawn="1"/>
        </p:nvSpPr>
        <p:spPr bwMode="auto">
          <a:xfrm>
            <a:off x="-76200" y="1122652"/>
            <a:ext cx="9310319" cy="882457"/>
          </a:xfrm>
          <a:custGeom>
            <a:avLst/>
            <a:gdLst/>
            <a:ahLst/>
            <a:cxnLst>
              <a:cxn ang="0">
                <a:pos x="0" y="410"/>
              </a:cxn>
              <a:cxn ang="0">
                <a:pos x="242" y="365"/>
              </a:cxn>
              <a:cxn ang="0">
                <a:pos x="507" y="320"/>
              </a:cxn>
              <a:cxn ang="0">
                <a:pos x="833" y="270"/>
              </a:cxn>
              <a:cxn ang="0">
                <a:pos x="1198" y="225"/>
              </a:cxn>
              <a:cxn ang="0">
                <a:pos x="1483" y="198"/>
              </a:cxn>
              <a:cxn ang="0">
                <a:pos x="1670" y="187"/>
              </a:cxn>
              <a:cxn ang="0">
                <a:pos x="1855" y="180"/>
              </a:cxn>
              <a:cxn ang="0">
                <a:pos x="2030" y="178"/>
              </a:cxn>
              <a:cxn ang="0">
                <a:pos x="2195" y="187"/>
              </a:cxn>
              <a:cxn ang="0">
                <a:pos x="2273" y="193"/>
              </a:cxn>
              <a:cxn ang="0">
                <a:pos x="2425" y="212"/>
              </a:cxn>
              <a:cxn ang="0">
                <a:pos x="2578" y="235"/>
              </a:cxn>
              <a:cxn ang="0">
                <a:pos x="2887" y="292"/>
              </a:cxn>
              <a:cxn ang="0">
                <a:pos x="3350" y="382"/>
              </a:cxn>
              <a:cxn ang="0">
                <a:pos x="3657" y="434"/>
              </a:cxn>
              <a:cxn ang="0">
                <a:pos x="3808" y="452"/>
              </a:cxn>
              <a:cxn ang="0">
                <a:pos x="3957" y="465"/>
              </a:cxn>
              <a:cxn ang="0">
                <a:pos x="4105" y="472"/>
              </a:cxn>
              <a:cxn ang="0">
                <a:pos x="4250" y="470"/>
              </a:cxn>
              <a:cxn ang="0">
                <a:pos x="4392" y="460"/>
              </a:cxn>
              <a:cxn ang="0">
                <a:pos x="4532" y="439"/>
              </a:cxn>
              <a:cxn ang="0">
                <a:pos x="4668" y="407"/>
              </a:cxn>
              <a:cxn ang="0">
                <a:pos x="4798" y="367"/>
              </a:cxn>
              <a:cxn ang="0">
                <a:pos x="5033" y="292"/>
              </a:cxn>
              <a:cxn ang="0">
                <a:pos x="5235" y="220"/>
              </a:cxn>
              <a:cxn ang="0">
                <a:pos x="5403" y="155"/>
              </a:cxn>
              <a:cxn ang="0">
                <a:pos x="5537" y="98"/>
              </a:cxn>
              <a:cxn ang="0">
                <a:pos x="5673" y="33"/>
              </a:cxn>
              <a:cxn ang="0">
                <a:pos x="5740" y="0"/>
              </a:cxn>
              <a:cxn ang="0">
                <a:pos x="5750" y="20"/>
              </a:cxn>
              <a:cxn ang="0">
                <a:pos x="5647" y="73"/>
              </a:cxn>
              <a:cxn ang="0">
                <a:pos x="5478" y="153"/>
              </a:cxn>
              <a:cxn ang="0">
                <a:pos x="5252" y="250"/>
              </a:cxn>
              <a:cxn ang="0">
                <a:pos x="5050" y="327"/>
              </a:cxn>
              <a:cxn ang="0">
                <a:pos x="4905" y="377"/>
              </a:cxn>
              <a:cxn ang="0">
                <a:pos x="4755" y="422"/>
              </a:cxn>
              <a:cxn ang="0">
                <a:pos x="4600" y="462"/>
              </a:cxn>
              <a:cxn ang="0">
                <a:pos x="4443" y="495"/>
              </a:cxn>
              <a:cxn ang="0">
                <a:pos x="4287" y="519"/>
              </a:cxn>
              <a:cxn ang="0">
                <a:pos x="4132" y="532"/>
              </a:cxn>
              <a:cxn ang="0">
                <a:pos x="3982" y="532"/>
              </a:cxn>
              <a:cxn ang="0">
                <a:pos x="3908" y="527"/>
              </a:cxn>
              <a:cxn ang="0">
                <a:pos x="3617" y="490"/>
              </a:cxn>
              <a:cxn ang="0">
                <a:pos x="3323" y="445"/>
              </a:cxn>
              <a:cxn ang="0">
                <a:pos x="2880" y="372"/>
              </a:cxn>
              <a:cxn ang="0">
                <a:pos x="2582" y="328"/>
              </a:cxn>
              <a:cxn ang="0">
                <a:pos x="2353" y="302"/>
              </a:cxn>
              <a:cxn ang="0">
                <a:pos x="2202" y="288"/>
              </a:cxn>
              <a:cxn ang="0">
                <a:pos x="2047" y="280"/>
              </a:cxn>
              <a:cxn ang="0">
                <a:pos x="1892" y="277"/>
              </a:cxn>
              <a:cxn ang="0">
                <a:pos x="1735" y="280"/>
              </a:cxn>
              <a:cxn ang="0">
                <a:pos x="1578" y="290"/>
              </a:cxn>
              <a:cxn ang="0">
                <a:pos x="1498" y="297"/>
              </a:cxn>
              <a:cxn ang="0">
                <a:pos x="1180" y="335"/>
              </a:cxn>
              <a:cxn ang="0">
                <a:pos x="892" y="375"/>
              </a:cxn>
              <a:cxn ang="0">
                <a:pos x="637" y="417"/>
              </a:cxn>
              <a:cxn ang="0">
                <a:pos x="418" y="457"/>
              </a:cxn>
              <a:cxn ang="0">
                <a:pos x="110" y="520"/>
              </a:cxn>
              <a:cxn ang="0">
                <a:pos x="0" y="410"/>
              </a:cxn>
            </a:cxnLst>
            <a:rect l="0" t="0" r="r" b="b"/>
            <a:pathLst>
              <a:path w="5750" h="545">
                <a:moveTo>
                  <a:pt x="0" y="410"/>
                </a:moveTo>
                <a:lnTo>
                  <a:pt x="0" y="410"/>
                </a:lnTo>
                <a:lnTo>
                  <a:pt x="65" y="399"/>
                </a:lnTo>
                <a:lnTo>
                  <a:pt x="242" y="365"/>
                </a:lnTo>
                <a:lnTo>
                  <a:pt x="365" y="343"/>
                </a:lnTo>
                <a:lnTo>
                  <a:pt x="507" y="320"/>
                </a:lnTo>
                <a:lnTo>
                  <a:pt x="663" y="295"/>
                </a:lnTo>
                <a:lnTo>
                  <a:pt x="833" y="270"/>
                </a:lnTo>
                <a:lnTo>
                  <a:pt x="1013" y="247"/>
                </a:lnTo>
                <a:lnTo>
                  <a:pt x="1198" y="225"/>
                </a:lnTo>
                <a:lnTo>
                  <a:pt x="1388" y="207"/>
                </a:lnTo>
                <a:lnTo>
                  <a:pt x="1483" y="198"/>
                </a:lnTo>
                <a:lnTo>
                  <a:pt x="1577" y="192"/>
                </a:lnTo>
                <a:lnTo>
                  <a:pt x="1670" y="187"/>
                </a:lnTo>
                <a:lnTo>
                  <a:pt x="1763" y="182"/>
                </a:lnTo>
                <a:lnTo>
                  <a:pt x="1855" y="180"/>
                </a:lnTo>
                <a:lnTo>
                  <a:pt x="1943" y="178"/>
                </a:lnTo>
                <a:lnTo>
                  <a:pt x="2030" y="178"/>
                </a:lnTo>
                <a:lnTo>
                  <a:pt x="2115" y="182"/>
                </a:lnTo>
                <a:lnTo>
                  <a:pt x="2195" y="187"/>
                </a:lnTo>
                <a:lnTo>
                  <a:pt x="2273" y="193"/>
                </a:lnTo>
                <a:lnTo>
                  <a:pt x="2273" y="193"/>
                </a:lnTo>
                <a:lnTo>
                  <a:pt x="2348" y="202"/>
                </a:lnTo>
                <a:lnTo>
                  <a:pt x="2425" y="212"/>
                </a:lnTo>
                <a:lnTo>
                  <a:pt x="2502" y="223"/>
                </a:lnTo>
                <a:lnTo>
                  <a:pt x="2578" y="235"/>
                </a:lnTo>
                <a:lnTo>
                  <a:pt x="2732" y="262"/>
                </a:lnTo>
                <a:lnTo>
                  <a:pt x="2887" y="292"/>
                </a:lnTo>
                <a:lnTo>
                  <a:pt x="3197" y="352"/>
                </a:lnTo>
                <a:lnTo>
                  <a:pt x="3350" y="382"/>
                </a:lnTo>
                <a:lnTo>
                  <a:pt x="3505" y="409"/>
                </a:lnTo>
                <a:lnTo>
                  <a:pt x="3657" y="434"/>
                </a:lnTo>
                <a:lnTo>
                  <a:pt x="3732" y="444"/>
                </a:lnTo>
                <a:lnTo>
                  <a:pt x="3808" y="452"/>
                </a:lnTo>
                <a:lnTo>
                  <a:pt x="3883" y="460"/>
                </a:lnTo>
                <a:lnTo>
                  <a:pt x="3957" y="465"/>
                </a:lnTo>
                <a:lnTo>
                  <a:pt x="4032" y="470"/>
                </a:lnTo>
                <a:lnTo>
                  <a:pt x="4105" y="472"/>
                </a:lnTo>
                <a:lnTo>
                  <a:pt x="4178" y="472"/>
                </a:lnTo>
                <a:lnTo>
                  <a:pt x="4250" y="470"/>
                </a:lnTo>
                <a:lnTo>
                  <a:pt x="4322" y="467"/>
                </a:lnTo>
                <a:lnTo>
                  <a:pt x="4392" y="460"/>
                </a:lnTo>
                <a:lnTo>
                  <a:pt x="4462" y="450"/>
                </a:lnTo>
                <a:lnTo>
                  <a:pt x="4532" y="439"/>
                </a:lnTo>
                <a:lnTo>
                  <a:pt x="4600" y="424"/>
                </a:lnTo>
                <a:lnTo>
                  <a:pt x="4668" y="407"/>
                </a:lnTo>
                <a:lnTo>
                  <a:pt x="4668" y="407"/>
                </a:lnTo>
                <a:lnTo>
                  <a:pt x="4798" y="367"/>
                </a:lnTo>
                <a:lnTo>
                  <a:pt x="4920" y="330"/>
                </a:lnTo>
                <a:lnTo>
                  <a:pt x="5033" y="292"/>
                </a:lnTo>
                <a:lnTo>
                  <a:pt x="5138" y="255"/>
                </a:lnTo>
                <a:lnTo>
                  <a:pt x="5235" y="220"/>
                </a:lnTo>
                <a:lnTo>
                  <a:pt x="5323" y="187"/>
                </a:lnTo>
                <a:lnTo>
                  <a:pt x="5403" y="155"/>
                </a:lnTo>
                <a:lnTo>
                  <a:pt x="5473" y="125"/>
                </a:lnTo>
                <a:lnTo>
                  <a:pt x="5537" y="98"/>
                </a:lnTo>
                <a:lnTo>
                  <a:pt x="5590" y="73"/>
                </a:lnTo>
                <a:lnTo>
                  <a:pt x="5673" y="33"/>
                </a:lnTo>
                <a:lnTo>
                  <a:pt x="5723" y="8"/>
                </a:lnTo>
                <a:lnTo>
                  <a:pt x="5740" y="0"/>
                </a:lnTo>
                <a:lnTo>
                  <a:pt x="5750" y="20"/>
                </a:lnTo>
                <a:lnTo>
                  <a:pt x="5750" y="20"/>
                </a:lnTo>
                <a:lnTo>
                  <a:pt x="5703" y="45"/>
                </a:lnTo>
                <a:lnTo>
                  <a:pt x="5647" y="73"/>
                </a:lnTo>
                <a:lnTo>
                  <a:pt x="5572" y="110"/>
                </a:lnTo>
                <a:lnTo>
                  <a:pt x="5478" y="153"/>
                </a:lnTo>
                <a:lnTo>
                  <a:pt x="5372" y="200"/>
                </a:lnTo>
                <a:lnTo>
                  <a:pt x="5252" y="250"/>
                </a:lnTo>
                <a:lnTo>
                  <a:pt x="5120" y="302"/>
                </a:lnTo>
                <a:lnTo>
                  <a:pt x="5050" y="327"/>
                </a:lnTo>
                <a:lnTo>
                  <a:pt x="4978" y="352"/>
                </a:lnTo>
                <a:lnTo>
                  <a:pt x="4905" y="377"/>
                </a:lnTo>
                <a:lnTo>
                  <a:pt x="4832" y="400"/>
                </a:lnTo>
                <a:lnTo>
                  <a:pt x="4755" y="422"/>
                </a:lnTo>
                <a:lnTo>
                  <a:pt x="4678" y="442"/>
                </a:lnTo>
                <a:lnTo>
                  <a:pt x="4600" y="462"/>
                </a:lnTo>
                <a:lnTo>
                  <a:pt x="4522" y="479"/>
                </a:lnTo>
                <a:lnTo>
                  <a:pt x="4443" y="495"/>
                </a:lnTo>
                <a:lnTo>
                  <a:pt x="4365" y="507"/>
                </a:lnTo>
                <a:lnTo>
                  <a:pt x="4287" y="519"/>
                </a:lnTo>
                <a:lnTo>
                  <a:pt x="4210" y="527"/>
                </a:lnTo>
                <a:lnTo>
                  <a:pt x="4132" y="532"/>
                </a:lnTo>
                <a:lnTo>
                  <a:pt x="4057" y="534"/>
                </a:lnTo>
                <a:lnTo>
                  <a:pt x="3982" y="532"/>
                </a:lnTo>
                <a:lnTo>
                  <a:pt x="3908" y="527"/>
                </a:lnTo>
                <a:lnTo>
                  <a:pt x="3908" y="527"/>
                </a:lnTo>
                <a:lnTo>
                  <a:pt x="3762" y="510"/>
                </a:lnTo>
                <a:lnTo>
                  <a:pt x="3617" y="490"/>
                </a:lnTo>
                <a:lnTo>
                  <a:pt x="3470" y="469"/>
                </a:lnTo>
                <a:lnTo>
                  <a:pt x="3323" y="445"/>
                </a:lnTo>
                <a:lnTo>
                  <a:pt x="3028" y="397"/>
                </a:lnTo>
                <a:lnTo>
                  <a:pt x="2880" y="372"/>
                </a:lnTo>
                <a:lnTo>
                  <a:pt x="2732" y="348"/>
                </a:lnTo>
                <a:lnTo>
                  <a:pt x="2582" y="328"/>
                </a:lnTo>
                <a:lnTo>
                  <a:pt x="2430" y="310"/>
                </a:lnTo>
                <a:lnTo>
                  <a:pt x="2353" y="302"/>
                </a:lnTo>
                <a:lnTo>
                  <a:pt x="2278" y="295"/>
                </a:lnTo>
                <a:lnTo>
                  <a:pt x="2202" y="288"/>
                </a:lnTo>
                <a:lnTo>
                  <a:pt x="2125" y="283"/>
                </a:lnTo>
                <a:lnTo>
                  <a:pt x="2047" y="280"/>
                </a:lnTo>
                <a:lnTo>
                  <a:pt x="1970" y="278"/>
                </a:lnTo>
                <a:lnTo>
                  <a:pt x="1892" y="277"/>
                </a:lnTo>
                <a:lnTo>
                  <a:pt x="1813" y="278"/>
                </a:lnTo>
                <a:lnTo>
                  <a:pt x="1735" y="280"/>
                </a:lnTo>
                <a:lnTo>
                  <a:pt x="1657" y="283"/>
                </a:lnTo>
                <a:lnTo>
                  <a:pt x="1578" y="290"/>
                </a:lnTo>
                <a:lnTo>
                  <a:pt x="1498" y="297"/>
                </a:lnTo>
                <a:lnTo>
                  <a:pt x="1498" y="297"/>
                </a:lnTo>
                <a:lnTo>
                  <a:pt x="1337" y="315"/>
                </a:lnTo>
                <a:lnTo>
                  <a:pt x="1180" y="335"/>
                </a:lnTo>
                <a:lnTo>
                  <a:pt x="1033" y="355"/>
                </a:lnTo>
                <a:lnTo>
                  <a:pt x="892" y="375"/>
                </a:lnTo>
                <a:lnTo>
                  <a:pt x="760" y="397"/>
                </a:lnTo>
                <a:lnTo>
                  <a:pt x="637" y="417"/>
                </a:lnTo>
                <a:lnTo>
                  <a:pt x="523" y="437"/>
                </a:lnTo>
                <a:lnTo>
                  <a:pt x="418" y="457"/>
                </a:lnTo>
                <a:lnTo>
                  <a:pt x="242" y="492"/>
                </a:lnTo>
                <a:lnTo>
                  <a:pt x="110" y="520"/>
                </a:lnTo>
                <a:lnTo>
                  <a:pt x="0" y="545"/>
                </a:lnTo>
                <a:lnTo>
                  <a:pt x="0" y="410"/>
                </a:lnTo>
                <a:close/>
              </a:path>
            </a:pathLst>
          </a:custGeom>
          <a:solidFill>
            <a:srgbClr val="76B41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5016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  <a:ea typeface="+mn-ea"/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0" y="0"/>
            <a:ext cx="9267825" cy="1222375"/>
          </a:xfrm>
          <a:custGeom>
            <a:avLst/>
            <a:gdLst/>
            <a:ahLst/>
            <a:cxnLst>
              <a:cxn ang="0">
                <a:pos x="5751" y="828"/>
              </a:cxn>
              <a:cxn ang="0">
                <a:pos x="5751" y="828"/>
              </a:cxn>
              <a:cxn ang="0">
                <a:pos x="5644" y="796"/>
              </a:cxn>
              <a:cxn ang="0">
                <a:pos x="5539" y="766"/>
              </a:cxn>
              <a:cxn ang="0">
                <a:pos x="5437" y="743"/>
              </a:cxn>
              <a:cxn ang="0">
                <a:pos x="5336" y="722"/>
              </a:cxn>
              <a:cxn ang="0">
                <a:pos x="5238" y="707"/>
              </a:cxn>
              <a:cxn ang="0">
                <a:pos x="5141" y="693"/>
              </a:cxn>
              <a:cxn ang="0">
                <a:pos x="5045" y="684"/>
              </a:cxn>
              <a:cxn ang="0">
                <a:pos x="4949" y="678"/>
              </a:cxn>
              <a:cxn ang="0">
                <a:pos x="4854" y="674"/>
              </a:cxn>
              <a:cxn ang="0">
                <a:pos x="4756" y="672"/>
              </a:cxn>
              <a:cxn ang="0">
                <a:pos x="4659" y="674"/>
              </a:cxn>
              <a:cxn ang="0">
                <a:pos x="4558" y="679"/>
              </a:cxn>
              <a:cxn ang="0">
                <a:pos x="4457" y="684"/>
              </a:cxn>
              <a:cxn ang="0">
                <a:pos x="4352" y="693"/>
              </a:cxn>
              <a:cxn ang="0">
                <a:pos x="4245" y="703"/>
              </a:cxn>
              <a:cxn ang="0">
                <a:pos x="4135" y="713"/>
              </a:cxn>
              <a:cxn ang="0">
                <a:pos x="3901" y="741"/>
              </a:cxn>
              <a:cxn ang="0">
                <a:pos x="3646" y="770"/>
              </a:cxn>
              <a:cxn ang="0">
                <a:pos x="3369" y="801"/>
              </a:cxn>
              <a:cxn ang="0">
                <a:pos x="3065" y="833"/>
              </a:cxn>
              <a:cxn ang="0">
                <a:pos x="2901" y="849"/>
              </a:cxn>
              <a:cxn ang="0">
                <a:pos x="2730" y="864"/>
              </a:cxn>
              <a:cxn ang="0">
                <a:pos x="2548" y="878"/>
              </a:cxn>
              <a:cxn ang="0">
                <a:pos x="2358" y="890"/>
              </a:cxn>
              <a:cxn ang="0">
                <a:pos x="2158" y="902"/>
              </a:cxn>
              <a:cxn ang="0">
                <a:pos x="1948" y="914"/>
              </a:cxn>
              <a:cxn ang="0">
                <a:pos x="1727" y="922"/>
              </a:cxn>
              <a:cxn ang="0">
                <a:pos x="1496" y="929"/>
              </a:cxn>
              <a:cxn ang="0">
                <a:pos x="1496" y="929"/>
              </a:cxn>
              <a:cxn ang="0">
                <a:pos x="1426" y="929"/>
              </a:cxn>
              <a:cxn ang="0">
                <a:pos x="1356" y="929"/>
              </a:cxn>
              <a:cxn ang="0">
                <a:pos x="1286" y="926"/>
              </a:cxn>
              <a:cxn ang="0">
                <a:pos x="1216" y="922"/>
              </a:cxn>
              <a:cxn ang="0">
                <a:pos x="1148" y="917"/>
              </a:cxn>
              <a:cxn ang="0">
                <a:pos x="1079" y="910"/>
              </a:cxn>
              <a:cxn ang="0">
                <a:pos x="1011" y="902"/>
              </a:cxn>
              <a:cxn ang="0">
                <a:pos x="946" y="891"/>
              </a:cxn>
              <a:cxn ang="0">
                <a:pos x="881" y="881"/>
              </a:cxn>
              <a:cxn ang="0">
                <a:pos x="816" y="871"/>
              </a:cxn>
              <a:cxn ang="0">
                <a:pos x="693" y="847"/>
              </a:cxn>
              <a:cxn ang="0">
                <a:pos x="575" y="820"/>
              </a:cxn>
              <a:cxn ang="0">
                <a:pos x="467" y="792"/>
              </a:cxn>
              <a:cxn ang="0">
                <a:pos x="366" y="765"/>
              </a:cxn>
              <a:cxn ang="0">
                <a:pos x="275" y="737"/>
              </a:cxn>
              <a:cxn ang="0">
                <a:pos x="195" y="712"/>
              </a:cxn>
              <a:cxn ang="0">
                <a:pos x="128" y="689"/>
              </a:cxn>
              <a:cxn ang="0">
                <a:pos x="34" y="655"/>
              </a:cxn>
              <a:cxn ang="0">
                <a:pos x="0" y="642"/>
              </a:cxn>
              <a:cxn ang="0">
                <a:pos x="0" y="2"/>
              </a:cxn>
              <a:cxn ang="0">
                <a:pos x="5760" y="0"/>
              </a:cxn>
              <a:cxn ang="0">
                <a:pos x="5751" y="828"/>
              </a:cxn>
            </a:cxnLst>
            <a:rect l="0" t="0" r="r" b="b"/>
            <a:pathLst>
              <a:path w="5760" h="929">
                <a:moveTo>
                  <a:pt x="5751" y="828"/>
                </a:moveTo>
                <a:lnTo>
                  <a:pt x="5751" y="828"/>
                </a:lnTo>
                <a:lnTo>
                  <a:pt x="5644" y="796"/>
                </a:lnTo>
                <a:lnTo>
                  <a:pt x="5539" y="766"/>
                </a:lnTo>
                <a:lnTo>
                  <a:pt x="5437" y="743"/>
                </a:lnTo>
                <a:lnTo>
                  <a:pt x="5336" y="722"/>
                </a:lnTo>
                <a:lnTo>
                  <a:pt x="5238" y="707"/>
                </a:lnTo>
                <a:lnTo>
                  <a:pt x="5141" y="693"/>
                </a:lnTo>
                <a:lnTo>
                  <a:pt x="5045" y="684"/>
                </a:lnTo>
                <a:lnTo>
                  <a:pt x="4949" y="678"/>
                </a:lnTo>
                <a:lnTo>
                  <a:pt x="4854" y="674"/>
                </a:lnTo>
                <a:lnTo>
                  <a:pt x="4756" y="672"/>
                </a:lnTo>
                <a:lnTo>
                  <a:pt x="4659" y="674"/>
                </a:lnTo>
                <a:lnTo>
                  <a:pt x="4558" y="679"/>
                </a:lnTo>
                <a:lnTo>
                  <a:pt x="4457" y="684"/>
                </a:lnTo>
                <a:lnTo>
                  <a:pt x="4352" y="693"/>
                </a:lnTo>
                <a:lnTo>
                  <a:pt x="4245" y="703"/>
                </a:lnTo>
                <a:lnTo>
                  <a:pt x="4135" y="713"/>
                </a:lnTo>
                <a:lnTo>
                  <a:pt x="3901" y="741"/>
                </a:lnTo>
                <a:lnTo>
                  <a:pt x="3646" y="770"/>
                </a:lnTo>
                <a:lnTo>
                  <a:pt x="3369" y="801"/>
                </a:lnTo>
                <a:lnTo>
                  <a:pt x="3065" y="833"/>
                </a:lnTo>
                <a:lnTo>
                  <a:pt x="2901" y="849"/>
                </a:lnTo>
                <a:lnTo>
                  <a:pt x="2730" y="864"/>
                </a:lnTo>
                <a:lnTo>
                  <a:pt x="2548" y="878"/>
                </a:lnTo>
                <a:lnTo>
                  <a:pt x="2358" y="890"/>
                </a:lnTo>
                <a:lnTo>
                  <a:pt x="2158" y="902"/>
                </a:lnTo>
                <a:lnTo>
                  <a:pt x="1948" y="914"/>
                </a:lnTo>
                <a:lnTo>
                  <a:pt x="1727" y="922"/>
                </a:lnTo>
                <a:lnTo>
                  <a:pt x="1496" y="929"/>
                </a:lnTo>
                <a:lnTo>
                  <a:pt x="1496" y="929"/>
                </a:lnTo>
                <a:lnTo>
                  <a:pt x="1426" y="929"/>
                </a:lnTo>
                <a:lnTo>
                  <a:pt x="1356" y="929"/>
                </a:lnTo>
                <a:lnTo>
                  <a:pt x="1286" y="926"/>
                </a:lnTo>
                <a:lnTo>
                  <a:pt x="1216" y="922"/>
                </a:lnTo>
                <a:lnTo>
                  <a:pt x="1148" y="917"/>
                </a:lnTo>
                <a:lnTo>
                  <a:pt x="1079" y="910"/>
                </a:lnTo>
                <a:lnTo>
                  <a:pt x="1011" y="902"/>
                </a:lnTo>
                <a:lnTo>
                  <a:pt x="946" y="891"/>
                </a:lnTo>
                <a:lnTo>
                  <a:pt x="881" y="881"/>
                </a:lnTo>
                <a:lnTo>
                  <a:pt x="816" y="871"/>
                </a:lnTo>
                <a:lnTo>
                  <a:pt x="693" y="847"/>
                </a:lnTo>
                <a:lnTo>
                  <a:pt x="575" y="820"/>
                </a:lnTo>
                <a:lnTo>
                  <a:pt x="467" y="792"/>
                </a:lnTo>
                <a:lnTo>
                  <a:pt x="366" y="765"/>
                </a:lnTo>
                <a:lnTo>
                  <a:pt x="275" y="737"/>
                </a:lnTo>
                <a:lnTo>
                  <a:pt x="195" y="712"/>
                </a:lnTo>
                <a:lnTo>
                  <a:pt x="128" y="689"/>
                </a:lnTo>
                <a:lnTo>
                  <a:pt x="34" y="655"/>
                </a:lnTo>
                <a:lnTo>
                  <a:pt x="0" y="642"/>
                </a:lnTo>
                <a:lnTo>
                  <a:pt x="0" y="2"/>
                </a:lnTo>
                <a:lnTo>
                  <a:pt x="5760" y="0"/>
                </a:lnTo>
                <a:lnTo>
                  <a:pt x="5751" y="828"/>
                </a:lnTo>
                <a:close/>
              </a:path>
            </a:pathLst>
          </a:custGeom>
          <a:solidFill>
            <a:srgbClr val="9B141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  <a:ea typeface="+mn-ea"/>
            </a:endParaRPr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6926263" y="1150938"/>
            <a:ext cx="1949450" cy="247650"/>
          </a:xfrm>
          <a:custGeom>
            <a:avLst/>
            <a:gdLst/>
            <a:ahLst/>
            <a:cxnLst>
              <a:cxn ang="0">
                <a:pos x="846" y="118"/>
              </a:cxn>
              <a:cxn ang="0">
                <a:pos x="846" y="118"/>
              </a:cxn>
              <a:cxn ang="0">
                <a:pos x="788" y="113"/>
              </a:cxn>
              <a:cxn ang="0">
                <a:pos x="725" y="112"/>
              </a:cxn>
              <a:cxn ang="0">
                <a:pos x="658" y="110"/>
              </a:cxn>
              <a:cxn ang="0">
                <a:pos x="588" y="110"/>
              </a:cxn>
              <a:cxn ang="0">
                <a:pos x="448" y="113"/>
              </a:cxn>
              <a:cxn ang="0">
                <a:pos x="311" y="118"/>
              </a:cxn>
              <a:cxn ang="0">
                <a:pos x="190" y="125"/>
              </a:cxn>
              <a:cxn ang="0">
                <a:pos x="90" y="130"/>
              </a:cxn>
              <a:cxn ang="0">
                <a:pos x="0" y="137"/>
              </a:cxn>
              <a:cxn ang="0">
                <a:pos x="0" y="137"/>
              </a:cxn>
              <a:cxn ang="0">
                <a:pos x="5" y="130"/>
              </a:cxn>
              <a:cxn ang="0">
                <a:pos x="13" y="120"/>
              </a:cxn>
              <a:cxn ang="0">
                <a:pos x="25" y="110"/>
              </a:cxn>
              <a:cxn ang="0">
                <a:pos x="43" y="96"/>
              </a:cxn>
              <a:cxn ang="0">
                <a:pos x="65" y="83"/>
              </a:cxn>
              <a:cxn ang="0">
                <a:pos x="94" y="67"/>
              </a:cxn>
              <a:cxn ang="0">
                <a:pos x="128" y="52"/>
              </a:cxn>
              <a:cxn ang="0">
                <a:pos x="167" y="38"/>
              </a:cxn>
              <a:cxn ang="0">
                <a:pos x="215" y="26"/>
              </a:cxn>
              <a:cxn ang="0">
                <a:pos x="272" y="14"/>
              </a:cxn>
              <a:cxn ang="0">
                <a:pos x="335" y="7"/>
              </a:cxn>
              <a:cxn ang="0">
                <a:pos x="371" y="4"/>
              </a:cxn>
              <a:cxn ang="0">
                <a:pos x="407" y="2"/>
              </a:cxn>
              <a:cxn ang="0">
                <a:pos x="448" y="0"/>
              </a:cxn>
              <a:cxn ang="0">
                <a:pos x="489" y="0"/>
              </a:cxn>
              <a:cxn ang="0">
                <a:pos x="533" y="2"/>
              </a:cxn>
              <a:cxn ang="0">
                <a:pos x="580" y="4"/>
              </a:cxn>
              <a:cxn ang="0">
                <a:pos x="629" y="7"/>
              </a:cxn>
              <a:cxn ang="0">
                <a:pos x="682" y="12"/>
              </a:cxn>
              <a:cxn ang="0">
                <a:pos x="682" y="12"/>
              </a:cxn>
              <a:cxn ang="0">
                <a:pos x="715" y="18"/>
              </a:cxn>
              <a:cxn ang="0">
                <a:pos x="752" y="23"/>
              </a:cxn>
              <a:cxn ang="0">
                <a:pos x="838" y="41"/>
              </a:cxn>
              <a:cxn ang="0">
                <a:pos x="928" y="65"/>
              </a:cxn>
              <a:cxn ang="0">
                <a:pos x="1017" y="91"/>
              </a:cxn>
              <a:cxn ang="0">
                <a:pos x="1099" y="115"/>
              </a:cxn>
              <a:cxn ang="0">
                <a:pos x="1166" y="136"/>
              </a:cxn>
              <a:cxn ang="0">
                <a:pos x="1228" y="156"/>
              </a:cxn>
              <a:cxn ang="0">
                <a:pos x="1228" y="156"/>
              </a:cxn>
              <a:cxn ang="0">
                <a:pos x="1149" y="146"/>
              </a:cxn>
              <a:cxn ang="0">
                <a:pos x="1031" y="134"/>
              </a:cxn>
              <a:cxn ang="0">
                <a:pos x="846" y="118"/>
              </a:cxn>
            </a:cxnLst>
            <a:rect l="0" t="0" r="r" b="b"/>
            <a:pathLst>
              <a:path w="1228" h="156">
                <a:moveTo>
                  <a:pt x="846" y="118"/>
                </a:moveTo>
                <a:lnTo>
                  <a:pt x="846" y="118"/>
                </a:lnTo>
                <a:lnTo>
                  <a:pt x="788" y="113"/>
                </a:lnTo>
                <a:lnTo>
                  <a:pt x="725" y="112"/>
                </a:lnTo>
                <a:lnTo>
                  <a:pt x="658" y="110"/>
                </a:lnTo>
                <a:lnTo>
                  <a:pt x="588" y="110"/>
                </a:lnTo>
                <a:lnTo>
                  <a:pt x="448" y="113"/>
                </a:lnTo>
                <a:lnTo>
                  <a:pt x="311" y="118"/>
                </a:lnTo>
                <a:lnTo>
                  <a:pt x="190" y="125"/>
                </a:lnTo>
                <a:lnTo>
                  <a:pt x="90" y="130"/>
                </a:lnTo>
                <a:lnTo>
                  <a:pt x="0" y="137"/>
                </a:lnTo>
                <a:lnTo>
                  <a:pt x="0" y="137"/>
                </a:lnTo>
                <a:lnTo>
                  <a:pt x="5" y="130"/>
                </a:lnTo>
                <a:lnTo>
                  <a:pt x="13" y="120"/>
                </a:lnTo>
                <a:lnTo>
                  <a:pt x="25" y="110"/>
                </a:lnTo>
                <a:lnTo>
                  <a:pt x="43" y="96"/>
                </a:lnTo>
                <a:lnTo>
                  <a:pt x="65" y="83"/>
                </a:lnTo>
                <a:lnTo>
                  <a:pt x="94" y="67"/>
                </a:lnTo>
                <a:lnTo>
                  <a:pt x="128" y="52"/>
                </a:lnTo>
                <a:lnTo>
                  <a:pt x="167" y="38"/>
                </a:lnTo>
                <a:lnTo>
                  <a:pt x="215" y="26"/>
                </a:lnTo>
                <a:lnTo>
                  <a:pt x="272" y="14"/>
                </a:lnTo>
                <a:lnTo>
                  <a:pt x="335" y="7"/>
                </a:lnTo>
                <a:lnTo>
                  <a:pt x="371" y="4"/>
                </a:lnTo>
                <a:lnTo>
                  <a:pt x="407" y="2"/>
                </a:lnTo>
                <a:lnTo>
                  <a:pt x="448" y="0"/>
                </a:lnTo>
                <a:lnTo>
                  <a:pt x="489" y="0"/>
                </a:lnTo>
                <a:lnTo>
                  <a:pt x="533" y="2"/>
                </a:lnTo>
                <a:lnTo>
                  <a:pt x="580" y="4"/>
                </a:lnTo>
                <a:lnTo>
                  <a:pt x="629" y="7"/>
                </a:lnTo>
                <a:lnTo>
                  <a:pt x="682" y="12"/>
                </a:lnTo>
                <a:lnTo>
                  <a:pt x="682" y="12"/>
                </a:lnTo>
                <a:lnTo>
                  <a:pt x="715" y="18"/>
                </a:lnTo>
                <a:lnTo>
                  <a:pt x="752" y="23"/>
                </a:lnTo>
                <a:lnTo>
                  <a:pt x="838" y="41"/>
                </a:lnTo>
                <a:lnTo>
                  <a:pt x="928" y="65"/>
                </a:lnTo>
                <a:lnTo>
                  <a:pt x="1017" y="91"/>
                </a:lnTo>
                <a:lnTo>
                  <a:pt x="1099" y="115"/>
                </a:lnTo>
                <a:lnTo>
                  <a:pt x="1166" y="136"/>
                </a:lnTo>
                <a:lnTo>
                  <a:pt x="1228" y="156"/>
                </a:lnTo>
                <a:lnTo>
                  <a:pt x="1228" y="156"/>
                </a:lnTo>
                <a:lnTo>
                  <a:pt x="1149" y="146"/>
                </a:lnTo>
                <a:lnTo>
                  <a:pt x="1031" y="134"/>
                </a:lnTo>
                <a:lnTo>
                  <a:pt x="846" y="118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  <a:ea typeface="+mn-ea"/>
            </a:endParaRPr>
          </a:p>
        </p:txBody>
      </p:sp>
      <p:pic>
        <p:nvPicPr>
          <p:cNvPr id="7" name="Image 10" descr="gisR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356350"/>
            <a:ext cx="1595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130" y="49462"/>
            <a:ext cx="8229600" cy="925263"/>
          </a:xfrm>
        </p:spPr>
        <p:txBody>
          <a:bodyPr>
            <a:noAutofit/>
          </a:bodyPr>
          <a:lstStyle>
            <a:lvl1pPr algn="l">
              <a:lnSpc>
                <a:spcPts val="3500"/>
              </a:lnSpc>
              <a:defRPr sz="4400" b="0" i="0" baseline="0">
                <a:solidFill>
                  <a:schemeClr val="bg1"/>
                </a:solidFill>
                <a:latin typeface="Tw Cen MT Condensed"/>
                <a:cs typeface="Tw Cen MT Condensed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7130" y="1222375"/>
            <a:ext cx="8319671" cy="5133975"/>
          </a:xfrm>
        </p:spPr>
        <p:txBody>
          <a:bodyPr/>
          <a:lstStyle>
            <a:lvl1pPr marL="449263" indent="-449263">
              <a:buSzPct val="50000"/>
              <a:buFontTx/>
              <a:buBlip>
                <a:blip r:embed="rId3"/>
              </a:buBlip>
              <a:defRPr sz="2800">
                <a:solidFill>
                  <a:srgbClr val="9B141B"/>
                </a:solidFill>
                <a:latin typeface="Tw Cen MT"/>
                <a:cs typeface="Tw Cen MT"/>
              </a:defRPr>
            </a:lvl1pPr>
            <a:lvl2pPr marL="627063" indent="-266700">
              <a:buClr>
                <a:srgbClr val="76B41F"/>
              </a:buClr>
              <a:buSzPct val="50000"/>
              <a:buFontTx/>
              <a:buBlip>
                <a:blip r:embed="rId4"/>
              </a:buBlip>
              <a:defRPr sz="2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20725" indent="-180975">
              <a:buClr>
                <a:srgbClr val="9B141B"/>
              </a:buClr>
              <a:buSzPct val="50000"/>
              <a:buFontTx/>
              <a:buBlip>
                <a:blip r:embed="rId5"/>
              </a:buBlip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5791200" y="6356350"/>
            <a:ext cx="2895600" cy="365125"/>
          </a:xfrm>
        </p:spPr>
        <p:txBody>
          <a:bodyPr lIns="0" rIns="0"/>
          <a:lstStyle>
            <a:lvl1pPr algn="r">
              <a:defRPr sz="1400"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8183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  <a:ea typeface="+mn-ea"/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0" y="0"/>
            <a:ext cx="9267825" cy="1222375"/>
          </a:xfrm>
          <a:custGeom>
            <a:avLst/>
            <a:gdLst/>
            <a:ahLst/>
            <a:cxnLst>
              <a:cxn ang="0">
                <a:pos x="5751" y="828"/>
              </a:cxn>
              <a:cxn ang="0">
                <a:pos x="5751" y="828"/>
              </a:cxn>
              <a:cxn ang="0">
                <a:pos x="5644" y="796"/>
              </a:cxn>
              <a:cxn ang="0">
                <a:pos x="5539" y="766"/>
              </a:cxn>
              <a:cxn ang="0">
                <a:pos x="5437" y="743"/>
              </a:cxn>
              <a:cxn ang="0">
                <a:pos x="5336" y="722"/>
              </a:cxn>
              <a:cxn ang="0">
                <a:pos x="5238" y="707"/>
              </a:cxn>
              <a:cxn ang="0">
                <a:pos x="5141" y="693"/>
              </a:cxn>
              <a:cxn ang="0">
                <a:pos x="5045" y="684"/>
              </a:cxn>
              <a:cxn ang="0">
                <a:pos x="4949" y="678"/>
              </a:cxn>
              <a:cxn ang="0">
                <a:pos x="4854" y="674"/>
              </a:cxn>
              <a:cxn ang="0">
                <a:pos x="4756" y="672"/>
              </a:cxn>
              <a:cxn ang="0">
                <a:pos x="4659" y="674"/>
              </a:cxn>
              <a:cxn ang="0">
                <a:pos x="4558" y="679"/>
              </a:cxn>
              <a:cxn ang="0">
                <a:pos x="4457" y="684"/>
              </a:cxn>
              <a:cxn ang="0">
                <a:pos x="4352" y="693"/>
              </a:cxn>
              <a:cxn ang="0">
                <a:pos x="4245" y="703"/>
              </a:cxn>
              <a:cxn ang="0">
                <a:pos x="4135" y="713"/>
              </a:cxn>
              <a:cxn ang="0">
                <a:pos x="3901" y="741"/>
              </a:cxn>
              <a:cxn ang="0">
                <a:pos x="3646" y="770"/>
              </a:cxn>
              <a:cxn ang="0">
                <a:pos x="3369" y="801"/>
              </a:cxn>
              <a:cxn ang="0">
                <a:pos x="3065" y="833"/>
              </a:cxn>
              <a:cxn ang="0">
                <a:pos x="2901" y="849"/>
              </a:cxn>
              <a:cxn ang="0">
                <a:pos x="2730" y="864"/>
              </a:cxn>
              <a:cxn ang="0">
                <a:pos x="2548" y="878"/>
              </a:cxn>
              <a:cxn ang="0">
                <a:pos x="2358" y="890"/>
              </a:cxn>
              <a:cxn ang="0">
                <a:pos x="2158" y="902"/>
              </a:cxn>
              <a:cxn ang="0">
                <a:pos x="1948" y="914"/>
              </a:cxn>
              <a:cxn ang="0">
                <a:pos x="1727" y="922"/>
              </a:cxn>
              <a:cxn ang="0">
                <a:pos x="1496" y="929"/>
              </a:cxn>
              <a:cxn ang="0">
                <a:pos x="1496" y="929"/>
              </a:cxn>
              <a:cxn ang="0">
                <a:pos x="1426" y="929"/>
              </a:cxn>
              <a:cxn ang="0">
                <a:pos x="1356" y="929"/>
              </a:cxn>
              <a:cxn ang="0">
                <a:pos x="1286" y="926"/>
              </a:cxn>
              <a:cxn ang="0">
                <a:pos x="1216" y="922"/>
              </a:cxn>
              <a:cxn ang="0">
                <a:pos x="1148" y="917"/>
              </a:cxn>
              <a:cxn ang="0">
                <a:pos x="1079" y="910"/>
              </a:cxn>
              <a:cxn ang="0">
                <a:pos x="1011" y="902"/>
              </a:cxn>
              <a:cxn ang="0">
                <a:pos x="946" y="891"/>
              </a:cxn>
              <a:cxn ang="0">
                <a:pos x="881" y="881"/>
              </a:cxn>
              <a:cxn ang="0">
                <a:pos x="816" y="871"/>
              </a:cxn>
              <a:cxn ang="0">
                <a:pos x="693" y="847"/>
              </a:cxn>
              <a:cxn ang="0">
                <a:pos x="575" y="820"/>
              </a:cxn>
              <a:cxn ang="0">
                <a:pos x="467" y="792"/>
              </a:cxn>
              <a:cxn ang="0">
                <a:pos x="366" y="765"/>
              </a:cxn>
              <a:cxn ang="0">
                <a:pos x="275" y="737"/>
              </a:cxn>
              <a:cxn ang="0">
                <a:pos x="195" y="712"/>
              </a:cxn>
              <a:cxn ang="0">
                <a:pos x="128" y="689"/>
              </a:cxn>
              <a:cxn ang="0">
                <a:pos x="34" y="655"/>
              </a:cxn>
              <a:cxn ang="0">
                <a:pos x="0" y="642"/>
              </a:cxn>
              <a:cxn ang="0">
                <a:pos x="0" y="2"/>
              </a:cxn>
              <a:cxn ang="0">
                <a:pos x="5760" y="0"/>
              </a:cxn>
              <a:cxn ang="0">
                <a:pos x="5751" y="828"/>
              </a:cxn>
            </a:cxnLst>
            <a:rect l="0" t="0" r="r" b="b"/>
            <a:pathLst>
              <a:path w="5760" h="929">
                <a:moveTo>
                  <a:pt x="5751" y="828"/>
                </a:moveTo>
                <a:lnTo>
                  <a:pt x="5751" y="828"/>
                </a:lnTo>
                <a:lnTo>
                  <a:pt x="5644" y="796"/>
                </a:lnTo>
                <a:lnTo>
                  <a:pt x="5539" y="766"/>
                </a:lnTo>
                <a:lnTo>
                  <a:pt x="5437" y="743"/>
                </a:lnTo>
                <a:lnTo>
                  <a:pt x="5336" y="722"/>
                </a:lnTo>
                <a:lnTo>
                  <a:pt x="5238" y="707"/>
                </a:lnTo>
                <a:lnTo>
                  <a:pt x="5141" y="693"/>
                </a:lnTo>
                <a:lnTo>
                  <a:pt x="5045" y="684"/>
                </a:lnTo>
                <a:lnTo>
                  <a:pt x="4949" y="678"/>
                </a:lnTo>
                <a:lnTo>
                  <a:pt x="4854" y="674"/>
                </a:lnTo>
                <a:lnTo>
                  <a:pt x="4756" y="672"/>
                </a:lnTo>
                <a:lnTo>
                  <a:pt x="4659" y="674"/>
                </a:lnTo>
                <a:lnTo>
                  <a:pt x="4558" y="679"/>
                </a:lnTo>
                <a:lnTo>
                  <a:pt x="4457" y="684"/>
                </a:lnTo>
                <a:lnTo>
                  <a:pt x="4352" y="693"/>
                </a:lnTo>
                <a:lnTo>
                  <a:pt x="4245" y="703"/>
                </a:lnTo>
                <a:lnTo>
                  <a:pt x="4135" y="713"/>
                </a:lnTo>
                <a:lnTo>
                  <a:pt x="3901" y="741"/>
                </a:lnTo>
                <a:lnTo>
                  <a:pt x="3646" y="770"/>
                </a:lnTo>
                <a:lnTo>
                  <a:pt x="3369" y="801"/>
                </a:lnTo>
                <a:lnTo>
                  <a:pt x="3065" y="833"/>
                </a:lnTo>
                <a:lnTo>
                  <a:pt x="2901" y="849"/>
                </a:lnTo>
                <a:lnTo>
                  <a:pt x="2730" y="864"/>
                </a:lnTo>
                <a:lnTo>
                  <a:pt x="2548" y="878"/>
                </a:lnTo>
                <a:lnTo>
                  <a:pt x="2358" y="890"/>
                </a:lnTo>
                <a:lnTo>
                  <a:pt x="2158" y="902"/>
                </a:lnTo>
                <a:lnTo>
                  <a:pt x="1948" y="914"/>
                </a:lnTo>
                <a:lnTo>
                  <a:pt x="1727" y="922"/>
                </a:lnTo>
                <a:lnTo>
                  <a:pt x="1496" y="929"/>
                </a:lnTo>
                <a:lnTo>
                  <a:pt x="1496" y="929"/>
                </a:lnTo>
                <a:lnTo>
                  <a:pt x="1426" y="929"/>
                </a:lnTo>
                <a:lnTo>
                  <a:pt x="1356" y="929"/>
                </a:lnTo>
                <a:lnTo>
                  <a:pt x="1286" y="926"/>
                </a:lnTo>
                <a:lnTo>
                  <a:pt x="1216" y="922"/>
                </a:lnTo>
                <a:lnTo>
                  <a:pt x="1148" y="917"/>
                </a:lnTo>
                <a:lnTo>
                  <a:pt x="1079" y="910"/>
                </a:lnTo>
                <a:lnTo>
                  <a:pt x="1011" y="902"/>
                </a:lnTo>
                <a:lnTo>
                  <a:pt x="946" y="891"/>
                </a:lnTo>
                <a:lnTo>
                  <a:pt x="881" y="881"/>
                </a:lnTo>
                <a:lnTo>
                  <a:pt x="816" y="871"/>
                </a:lnTo>
                <a:lnTo>
                  <a:pt x="693" y="847"/>
                </a:lnTo>
                <a:lnTo>
                  <a:pt x="575" y="820"/>
                </a:lnTo>
                <a:lnTo>
                  <a:pt x="467" y="792"/>
                </a:lnTo>
                <a:lnTo>
                  <a:pt x="366" y="765"/>
                </a:lnTo>
                <a:lnTo>
                  <a:pt x="275" y="737"/>
                </a:lnTo>
                <a:lnTo>
                  <a:pt x="195" y="712"/>
                </a:lnTo>
                <a:lnTo>
                  <a:pt x="128" y="689"/>
                </a:lnTo>
                <a:lnTo>
                  <a:pt x="34" y="655"/>
                </a:lnTo>
                <a:lnTo>
                  <a:pt x="0" y="642"/>
                </a:lnTo>
                <a:lnTo>
                  <a:pt x="0" y="2"/>
                </a:lnTo>
                <a:lnTo>
                  <a:pt x="5760" y="0"/>
                </a:lnTo>
                <a:lnTo>
                  <a:pt x="5751" y="828"/>
                </a:lnTo>
                <a:close/>
              </a:path>
            </a:pathLst>
          </a:custGeom>
          <a:solidFill>
            <a:srgbClr val="9B141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  <a:ea typeface="+mn-ea"/>
            </a:endParaRPr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6926263" y="1150938"/>
            <a:ext cx="1949450" cy="247650"/>
          </a:xfrm>
          <a:custGeom>
            <a:avLst/>
            <a:gdLst/>
            <a:ahLst/>
            <a:cxnLst>
              <a:cxn ang="0">
                <a:pos x="846" y="118"/>
              </a:cxn>
              <a:cxn ang="0">
                <a:pos x="846" y="118"/>
              </a:cxn>
              <a:cxn ang="0">
                <a:pos x="788" y="113"/>
              </a:cxn>
              <a:cxn ang="0">
                <a:pos x="725" y="112"/>
              </a:cxn>
              <a:cxn ang="0">
                <a:pos x="658" y="110"/>
              </a:cxn>
              <a:cxn ang="0">
                <a:pos x="588" y="110"/>
              </a:cxn>
              <a:cxn ang="0">
                <a:pos x="448" y="113"/>
              </a:cxn>
              <a:cxn ang="0">
                <a:pos x="311" y="118"/>
              </a:cxn>
              <a:cxn ang="0">
                <a:pos x="190" y="125"/>
              </a:cxn>
              <a:cxn ang="0">
                <a:pos x="90" y="130"/>
              </a:cxn>
              <a:cxn ang="0">
                <a:pos x="0" y="137"/>
              </a:cxn>
              <a:cxn ang="0">
                <a:pos x="0" y="137"/>
              </a:cxn>
              <a:cxn ang="0">
                <a:pos x="5" y="130"/>
              </a:cxn>
              <a:cxn ang="0">
                <a:pos x="13" y="120"/>
              </a:cxn>
              <a:cxn ang="0">
                <a:pos x="25" y="110"/>
              </a:cxn>
              <a:cxn ang="0">
                <a:pos x="43" y="96"/>
              </a:cxn>
              <a:cxn ang="0">
                <a:pos x="65" y="83"/>
              </a:cxn>
              <a:cxn ang="0">
                <a:pos x="94" y="67"/>
              </a:cxn>
              <a:cxn ang="0">
                <a:pos x="128" y="52"/>
              </a:cxn>
              <a:cxn ang="0">
                <a:pos x="167" y="38"/>
              </a:cxn>
              <a:cxn ang="0">
                <a:pos x="215" y="26"/>
              </a:cxn>
              <a:cxn ang="0">
                <a:pos x="272" y="14"/>
              </a:cxn>
              <a:cxn ang="0">
                <a:pos x="335" y="7"/>
              </a:cxn>
              <a:cxn ang="0">
                <a:pos x="371" y="4"/>
              </a:cxn>
              <a:cxn ang="0">
                <a:pos x="407" y="2"/>
              </a:cxn>
              <a:cxn ang="0">
                <a:pos x="448" y="0"/>
              </a:cxn>
              <a:cxn ang="0">
                <a:pos x="489" y="0"/>
              </a:cxn>
              <a:cxn ang="0">
                <a:pos x="533" y="2"/>
              </a:cxn>
              <a:cxn ang="0">
                <a:pos x="580" y="4"/>
              </a:cxn>
              <a:cxn ang="0">
                <a:pos x="629" y="7"/>
              </a:cxn>
              <a:cxn ang="0">
                <a:pos x="682" y="12"/>
              </a:cxn>
              <a:cxn ang="0">
                <a:pos x="682" y="12"/>
              </a:cxn>
              <a:cxn ang="0">
                <a:pos x="715" y="18"/>
              </a:cxn>
              <a:cxn ang="0">
                <a:pos x="752" y="23"/>
              </a:cxn>
              <a:cxn ang="0">
                <a:pos x="838" y="41"/>
              </a:cxn>
              <a:cxn ang="0">
                <a:pos x="928" y="65"/>
              </a:cxn>
              <a:cxn ang="0">
                <a:pos x="1017" y="91"/>
              </a:cxn>
              <a:cxn ang="0">
                <a:pos x="1099" y="115"/>
              </a:cxn>
              <a:cxn ang="0">
                <a:pos x="1166" y="136"/>
              </a:cxn>
              <a:cxn ang="0">
                <a:pos x="1228" y="156"/>
              </a:cxn>
              <a:cxn ang="0">
                <a:pos x="1228" y="156"/>
              </a:cxn>
              <a:cxn ang="0">
                <a:pos x="1149" y="146"/>
              </a:cxn>
              <a:cxn ang="0">
                <a:pos x="1031" y="134"/>
              </a:cxn>
              <a:cxn ang="0">
                <a:pos x="846" y="118"/>
              </a:cxn>
            </a:cxnLst>
            <a:rect l="0" t="0" r="r" b="b"/>
            <a:pathLst>
              <a:path w="1228" h="156">
                <a:moveTo>
                  <a:pt x="846" y="118"/>
                </a:moveTo>
                <a:lnTo>
                  <a:pt x="846" y="118"/>
                </a:lnTo>
                <a:lnTo>
                  <a:pt x="788" y="113"/>
                </a:lnTo>
                <a:lnTo>
                  <a:pt x="725" y="112"/>
                </a:lnTo>
                <a:lnTo>
                  <a:pt x="658" y="110"/>
                </a:lnTo>
                <a:lnTo>
                  <a:pt x="588" y="110"/>
                </a:lnTo>
                <a:lnTo>
                  <a:pt x="448" y="113"/>
                </a:lnTo>
                <a:lnTo>
                  <a:pt x="311" y="118"/>
                </a:lnTo>
                <a:lnTo>
                  <a:pt x="190" y="125"/>
                </a:lnTo>
                <a:lnTo>
                  <a:pt x="90" y="130"/>
                </a:lnTo>
                <a:lnTo>
                  <a:pt x="0" y="137"/>
                </a:lnTo>
                <a:lnTo>
                  <a:pt x="0" y="137"/>
                </a:lnTo>
                <a:lnTo>
                  <a:pt x="5" y="130"/>
                </a:lnTo>
                <a:lnTo>
                  <a:pt x="13" y="120"/>
                </a:lnTo>
                <a:lnTo>
                  <a:pt x="25" y="110"/>
                </a:lnTo>
                <a:lnTo>
                  <a:pt x="43" y="96"/>
                </a:lnTo>
                <a:lnTo>
                  <a:pt x="65" y="83"/>
                </a:lnTo>
                <a:lnTo>
                  <a:pt x="94" y="67"/>
                </a:lnTo>
                <a:lnTo>
                  <a:pt x="128" y="52"/>
                </a:lnTo>
                <a:lnTo>
                  <a:pt x="167" y="38"/>
                </a:lnTo>
                <a:lnTo>
                  <a:pt x="215" y="26"/>
                </a:lnTo>
                <a:lnTo>
                  <a:pt x="272" y="14"/>
                </a:lnTo>
                <a:lnTo>
                  <a:pt x="335" y="7"/>
                </a:lnTo>
                <a:lnTo>
                  <a:pt x="371" y="4"/>
                </a:lnTo>
                <a:lnTo>
                  <a:pt x="407" y="2"/>
                </a:lnTo>
                <a:lnTo>
                  <a:pt x="448" y="0"/>
                </a:lnTo>
                <a:lnTo>
                  <a:pt x="489" y="0"/>
                </a:lnTo>
                <a:lnTo>
                  <a:pt x="533" y="2"/>
                </a:lnTo>
                <a:lnTo>
                  <a:pt x="580" y="4"/>
                </a:lnTo>
                <a:lnTo>
                  <a:pt x="629" y="7"/>
                </a:lnTo>
                <a:lnTo>
                  <a:pt x="682" y="12"/>
                </a:lnTo>
                <a:lnTo>
                  <a:pt x="682" y="12"/>
                </a:lnTo>
                <a:lnTo>
                  <a:pt x="715" y="18"/>
                </a:lnTo>
                <a:lnTo>
                  <a:pt x="752" y="23"/>
                </a:lnTo>
                <a:lnTo>
                  <a:pt x="838" y="41"/>
                </a:lnTo>
                <a:lnTo>
                  <a:pt x="928" y="65"/>
                </a:lnTo>
                <a:lnTo>
                  <a:pt x="1017" y="91"/>
                </a:lnTo>
                <a:lnTo>
                  <a:pt x="1099" y="115"/>
                </a:lnTo>
                <a:lnTo>
                  <a:pt x="1166" y="136"/>
                </a:lnTo>
                <a:lnTo>
                  <a:pt x="1228" y="156"/>
                </a:lnTo>
                <a:lnTo>
                  <a:pt x="1228" y="156"/>
                </a:lnTo>
                <a:lnTo>
                  <a:pt x="1149" y="146"/>
                </a:lnTo>
                <a:lnTo>
                  <a:pt x="1031" y="134"/>
                </a:lnTo>
                <a:lnTo>
                  <a:pt x="846" y="118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  <a:ea typeface="+mn-ea"/>
            </a:endParaRPr>
          </a:p>
        </p:txBody>
      </p:sp>
      <p:pic>
        <p:nvPicPr>
          <p:cNvPr id="7" name="Image 10" descr="gisR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356350"/>
            <a:ext cx="1595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130" y="49462"/>
            <a:ext cx="8229600" cy="925263"/>
          </a:xfrm>
        </p:spPr>
        <p:txBody>
          <a:bodyPr>
            <a:noAutofit/>
          </a:bodyPr>
          <a:lstStyle>
            <a:lvl1pPr algn="l">
              <a:lnSpc>
                <a:spcPts val="3500"/>
              </a:lnSpc>
              <a:defRPr sz="4400" b="0" i="0" baseline="0">
                <a:solidFill>
                  <a:schemeClr val="bg1"/>
                </a:solidFill>
                <a:latin typeface="Tw Cen MT Condensed"/>
                <a:cs typeface="Tw Cen MT Condensed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7130" y="1222375"/>
            <a:ext cx="8319671" cy="5133975"/>
          </a:xfrm>
        </p:spPr>
        <p:txBody>
          <a:bodyPr/>
          <a:lstStyle>
            <a:lvl1pPr marL="449263" indent="-449263">
              <a:buSzPct val="50000"/>
              <a:buFontTx/>
              <a:buBlip>
                <a:blip r:embed="rId3"/>
              </a:buBlip>
              <a:defRPr sz="2800">
                <a:solidFill>
                  <a:srgbClr val="76B41F"/>
                </a:solidFill>
                <a:latin typeface="Tw Cen MT"/>
                <a:cs typeface="Tw Cen MT"/>
              </a:defRPr>
            </a:lvl1pPr>
            <a:lvl2pPr marL="627063" indent="-266700">
              <a:buClr>
                <a:srgbClr val="9B141B"/>
              </a:buClr>
              <a:buSzPct val="50000"/>
              <a:buFontTx/>
              <a:buBlip>
                <a:blip r:embed="rId4"/>
              </a:buBlip>
              <a:defRPr sz="2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20725" indent="-180975">
              <a:buClr>
                <a:srgbClr val="76B41F"/>
              </a:buClr>
              <a:buSzPct val="50000"/>
              <a:buFontTx/>
              <a:buBlip>
                <a:blip r:embed="rId5"/>
              </a:buBlip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5791200" y="6356350"/>
            <a:ext cx="2895600" cy="365125"/>
          </a:xfrm>
        </p:spPr>
        <p:txBody>
          <a:bodyPr lIns="0" rIns="0"/>
          <a:lstStyle>
            <a:lvl1pPr algn="r">
              <a:defRPr sz="1400"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5629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0122F-9ED0-43B9-9C90-D1B1D7C6515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875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12FC1-7C2F-4352-A728-8E8C9ED278E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31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  <a:ea typeface="+mn-ea"/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0" y="0"/>
            <a:ext cx="9267825" cy="1222375"/>
          </a:xfrm>
          <a:custGeom>
            <a:avLst/>
            <a:gdLst/>
            <a:ahLst/>
            <a:cxnLst>
              <a:cxn ang="0">
                <a:pos x="5751" y="828"/>
              </a:cxn>
              <a:cxn ang="0">
                <a:pos x="5751" y="828"/>
              </a:cxn>
              <a:cxn ang="0">
                <a:pos x="5644" y="796"/>
              </a:cxn>
              <a:cxn ang="0">
                <a:pos x="5539" y="766"/>
              </a:cxn>
              <a:cxn ang="0">
                <a:pos x="5437" y="743"/>
              </a:cxn>
              <a:cxn ang="0">
                <a:pos x="5336" y="722"/>
              </a:cxn>
              <a:cxn ang="0">
                <a:pos x="5238" y="707"/>
              </a:cxn>
              <a:cxn ang="0">
                <a:pos x="5141" y="693"/>
              </a:cxn>
              <a:cxn ang="0">
                <a:pos x="5045" y="684"/>
              </a:cxn>
              <a:cxn ang="0">
                <a:pos x="4949" y="678"/>
              </a:cxn>
              <a:cxn ang="0">
                <a:pos x="4854" y="674"/>
              </a:cxn>
              <a:cxn ang="0">
                <a:pos x="4756" y="672"/>
              </a:cxn>
              <a:cxn ang="0">
                <a:pos x="4659" y="674"/>
              </a:cxn>
              <a:cxn ang="0">
                <a:pos x="4558" y="679"/>
              </a:cxn>
              <a:cxn ang="0">
                <a:pos x="4457" y="684"/>
              </a:cxn>
              <a:cxn ang="0">
                <a:pos x="4352" y="693"/>
              </a:cxn>
              <a:cxn ang="0">
                <a:pos x="4245" y="703"/>
              </a:cxn>
              <a:cxn ang="0">
                <a:pos x="4135" y="713"/>
              </a:cxn>
              <a:cxn ang="0">
                <a:pos x="3901" y="741"/>
              </a:cxn>
              <a:cxn ang="0">
                <a:pos x="3646" y="770"/>
              </a:cxn>
              <a:cxn ang="0">
                <a:pos x="3369" y="801"/>
              </a:cxn>
              <a:cxn ang="0">
                <a:pos x="3065" y="833"/>
              </a:cxn>
              <a:cxn ang="0">
                <a:pos x="2901" y="849"/>
              </a:cxn>
              <a:cxn ang="0">
                <a:pos x="2730" y="864"/>
              </a:cxn>
              <a:cxn ang="0">
                <a:pos x="2548" y="878"/>
              </a:cxn>
              <a:cxn ang="0">
                <a:pos x="2358" y="890"/>
              </a:cxn>
              <a:cxn ang="0">
                <a:pos x="2158" y="902"/>
              </a:cxn>
              <a:cxn ang="0">
                <a:pos x="1948" y="914"/>
              </a:cxn>
              <a:cxn ang="0">
                <a:pos x="1727" y="922"/>
              </a:cxn>
              <a:cxn ang="0">
                <a:pos x="1496" y="929"/>
              </a:cxn>
              <a:cxn ang="0">
                <a:pos x="1496" y="929"/>
              </a:cxn>
              <a:cxn ang="0">
                <a:pos x="1426" y="929"/>
              </a:cxn>
              <a:cxn ang="0">
                <a:pos x="1356" y="929"/>
              </a:cxn>
              <a:cxn ang="0">
                <a:pos x="1286" y="926"/>
              </a:cxn>
              <a:cxn ang="0">
                <a:pos x="1216" y="922"/>
              </a:cxn>
              <a:cxn ang="0">
                <a:pos x="1148" y="917"/>
              </a:cxn>
              <a:cxn ang="0">
                <a:pos x="1079" y="910"/>
              </a:cxn>
              <a:cxn ang="0">
                <a:pos x="1011" y="902"/>
              </a:cxn>
              <a:cxn ang="0">
                <a:pos x="946" y="891"/>
              </a:cxn>
              <a:cxn ang="0">
                <a:pos x="881" y="881"/>
              </a:cxn>
              <a:cxn ang="0">
                <a:pos x="816" y="871"/>
              </a:cxn>
              <a:cxn ang="0">
                <a:pos x="693" y="847"/>
              </a:cxn>
              <a:cxn ang="0">
                <a:pos x="575" y="820"/>
              </a:cxn>
              <a:cxn ang="0">
                <a:pos x="467" y="792"/>
              </a:cxn>
              <a:cxn ang="0">
                <a:pos x="366" y="765"/>
              </a:cxn>
              <a:cxn ang="0">
                <a:pos x="275" y="737"/>
              </a:cxn>
              <a:cxn ang="0">
                <a:pos x="195" y="712"/>
              </a:cxn>
              <a:cxn ang="0">
                <a:pos x="128" y="689"/>
              </a:cxn>
              <a:cxn ang="0">
                <a:pos x="34" y="655"/>
              </a:cxn>
              <a:cxn ang="0">
                <a:pos x="0" y="642"/>
              </a:cxn>
              <a:cxn ang="0">
                <a:pos x="0" y="2"/>
              </a:cxn>
              <a:cxn ang="0">
                <a:pos x="5760" y="0"/>
              </a:cxn>
              <a:cxn ang="0">
                <a:pos x="5751" y="828"/>
              </a:cxn>
            </a:cxnLst>
            <a:rect l="0" t="0" r="r" b="b"/>
            <a:pathLst>
              <a:path w="5760" h="929">
                <a:moveTo>
                  <a:pt x="5751" y="828"/>
                </a:moveTo>
                <a:lnTo>
                  <a:pt x="5751" y="828"/>
                </a:lnTo>
                <a:lnTo>
                  <a:pt x="5644" y="796"/>
                </a:lnTo>
                <a:lnTo>
                  <a:pt x="5539" y="766"/>
                </a:lnTo>
                <a:lnTo>
                  <a:pt x="5437" y="743"/>
                </a:lnTo>
                <a:lnTo>
                  <a:pt x="5336" y="722"/>
                </a:lnTo>
                <a:lnTo>
                  <a:pt x="5238" y="707"/>
                </a:lnTo>
                <a:lnTo>
                  <a:pt x="5141" y="693"/>
                </a:lnTo>
                <a:lnTo>
                  <a:pt x="5045" y="684"/>
                </a:lnTo>
                <a:lnTo>
                  <a:pt x="4949" y="678"/>
                </a:lnTo>
                <a:lnTo>
                  <a:pt x="4854" y="674"/>
                </a:lnTo>
                <a:lnTo>
                  <a:pt x="4756" y="672"/>
                </a:lnTo>
                <a:lnTo>
                  <a:pt x="4659" y="674"/>
                </a:lnTo>
                <a:lnTo>
                  <a:pt x="4558" y="679"/>
                </a:lnTo>
                <a:lnTo>
                  <a:pt x="4457" y="684"/>
                </a:lnTo>
                <a:lnTo>
                  <a:pt x="4352" y="693"/>
                </a:lnTo>
                <a:lnTo>
                  <a:pt x="4245" y="703"/>
                </a:lnTo>
                <a:lnTo>
                  <a:pt x="4135" y="713"/>
                </a:lnTo>
                <a:lnTo>
                  <a:pt x="3901" y="741"/>
                </a:lnTo>
                <a:lnTo>
                  <a:pt x="3646" y="770"/>
                </a:lnTo>
                <a:lnTo>
                  <a:pt x="3369" y="801"/>
                </a:lnTo>
                <a:lnTo>
                  <a:pt x="3065" y="833"/>
                </a:lnTo>
                <a:lnTo>
                  <a:pt x="2901" y="849"/>
                </a:lnTo>
                <a:lnTo>
                  <a:pt x="2730" y="864"/>
                </a:lnTo>
                <a:lnTo>
                  <a:pt x="2548" y="878"/>
                </a:lnTo>
                <a:lnTo>
                  <a:pt x="2358" y="890"/>
                </a:lnTo>
                <a:lnTo>
                  <a:pt x="2158" y="902"/>
                </a:lnTo>
                <a:lnTo>
                  <a:pt x="1948" y="914"/>
                </a:lnTo>
                <a:lnTo>
                  <a:pt x="1727" y="922"/>
                </a:lnTo>
                <a:lnTo>
                  <a:pt x="1496" y="929"/>
                </a:lnTo>
                <a:lnTo>
                  <a:pt x="1496" y="929"/>
                </a:lnTo>
                <a:lnTo>
                  <a:pt x="1426" y="929"/>
                </a:lnTo>
                <a:lnTo>
                  <a:pt x="1356" y="929"/>
                </a:lnTo>
                <a:lnTo>
                  <a:pt x="1286" y="926"/>
                </a:lnTo>
                <a:lnTo>
                  <a:pt x="1216" y="922"/>
                </a:lnTo>
                <a:lnTo>
                  <a:pt x="1148" y="917"/>
                </a:lnTo>
                <a:lnTo>
                  <a:pt x="1079" y="910"/>
                </a:lnTo>
                <a:lnTo>
                  <a:pt x="1011" y="902"/>
                </a:lnTo>
                <a:lnTo>
                  <a:pt x="946" y="891"/>
                </a:lnTo>
                <a:lnTo>
                  <a:pt x="881" y="881"/>
                </a:lnTo>
                <a:lnTo>
                  <a:pt x="816" y="871"/>
                </a:lnTo>
                <a:lnTo>
                  <a:pt x="693" y="847"/>
                </a:lnTo>
                <a:lnTo>
                  <a:pt x="575" y="820"/>
                </a:lnTo>
                <a:lnTo>
                  <a:pt x="467" y="792"/>
                </a:lnTo>
                <a:lnTo>
                  <a:pt x="366" y="765"/>
                </a:lnTo>
                <a:lnTo>
                  <a:pt x="275" y="737"/>
                </a:lnTo>
                <a:lnTo>
                  <a:pt x="195" y="712"/>
                </a:lnTo>
                <a:lnTo>
                  <a:pt x="128" y="689"/>
                </a:lnTo>
                <a:lnTo>
                  <a:pt x="34" y="655"/>
                </a:lnTo>
                <a:lnTo>
                  <a:pt x="0" y="642"/>
                </a:lnTo>
                <a:lnTo>
                  <a:pt x="0" y="2"/>
                </a:lnTo>
                <a:lnTo>
                  <a:pt x="5760" y="0"/>
                </a:lnTo>
                <a:lnTo>
                  <a:pt x="5751" y="828"/>
                </a:lnTo>
                <a:close/>
              </a:path>
            </a:pathLst>
          </a:custGeom>
          <a:solidFill>
            <a:srgbClr val="76B41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  <a:ea typeface="+mn-ea"/>
            </a:endParaRPr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6926263" y="1150938"/>
            <a:ext cx="1949450" cy="247650"/>
          </a:xfrm>
          <a:custGeom>
            <a:avLst/>
            <a:gdLst/>
            <a:ahLst/>
            <a:cxnLst>
              <a:cxn ang="0">
                <a:pos x="846" y="118"/>
              </a:cxn>
              <a:cxn ang="0">
                <a:pos x="846" y="118"/>
              </a:cxn>
              <a:cxn ang="0">
                <a:pos x="788" y="113"/>
              </a:cxn>
              <a:cxn ang="0">
                <a:pos x="725" y="112"/>
              </a:cxn>
              <a:cxn ang="0">
                <a:pos x="658" y="110"/>
              </a:cxn>
              <a:cxn ang="0">
                <a:pos x="588" y="110"/>
              </a:cxn>
              <a:cxn ang="0">
                <a:pos x="448" y="113"/>
              </a:cxn>
              <a:cxn ang="0">
                <a:pos x="311" y="118"/>
              </a:cxn>
              <a:cxn ang="0">
                <a:pos x="190" y="125"/>
              </a:cxn>
              <a:cxn ang="0">
                <a:pos x="90" y="130"/>
              </a:cxn>
              <a:cxn ang="0">
                <a:pos x="0" y="137"/>
              </a:cxn>
              <a:cxn ang="0">
                <a:pos x="0" y="137"/>
              </a:cxn>
              <a:cxn ang="0">
                <a:pos x="5" y="130"/>
              </a:cxn>
              <a:cxn ang="0">
                <a:pos x="13" y="120"/>
              </a:cxn>
              <a:cxn ang="0">
                <a:pos x="25" y="110"/>
              </a:cxn>
              <a:cxn ang="0">
                <a:pos x="43" y="96"/>
              </a:cxn>
              <a:cxn ang="0">
                <a:pos x="65" y="83"/>
              </a:cxn>
              <a:cxn ang="0">
                <a:pos x="94" y="67"/>
              </a:cxn>
              <a:cxn ang="0">
                <a:pos x="128" y="52"/>
              </a:cxn>
              <a:cxn ang="0">
                <a:pos x="167" y="38"/>
              </a:cxn>
              <a:cxn ang="0">
                <a:pos x="215" y="26"/>
              </a:cxn>
              <a:cxn ang="0">
                <a:pos x="272" y="14"/>
              </a:cxn>
              <a:cxn ang="0">
                <a:pos x="335" y="7"/>
              </a:cxn>
              <a:cxn ang="0">
                <a:pos x="371" y="4"/>
              </a:cxn>
              <a:cxn ang="0">
                <a:pos x="407" y="2"/>
              </a:cxn>
              <a:cxn ang="0">
                <a:pos x="448" y="0"/>
              </a:cxn>
              <a:cxn ang="0">
                <a:pos x="489" y="0"/>
              </a:cxn>
              <a:cxn ang="0">
                <a:pos x="533" y="2"/>
              </a:cxn>
              <a:cxn ang="0">
                <a:pos x="580" y="4"/>
              </a:cxn>
              <a:cxn ang="0">
                <a:pos x="629" y="7"/>
              </a:cxn>
              <a:cxn ang="0">
                <a:pos x="682" y="12"/>
              </a:cxn>
              <a:cxn ang="0">
                <a:pos x="682" y="12"/>
              </a:cxn>
              <a:cxn ang="0">
                <a:pos x="715" y="18"/>
              </a:cxn>
              <a:cxn ang="0">
                <a:pos x="752" y="23"/>
              </a:cxn>
              <a:cxn ang="0">
                <a:pos x="838" y="41"/>
              </a:cxn>
              <a:cxn ang="0">
                <a:pos x="928" y="65"/>
              </a:cxn>
              <a:cxn ang="0">
                <a:pos x="1017" y="91"/>
              </a:cxn>
              <a:cxn ang="0">
                <a:pos x="1099" y="115"/>
              </a:cxn>
              <a:cxn ang="0">
                <a:pos x="1166" y="136"/>
              </a:cxn>
              <a:cxn ang="0">
                <a:pos x="1228" y="156"/>
              </a:cxn>
              <a:cxn ang="0">
                <a:pos x="1228" y="156"/>
              </a:cxn>
              <a:cxn ang="0">
                <a:pos x="1149" y="146"/>
              </a:cxn>
              <a:cxn ang="0">
                <a:pos x="1031" y="134"/>
              </a:cxn>
              <a:cxn ang="0">
                <a:pos x="846" y="118"/>
              </a:cxn>
            </a:cxnLst>
            <a:rect l="0" t="0" r="r" b="b"/>
            <a:pathLst>
              <a:path w="1228" h="156">
                <a:moveTo>
                  <a:pt x="846" y="118"/>
                </a:moveTo>
                <a:lnTo>
                  <a:pt x="846" y="118"/>
                </a:lnTo>
                <a:lnTo>
                  <a:pt x="788" y="113"/>
                </a:lnTo>
                <a:lnTo>
                  <a:pt x="725" y="112"/>
                </a:lnTo>
                <a:lnTo>
                  <a:pt x="658" y="110"/>
                </a:lnTo>
                <a:lnTo>
                  <a:pt x="588" y="110"/>
                </a:lnTo>
                <a:lnTo>
                  <a:pt x="448" y="113"/>
                </a:lnTo>
                <a:lnTo>
                  <a:pt x="311" y="118"/>
                </a:lnTo>
                <a:lnTo>
                  <a:pt x="190" y="125"/>
                </a:lnTo>
                <a:lnTo>
                  <a:pt x="90" y="130"/>
                </a:lnTo>
                <a:lnTo>
                  <a:pt x="0" y="137"/>
                </a:lnTo>
                <a:lnTo>
                  <a:pt x="0" y="137"/>
                </a:lnTo>
                <a:lnTo>
                  <a:pt x="5" y="130"/>
                </a:lnTo>
                <a:lnTo>
                  <a:pt x="13" y="120"/>
                </a:lnTo>
                <a:lnTo>
                  <a:pt x="25" y="110"/>
                </a:lnTo>
                <a:lnTo>
                  <a:pt x="43" y="96"/>
                </a:lnTo>
                <a:lnTo>
                  <a:pt x="65" y="83"/>
                </a:lnTo>
                <a:lnTo>
                  <a:pt x="94" y="67"/>
                </a:lnTo>
                <a:lnTo>
                  <a:pt x="128" y="52"/>
                </a:lnTo>
                <a:lnTo>
                  <a:pt x="167" y="38"/>
                </a:lnTo>
                <a:lnTo>
                  <a:pt x="215" y="26"/>
                </a:lnTo>
                <a:lnTo>
                  <a:pt x="272" y="14"/>
                </a:lnTo>
                <a:lnTo>
                  <a:pt x="335" y="7"/>
                </a:lnTo>
                <a:lnTo>
                  <a:pt x="371" y="4"/>
                </a:lnTo>
                <a:lnTo>
                  <a:pt x="407" y="2"/>
                </a:lnTo>
                <a:lnTo>
                  <a:pt x="448" y="0"/>
                </a:lnTo>
                <a:lnTo>
                  <a:pt x="489" y="0"/>
                </a:lnTo>
                <a:lnTo>
                  <a:pt x="533" y="2"/>
                </a:lnTo>
                <a:lnTo>
                  <a:pt x="580" y="4"/>
                </a:lnTo>
                <a:lnTo>
                  <a:pt x="629" y="7"/>
                </a:lnTo>
                <a:lnTo>
                  <a:pt x="682" y="12"/>
                </a:lnTo>
                <a:lnTo>
                  <a:pt x="682" y="12"/>
                </a:lnTo>
                <a:lnTo>
                  <a:pt x="715" y="18"/>
                </a:lnTo>
                <a:lnTo>
                  <a:pt x="752" y="23"/>
                </a:lnTo>
                <a:lnTo>
                  <a:pt x="838" y="41"/>
                </a:lnTo>
                <a:lnTo>
                  <a:pt x="928" y="65"/>
                </a:lnTo>
                <a:lnTo>
                  <a:pt x="1017" y="91"/>
                </a:lnTo>
                <a:lnTo>
                  <a:pt x="1099" y="115"/>
                </a:lnTo>
                <a:lnTo>
                  <a:pt x="1166" y="136"/>
                </a:lnTo>
                <a:lnTo>
                  <a:pt x="1228" y="156"/>
                </a:lnTo>
                <a:lnTo>
                  <a:pt x="1228" y="156"/>
                </a:lnTo>
                <a:lnTo>
                  <a:pt x="1149" y="146"/>
                </a:lnTo>
                <a:lnTo>
                  <a:pt x="1031" y="134"/>
                </a:lnTo>
                <a:lnTo>
                  <a:pt x="846" y="118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  <a:ea typeface="+mn-ea"/>
            </a:endParaRPr>
          </a:p>
        </p:txBody>
      </p:sp>
      <p:pic>
        <p:nvPicPr>
          <p:cNvPr id="7" name="Image 10" descr="gisRA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" y="6356350"/>
            <a:ext cx="1595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130" y="49462"/>
            <a:ext cx="8229600" cy="925263"/>
          </a:xfrm>
        </p:spPr>
        <p:txBody>
          <a:bodyPr>
            <a:noAutofit/>
          </a:bodyPr>
          <a:lstStyle>
            <a:lvl1pPr algn="l">
              <a:lnSpc>
                <a:spcPts val="3500"/>
              </a:lnSpc>
              <a:defRPr sz="4400" b="0" i="0" baseline="0">
                <a:solidFill>
                  <a:schemeClr val="bg1"/>
                </a:solidFill>
                <a:latin typeface="Tw Cen MT Condensed"/>
                <a:cs typeface="Tw Cen MT Condensed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7130" y="1222375"/>
            <a:ext cx="8319671" cy="5133975"/>
          </a:xfrm>
        </p:spPr>
        <p:txBody>
          <a:bodyPr/>
          <a:lstStyle>
            <a:lvl1pPr marL="449263" indent="-449263">
              <a:buSzPct val="50000"/>
              <a:buFontTx/>
              <a:buBlip>
                <a:blip r:embed="rId3"/>
              </a:buBlip>
              <a:defRPr sz="2800">
                <a:solidFill>
                  <a:srgbClr val="76B41F"/>
                </a:solidFill>
                <a:latin typeface="Tw Cen MT"/>
                <a:cs typeface="Tw Cen MT"/>
              </a:defRPr>
            </a:lvl1pPr>
            <a:lvl2pPr marL="627063" indent="-266700">
              <a:buClr>
                <a:srgbClr val="9B141B"/>
              </a:buClr>
              <a:buSzPct val="50000"/>
              <a:buFontTx/>
              <a:buBlip>
                <a:blip r:embed="rId4"/>
              </a:buBlip>
              <a:defRPr sz="2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20725" indent="-180975">
              <a:buClr>
                <a:srgbClr val="76B41F"/>
              </a:buClr>
              <a:buSzPct val="50000"/>
              <a:buFontTx/>
              <a:buBlip>
                <a:blip r:embed="rId5"/>
              </a:buBlip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5791200" y="6356350"/>
            <a:ext cx="2895600" cy="365125"/>
          </a:xfrm>
        </p:spPr>
        <p:txBody>
          <a:bodyPr lIns="0" rIns="0"/>
          <a:lstStyle>
            <a:lvl1pPr algn="r">
              <a:defRPr sz="1400"/>
            </a:lvl1pPr>
          </a:lstStyle>
          <a:p>
            <a:pPr>
              <a:defRPr/>
            </a:pPr>
            <a:r>
              <a:rPr lang="fr-FR" smtClean="0"/>
              <a:t>Synergies pour la santé des élevages biologiques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3063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12051-EAE3-4D14-B00A-CB5C7760E6A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137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1E500-DF72-43F4-B5A2-89E282CF147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7461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5AA8B-CA58-4865-B559-A4B44851091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8365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73B31-A050-410C-95F5-8426E9C72A5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4068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25F7C-BAE3-40C9-9C66-028B4AF7CA1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425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296D7-80F1-4FCB-B2E2-87EE646B9D7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7179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42ADC-9F91-45B8-9F3F-BE25014E1D2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46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Synergies pour la santé des élevages biologiques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0122F-9ED0-43B9-9C90-D1B1D7C6515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898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Synergies pour la santé des élevages biologiques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12FC1-7C2F-4352-A728-8E8C9ED278E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586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Synergies pour la santé des élevages biologiques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12051-EAE3-4D14-B00A-CB5C7760E6A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75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Synergies pour la santé des élevages biologiques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1E500-DF72-43F4-B5A2-89E282CF147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135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Synergies pour la santé des élevages biologiques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5AA8B-CA58-4865-B559-A4B44851091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538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Synergies pour la santé des élevages biologiques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73B31-A050-410C-95F5-8426E9C72A5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2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Synergies pour la santé des élevages biologiques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06" charset="0"/>
              </a:defRPr>
            </a:lvl1pPr>
          </a:lstStyle>
          <a:p>
            <a:fld id="{6AE247F7-0C8B-4A48-97A0-5D89164FB04E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06" charset="0"/>
              </a:defRPr>
            </a:lvl1pPr>
          </a:lstStyle>
          <a:p>
            <a:fld id="{6AE247F7-0C8B-4A48-97A0-5D89164FB04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9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Titre intervention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06" charset="0"/>
              </a:defRPr>
            </a:lvl1pPr>
          </a:lstStyle>
          <a:p>
            <a:fld id="{6AE247F7-0C8B-4A48-97A0-5D89164FB04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01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18" Type="http://schemas.openxmlformats.org/officeDocument/2006/relationships/image" Target="../media/image27.jpeg"/><Relationship Id="rId3" Type="http://schemas.openxmlformats.org/officeDocument/2006/relationships/image" Target="../media/image12.jpeg"/><Relationship Id="rId21" Type="http://schemas.openxmlformats.org/officeDocument/2006/relationships/image" Target="../media/image30.png"/><Relationship Id="rId7" Type="http://schemas.openxmlformats.org/officeDocument/2006/relationships/image" Target="../media/image16.jpeg"/><Relationship Id="rId12" Type="http://schemas.openxmlformats.org/officeDocument/2006/relationships/image" Target="../media/image21.emf"/><Relationship Id="rId1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19" Type="http://schemas.openxmlformats.org/officeDocument/2006/relationships/image" Target="../media/image28.png"/><Relationship Id="rId4" Type="http://schemas.openxmlformats.org/officeDocument/2006/relationships/image" Target="../media/image13.emf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4.png"/><Relationship Id="rId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jpe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jpeg"/><Relationship Id="rId10" Type="http://schemas.openxmlformats.org/officeDocument/2006/relationships/image" Target="../media/image46.png"/><Relationship Id="rId4" Type="http://schemas.openxmlformats.org/officeDocument/2006/relationships/image" Target="../media/image40.jpeg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10" Type="http://schemas.openxmlformats.org/officeDocument/2006/relationships/image" Target="../media/image57.pn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-76200" y="-18251"/>
            <a:ext cx="8456700" cy="4506601"/>
            <a:chOff x="-76200" y="-18251"/>
            <a:chExt cx="8456700" cy="4506601"/>
          </a:xfrm>
        </p:grpSpPr>
        <p:pic>
          <p:nvPicPr>
            <p:cNvPr id="14" name="Image 13" descr="bandeau_gis_r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7148" y="-18251"/>
              <a:ext cx="6819138" cy="2014961"/>
            </a:xfrm>
            <a:prstGeom prst="rect">
              <a:avLst/>
            </a:prstGeom>
          </p:spPr>
        </p:pic>
        <p:sp>
          <p:nvSpPr>
            <p:cNvPr id="12" name="Freeform 5"/>
            <p:cNvSpPr>
              <a:spLocks noChangeAspect="1"/>
            </p:cNvSpPr>
            <p:nvPr/>
          </p:nvSpPr>
          <p:spPr bwMode="auto">
            <a:xfrm>
              <a:off x="-76200" y="919650"/>
              <a:ext cx="8456700" cy="3568700"/>
            </a:xfrm>
            <a:custGeom>
              <a:avLst/>
              <a:gdLst>
                <a:gd name="T0" fmla="*/ 0 w 5700"/>
                <a:gd name="T1" fmla="*/ 1018335093 h 2180"/>
                <a:gd name="T2" fmla="*/ 970495238 w 5700"/>
                <a:gd name="T3" fmla="*/ 862905112 h 2180"/>
                <a:gd name="T4" fmla="*/ 2147483647 w 5700"/>
                <a:gd name="T5" fmla="*/ 675317542 h 2180"/>
                <a:gd name="T6" fmla="*/ 2147483647 w 5700"/>
                <a:gd name="T7" fmla="*/ 589562336 h 2180"/>
                <a:gd name="T8" fmla="*/ 2147483647 w 5700"/>
                <a:gd name="T9" fmla="*/ 519887561 h 2180"/>
                <a:gd name="T10" fmla="*/ 2147483647 w 5700"/>
                <a:gd name="T11" fmla="*/ 482368738 h 2180"/>
                <a:gd name="T12" fmla="*/ 2147483647 w 5700"/>
                <a:gd name="T13" fmla="*/ 471649542 h 2180"/>
                <a:gd name="T14" fmla="*/ 2147483647 w 5700"/>
                <a:gd name="T15" fmla="*/ 466289943 h 2180"/>
                <a:gd name="T16" fmla="*/ 2147483647 w 5700"/>
                <a:gd name="T17" fmla="*/ 477009140 h 2180"/>
                <a:gd name="T18" fmla="*/ 2147483647 w 5700"/>
                <a:gd name="T19" fmla="*/ 503807130 h 2180"/>
                <a:gd name="T20" fmla="*/ 2147483647 w 5700"/>
                <a:gd name="T21" fmla="*/ 552045150 h 2180"/>
                <a:gd name="T22" fmla="*/ 2147483647 w 5700"/>
                <a:gd name="T23" fmla="*/ 616360327 h 2180"/>
                <a:gd name="T24" fmla="*/ 2147483647 w 5700"/>
                <a:gd name="T25" fmla="*/ 702115533 h 2180"/>
                <a:gd name="T26" fmla="*/ 2147483647 w 5700"/>
                <a:gd name="T27" fmla="*/ 809309131 h 2180"/>
                <a:gd name="T28" fmla="*/ 2147483647 w 5700"/>
                <a:gd name="T29" fmla="*/ 868264710 h 2180"/>
                <a:gd name="T30" fmla="*/ 2147483647 w 5700"/>
                <a:gd name="T31" fmla="*/ 1179124672 h 2180"/>
                <a:gd name="T32" fmla="*/ 2147483647 w 5700"/>
                <a:gd name="T33" fmla="*/ 1238080251 h 2180"/>
                <a:gd name="T34" fmla="*/ 2147483647 w 5700"/>
                <a:gd name="T35" fmla="*/ 1275599075 h 2180"/>
                <a:gd name="T36" fmla="*/ 2147483647 w 5700"/>
                <a:gd name="T37" fmla="*/ 1286318271 h 2180"/>
                <a:gd name="T38" fmla="*/ 2147483647 w 5700"/>
                <a:gd name="T39" fmla="*/ 1275599075 h 2180"/>
                <a:gd name="T40" fmla="*/ 2147483647 w 5700"/>
                <a:gd name="T41" fmla="*/ 1243441486 h 2180"/>
                <a:gd name="T42" fmla="*/ 2147483647 w 5700"/>
                <a:gd name="T43" fmla="*/ 1222001457 h 2180"/>
                <a:gd name="T44" fmla="*/ 2147483647 w 5700"/>
                <a:gd name="T45" fmla="*/ 1173765074 h 2180"/>
                <a:gd name="T46" fmla="*/ 2147483647 w 5700"/>
                <a:gd name="T47" fmla="*/ 1066571476 h 2180"/>
                <a:gd name="T48" fmla="*/ 2147483647 w 5700"/>
                <a:gd name="T49" fmla="*/ 884343504 h 2180"/>
                <a:gd name="T50" fmla="*/ 2147483647 w 5700"/>
                <a:gd name="T51" fmla="*/ 669957944 h 2180"/>
                <a:gd name="T52" fmla="*/ 2147483647 w 5700"/>
                <a:gd name="T53" fmla="*/ 348377149 h 2180"/>
                <a:gd name="T54" fmla="*/ 2147483647 w 5700"/>
                <a:gd name="T55" fmla="*/ 48236383 h 2180"/>
                <a:gd name="T56" fmla="*/ 2147483647 w 5700"/>
                <a:gd name="T57" fmla="*/ 2147483647 h 2180"/>
                <a:gd name="T58" fmla="*/ 2147483647 w 5700"/>
                <a:gd name="T59" fmla="*/ 2147483647 h 2180"/>
                <a:gd name="T60" fmla="*/ 2147483647 w 5700"/>
                <a:gd name="T61" fmla="*/ 2147483647 h 2180"/>
                <a:gd name="T62" fmla="*/ 2147483647 w 5700"/>
                <a:gd name="T63" fmla="*/ 2147483647 h 2180"/>
                <a:gd name="T64" fmla="*/ 2147483647 w 5700"/>
                <a:gd name="T65" fmla="*/ 2147483647 h 2180"/>
                <a:gd name="T66" fmla="*/ 2147483647 w 5700"/>
                <a:gd name="T67" fmla="*/ 2147483647 h 2180"/>
                <a:gd name="T68" fmla="*/ 2147483647 w 5700"/>
                <a:gd name="T69" fmla="*/ 2147483647 h 2180"/>
                <a:gd name="T70" fmla="*/ 2147483647 w 5700"/>
                <a:gd name="T71" fmla="*/ 2147483647 h 2180"/>
                <a:gd name="T72" fmla="*/ 2147483647 w 5700"/>
                <a:gd name="T73" fmla="*/ 2147483647 h 2180"/>
                <a:gd name="T74" fmla="*/ 2147483647 w 5700"/>
                <a:gd name="T75" fmla="*/ 2147483647 h 2180"/>
                <a:gd name="T76" fmla="*/ 2147483647 w 5700"/>
                <a:gd name="T77" fmla="*/ 2147483647 h 2180"/>
                <a:gd name="T78" fmla="*/ 2147483647 w 5700"/>
                <a:gd name="T79" fmla="*/ 2147483647 h 2180"/>
                <a:gd name="T80" fmla="*/ 2147483647 w 5700"/>
                <a:gd name="T81" fmla="*/ 2147483647 h 2180"/>
                <a:gd name="T82" fmla="*/ 2147483647 w 5700"/>
                <a:gd name="T83" fmla="*/ 2147483647 h 2180"/>
                <a:gd name="T84" fmla="*/ 2147483647 w 5700"/>
                <a:gd name="T85" fmla="*/ 2147483647 h 2180"/>
                <a:gd name="T86" fmla="*/ 2147483647 w 5700"/>
                <a:gd name="T87" fmla="*/ 2147483647 h 2180"/>
                <a:gd name="T88" fmla="*/ 2147483647 w 5700"/>
                <a:gd name="T89" fmla="*/ 2147483647 h 2180"/>
                <a:gd name="T90" fmla="*/ 2147483647 w 5700"/>
                <a:gd name="T91" fmla="*/ 2147483647 h 2180"/>
                <a:gd name="T92" fmla="*/ 2147483647 w 5700"/>
                <a:gd name="T93" fmla="*/ 2147483647 h 2180"/>
                <a:gd name="T94" fmla="*/ 2147483647 w 5700"/>
                <a:gd name="T95" fmla="*/ 2147483647 h 2180"/>
                <a:gd name="T96" fmla="*/ 2147483647 w 5700"/>
                <a:gd name="T97" fmla="*/ 2147483647 h 2180"/>
                <a:gd name="T98" fmla="*/ 2147483647 w 5700"/>
                <a:gd name="T99" fmla="*/ 2147483647 h 2180"/>
                <a:gd name="T100" fmla="*/ 2147483647 w 5700"/>
                <a:gd name="T101" fmla="*/ 2147483647 h 2180"/>
                <a:gd name="T102" fmla="*/ 2147483647 w 5700"/>
                <a:gd name="T103" fmla="*/ 2147483647 h 2180"/>
                <a:gd name="T104" fmla="*/ 2147483647 w 5700"/>
                <a:gd name="T105" fmla="*/ 2147483647 h 2180"/>
                <a:gd name="T106" fmla="*/ 2147483647 w 5700"/>
                <a:gd name="T107" fmla="*/ 2147483647 h 2180"/>
                <a:gd name="T108" fmla="*/ 2147483647 w 5700"/>
                <a:gd name="T109" fmla="*/ 2147483647 h 2180"/>
                <a:gd name="T110" fmla="*/ 1688982178 w 5700"/>
                <a:gd name="T111" fmla="*/ 2147483647 h 2180"/>
                <a:gd name="T112" fmla="*/ 798915364 w 5700"/>
                <a:gd name="T113" fmla="*/ 2147483647 h 2180"/>
                <a:gd name="T114" fmla="*/ 96513782 w 5700"/>
                <a:gd name="T115" fmla="*/ 2147483647 h 2180"/>
                <a:gd name="T116" fmla="*/ 0 w 5700"/>
                <a:gd name="T117" fmla="*/ 1018335093 h 21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00"/>
                <a:gd name="T178" fmla="*/ 0 h 2180"/>
                <a:gd name="T179" fmla="*/ 5700 w 5700"/>
                <a:gd name="T180" fmla="*/ 2180 h 21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00" h="2180">
                  <a:moveTo>
                    <a:pt x="0" y="380"/>
                  </a:moveTo>
                  <a:lnTo>
                    <a:pt x="0" y="380"/>
                  </a:lnTo>
                  <a:lnTo>
                    <a:pt x="174" y="352"/>
                  </a:lnTo>
                  <a:lnTo>
                    <a:pt x="362" y="322"/>
                  </a:lnTo>
                  <a:lnTo>
                    <a:pt x="594" y="288"/>
                  </a:lnTo>
                  <a:lnTo>
                    <a:pt x="848" y="252"/>
                  </a:lnTo>
                  <a:lnTo>
                    <a:pt x="980" y="236"/>
                  </a:lnTo>
                  <a:lnTo>
                    <a:pt x="1110" y="220"/>
                  </a:lnTo>
                  <a:lnTo>
                    <a:pt x="1236" y="206"/>
                  </a:lnTo>
                  <a:lnTo>
                    <a:pt x="1358" y="194"/>
                  </a:lnTo>
                  <a:lnTo>
                    <a:pt x="1472" y="186"/>
                  </a:lnTo>
                  <a:lnTo>
                    <a:pt x="1574" y="180"/>
                  </a:lnTo>
                  <a:lnTo>
                    <a:pt x="1682" y="176"/>
                  </a:lnTo>
                  <a:lnTo>
                    <a:pt x="1788" y="174"/>
                  </a:lnTo>
                  <a:lnTo>
                    <a:pt x="1888" y="174"/>
                  </a:lnTo>
                  <a:lnTo>
                    <a:pt x="1986" y="176"/>
                  </a:lnTo>
                  <a:lnTo>
                    <a:pt x="2082" y="178"/>
                  </a:lnTo>
                  <a:lnTo>
                    <a:pt x="2174" y="182"/>
                  </a:lnTo>
                  <a:lnTo>
                    <a:pt x="2266" y="188"/>
                  </a:lnTo>
                  <a:lnTo>
                    <a:pt x="2358" y="196"/>
                  </a:lnTo>
                  <a:lnTo>
                    <a:pt x="2448" y="206"/>
                  </a:lnTo>
                  <a:lnTo>
                    <a:pt x="2538" y="216"/>
                  </a:lnTo>
                  <a:lnTo>
                    <a:pt x="2630" y="230"/>
                  </a:lnTo>
                  <a:lnTo>
                    <a:pt x="2724" y="246"/>
                  </a:lnTo>
                  <a:lnTo>
                    <a:pt x="2818" y="262"/>
                  </a:lnTo>
                  <a:lnTo>
                    <a:pt x="2916" y="280"/>
                  </a:lnTo>
                  <a:lnTo>
                    <a:pt x="3016" y="302"/>
                  </a:lnTo>
                  <a:lnTo>
                    <a:pt x="3120" y="324"/>
                  </a:lnTo>
                  <a:lnTo>
                    <a:pt x="3490" y="410"/>
                  </a:lnTo>
                  <a:lnTo>
                    <a:pt x="3634" y="440"/>
                  </a:lnTo>
                  <a:lnTo>
                    <a:pt x="3698" y="452"/>
                  </a:lnTo>
                  <a:lnTo>
                    <a:pt x="3760" y="462"/>
                  </a:lnTo>
                  <a:lnTo>
                    <a:pt x="3820" y="470"/>
                  </a:lnTo>
                  <a:lnTo>
                    <a:pt x="3878" y="476"/>
                  </a:lnTo>
                  <a:lnTo>
                    <a:pt x="3936" y="480"/>
                  </a:lnTo>
                  <a:lnTo>
                    <a:pt x="3994" y="480"/>
                  </a:lnTo>
                  <a:lnTo>
                    <a:pt x="4054" y="480"/>
                  </a:lnTo>
                  <a:lnTo>
                    <a:pt x="4116" y="476"/>
                  </a:lnTo>
                  <a:lnTo>
                    <a:pt x="4182" y="472"/>
                  </a:lnTo>
                  <a:lnTo>
                    <a:pt x="4252" y="464"/>
                  </a:lnTo>
                  <a:lnTo>
                    <a:pt x="4300" y="456"/>
                  </a:lnTo>
                  <a:lnTo>
                    <a:pt x="4352" y="448"/>
                  </a:lnTo>
                  <a:lnTo>
                    <a:pt x="4404" y="438"/>
                  </a:lnTo>
                  <a:lnTo>
                    <a:pt x="4458" y="426"/>
                  </a:lnTo>
                  <a:lnTo>
                    <a:pt x="4572" y="398"/>
                  </a:lnTo>
                  <a:lnTo>
                    <a:pt x="4690" y="366"/>
                  </a:lnTo>
                  <a:lnTo>
                    <a:pt x="4810" y="330"/>
                  </a:lnTo>
                  <a:lnTo>
                    <a:pt x="4930" y="290"/>
                  </a:lnTo>
                  <a:lnTo>
                    <a:pt x="5048" y="250"/>
                  </a:lnTo>
                  <a:lnTo>
                    <a:pt x="5164" y="210"/>
                  </a:lnTo>
                  <a:lnTo>
                    <a:pt x="5374" y="130"/>
                  </a:lnTo>
                  <a:lnTo>
                    <a:pt x="5544" y="64"/>
                  </a:lnTo>
                  <a:lnTo>
                    <a:pt x="5658" y="18"/>
                  </a:lnTo>
                  <a:lnTo>
                    <a:pt x="5700" y="0"/>
                  </a:lnTo>
                  <a:lnTo>
                    <a:pt x="5670" y="1086"/>
                  </a:lnTo>
                  <a:lnTo>
                    <a:pt x="5630" y="1112"/>
                  </a:lnTo>
                  <a:lnTo>
                    <a:pt x="5584" y="1144"/>
                  </a:lnTo>
                  <a:lnTo>
                    <a:pt x="5518" y="1184"/>
                  </a:lnTo>
                  <a:lnTo>
                    <a:pt x="5438" y="1232"/>
                  </a:lnTo>
                  <a:lnTo>
                    <a:pt x="5342" y="1284"/>
                  </a:lnTo>
                  <a:lnTo>
                    <a:pt x="5232" y="1338"/>
                  </a:lnTo>
                  <a:lnTo>
                    <a:pt x="5172" y="1366"/>
                  </a:lnTo>
                  <a:lnTo>
                    <a:pt x="5108" y="1394"/>
                  </a:lnTo>
                  <a:lnTo>
                    <a:pt x="5042" y="1422"/>
                  </a:lnTo>
                  <a:lnTo>
                    <a:pt x="4972" y="1450"/>
                  </a:lnTo>
                  <a:lnTo>
                    <a:pt x="4900" y="1476"/>
                  </a:lnTo>
                  <a:lnTo>
                    <a:pt x="4826" y="1500"/>
                  </a:lnTo>
                  <a:lnTo>
                    <a:pt x="4748" y="1524"/>
                  </a:lnTo>
                  <a:lnTo>
                    <a:pt x="4670" y="1546"/>
                  </a:lnTo>
                  <a:lnTo>
                    <a:pt x="4588" y="1568"/>
                  </a:lnTo>
                  <a:lnTo>
                    <a:pt x="4504" y="1586"/>
                  </a:lnTo>
                  <a:lnTo>
                    <a:pt x="4418" y="1602"/>
                  </a:lnTo>
                  <a:lnTo>
                    <a:pt x="4330" y="1614"/>
                  </a:lnTo>
                  <a:lnTo>
                    <a:pt x="4242" y="1626"/>
                  </a:lnTo>
                  <a:lnTo>
                    <a:pt x="4150" y="1634"/>
                  </a:lnTo>
                  <a:lnTo>
                    <a:pt x="4058" y="1638"/>
                  </a:lnTo>
                  <a:lnTo>
                    <a:pt x="3964" y="1638"/>
                  </a:lnTo>
                  <a:lnTo>
                    <a:pt x="3868" y="1634"/>
                  </a:lnTo>
                  <a:lnTo>
                    <a:pt x="3772" y="1628"/>
                  </a:lnTo>
                  <a:lnTo>
                    <a:pt x="3642" y="1612"/>
                  </a:lnTo>
                  <a:lnTo>
                    <a:pt x="3512" y="1596"/>
                  </a:lnTo>
                  <a:lnTo>
                    <a:pt x="3256" y="1562"/>
                  </a:lnTo>
                  <a:lnTo>
                    <a:pt x="3004" y="1528"/>
                  </a:lnTo>
                  <a:lnTo>
                    <a:pt x="2878" y="1514"/>
                  </a:lnTo>
                  <a:lnTo>
                    <a:pt x="2752" y="1502"/>
                  </a:lnTo>
                  <a:lnTo>
                    <a:pt x="2626" y="1494"/>
                  </a:lnTo>
                  <a:lnTo>
                    <a:pt x="2498" y="1488"/>
                  </a:lnTo>
                  <a:lnTo>
                    <a:pt x="2434" y="1488"/>
                  </a:lnTo>
                  <a:lnTo>
                    <a:pt x="2370" y="1488"/>
                  </a:lnTo>
                  <a:lnTo>
                    <a:pt x="2306" y="1490"/>
                  </a:lnTo>
                  <a:lnTo>
                    <a:pt x="2240" y="1492"/>
                  </a:lnTo>
                  <a:lnTo>
                    <a:pt x="2176" y="1496"/>
                  </a:lnTo>
                  <a:lnTo>
                    <a:pt x="2110" y="1502"/>
                  </a:lnTo>
                  <a:lnTo>
                    <a:pt x="2044" y="1510"/>
                  </a:lnTo>
                  <a:lnTo>
                    <a:pt x="1976" y="1520"/>
                  </a:lnTo>
                  <a:lnTo>
                    <a:pt x="1908" y="1532"/>
                  </a:lnTo>
                  <a:lnTo>
                    <a:pt x="1840" y="1544"/>
                  </a:lnTo>
                  <a:lnTo>
                    <a:pt x="1772" y="1560"/>
                  </a:lnTo>
                  <a:lnTo>
                    <a:pt x="1702" y="1576"/>
                  </a:lnTo>
                  <a:lnTo>
                    <a:pt x="1532" y="1624"/>
                  </a:lnTo>
                  <a:lnTo>
                    <a:pt x="1366" y="1672"/>
                  </a:lnTo>
                  <a:lnTo>
                    <a:pt x="1204" y="1722"/>
                  </a:lnTo>
                  <a:lnTo>
                    <a:pt x="1050" y="1772"/>
                  </a:lnTo>
                  <a:lnTo>
                    <a:pt x="902" y="1824"/>
                  </a:lnTo>
                  <a:lnTo>
                    <a:pt x="762" y="1874"/>
                  </a:lnTo>
                  <a:lnTo>
                    <a:pt x="630" y="1922"/>
                  </a:lnTo>
                  <a:lnTo>
                    <a:pt x="508" y="1970"/>
                  </a:lnTo>
                  <a:lnTo>
                    <a:pt x="298" y="2054"/>
                  </a:lnTo>
                  <a:lnTo>
                    <a:pt x="138" y="2120"/>
                  </a:lnTo>
                  <a:lnTo>
                    <a:pt x="36" y="2164"/>
                  </a:lnTo>
                  <a:lnTo>
                    <a:pt x="0" y="21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6" charset="0"/>
                  <a:ea typeface="ＭＳ Ｐゴシック" pitchFamily="-106" charset="-128"/>
                  <a:cs typeface="+mn-cs"/>
                </a:rPr>
                <a:t> 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-106" charset="0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15371" name="Freeform 10"/>
            <p:cNvSpPr>
              <a:spLocks/>
            </p:cNvSpPr>
            <p:nvPr/>
          </p:nvSpPr>
          <p:spPr bwMode="auto">
            <a:xfrm rot="20562930">
              <a:off x="6253181" y="1532891"/>
              <a:ext cx="1524000" cy="215900"/>
            </a:xfrm>
            <a:custGeom>
              <a:avLst/>
              <a:gdLst>
                <a:gd name="T0" fmla="*/ 282 w 960"/>
                <a:gd name="T1" fmla="*/ 56 h 136"/>
                <a:gd name="T2" fmla="*/ 282 w 960"/>
                <a:gd name="T3" fmla="*/ 56 h 136"/>
                <a:gd name="T4" fmla="*/ 344 w 960"/>
                <a:gd name="T5" fmla="*/ 58 h 136"/>
                <a:gd name="T6" fmla="*/ 406 w 960"/>
                <a:gd name="T7" fmla="*/ 58 h 136"/>
                <a:gd name="T8" fmla="*/ 466 w 960"/>
                <a:gd name="T9" fmla="*/ 58 h 136"/>
                <a:gd name="T10" fmla="*/ 528 w 960"/>
                <a:gd name="T11" fmla="*/ 56 h 136"/>
                <a:gd name="T12" fmla="*/ 586 w 960"/>
                <a:gd name="T13" fmla="*/ 52 h 136"/>
                <a:gd name="T14" fmla="*/ 642 w 960"/>
                <a:gd name="T15" fmla="*/ 48 h 136"/>
                <a:gd name="T16" fmla="*/ 744 w 960"/>
                <a:gd name="T17" fmla="*/ 36 h 136"/>
                <a:gd name="T18" fmla="*/ 832 w 960"/>
                <a:gd name="T19" fmla="*/ 22 h 136"/>
                <a:gd name="T20" fmla="*/ 902 w 960"/>
                <a:gd name="T21" fmla="*/ 12 h 136"/>
                <a:gd name="T22" fmla="*/ 960 w 960"/>
                <a:gd name="T23" fmla="*/ 0 h 136"/>
                <a:gd name="T24" fmla="*/ 960 w 960"/>
                <a:gd name="T25" fmla="*/ 0 h 136"/>
                <a:gd name="T26" fmla="*/ 954 w 960"/>
                <a:gd name="T27" fmla="*/ 6 h 136"/>
                <a:gd name="T28" fmla="*/ 932 w 960"/>
                <a:gd name="T29" fmla="*/ 26 h 136"/>
                <a:gd name="T30" fmla="*/ 916 w 960"/>
                <a:gd name="T31" fmla="*/ 38 h 136"/>
                <a:gd name="T32" fmla="*/ 894 w 960"/>
                <a:gd name="T33" fmla="*/ 52 h 136"/>
                <a:gd name="T34" fmla="*/ 870 w 960"/>
                <a:gd name="T35" fmla="*/ 66 h 136"/>
                <a:gd name="T36" fmla="*/ 838 w 960"/>
                <a:gd name="T37" fmla="*/ 80 h 136"/>
                <a:gd name="T38" fmla="*/ 804 w 960"/>
                <a:gd name="T39" fmla="*/ 94 h 136"/>
                <a:gd name="T40" fmla="*/ 764 w 960"/>
                <a:gd name="T41" fmla="*/ 106 h 136"/>
                <a:gd name="T42" fmla="*/ 718 w 960"/>
                <a:gd name="T43" fmla="*/ 118 h 136"/>
                <a:gd name="T44" fmla="*/ 666 w 960"/>
                <a:gd name="T45" fmla="*/ 126 h 136"/>
                <a:gd name="T46" fmla="*/ 610 w 960"/>
                <a:gd name="T47" fmla="*/ 132 h 136"/>
                <a:gd name="T48" fmla="*/ 548 w 960"/>
                <a:gd name="T49" fmla="*/ 136 h 136"/>
                <a:gd name="T50" fmla="*/ 478 w 960"/>
                <a:gd name="T51" fmla="*/ 134 h 136"/>
                <a:gd name="T52" fmla="*/ 404 w 960"/>
                <a:gd name="T53" fmla="*/ 130 h 136"/>
                <a:gd name="T54" fmla="*/ 404 w 960"/>
                <a:gd name="T55" fmla="*/ 130 h 136"/>
                <a:gd name="T56" fmla="*/ 350 w 960"/>
                <a:gd name="T57" fmla="*/ 122 h 136"/>
                <a:gd name="T58" fmla="*/ 288 w 960"/>
                <a:gd name="T59" fmla="*/ 108 h 136"/>
                <a:gd name="T60" fmla="*/ 222 w 960"/>
                <a:gd name="T61" fmla="*/ 92 h 136"/>
                <a:gd name="T62" fmla="*/ 156 w 960"/>
                <a:gd name="T63" fmla="*/ 74 h 136"/>
                <a:gd name="T64" fmla="*/ 46 w 960"/>
                <a:gd name="T65" fmla="*/ 42 h 136"/>
                <a:gd name="T66" fmla="*/ 0 w 960"/>
                <a:gd name="T67" fmla="*/ 28 h 136"/>
                <a:gd name="T68" fmla="*/ 0 w 960"/>
                <a:gd name="T69" fmla="*/ 28 h 136"/>
                <a:gd name="T70" fmla="*/ 14 w 960"/>
                <a:gd name="T71" fmla="*/ 30 h 136"/>
                <a:gd name="T72" fmla="*/ 58 w 960"/>
                <a:gd name="T73" fmla="*/ 36 h 136"/>
                <a:gd name="T74" fmla="*/ 146 w 960"/>
                <a:gd name="T75" fmla="*/ 44 h 136"/>
                <a:gd name="T76" fmla="*/ 282 w 960"/>
                <a:gd name="T77" fmla="*/ 56 h 1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60"/>
                <a:gd name="T118" fmla="*/ 0 h 136"/>
                <a:gd name="T119" fmla="*/ 960 w 960"/>
                <a:gd name="T120" fmla="*/ 136 h 1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60" h="136">
                  <a:moveTo>
                    <a:pt x="282" y="56"/>
                  </a:moveTo>
                  <a:lnTo>
                    <a:pt x="282" y="56"/>
                  </a:lnTo>
                  <a:lnTo>
                    <a:pt x="344" y="58"/>
                  </a:lnTo>
                  <a:lnTo>
                    <a:pt x="406" y="58"/>
                  </a:lnTo>
                  <a:lnTo>
                    <a:pt x="466" y="58"/>
                  </a:lnTo>
                  <a:lnTo>
                    <a:pt x="528" y="56"/>
                  </a:lnTo>
                  <a:lnTo>
                    <a:pt x="586" y="52"/>
                  </a:lnTo>
                  <a:lnTo>
                    <a:pt x="642" y="48"/>
                  </a:lnTo>
                  <a:lnTo>
                    <a:pt x="744" y="36"/>
                  </a:lnTo>
                  <a:lnTo>
                    <a:pt x="832" y="22"/>
                  </a:lnTo>
                  <a:lnTo>
                    <a:pt x="902" y="12"/>
                  </a:lnTo>
                  <a:lnTo>
                    <a:pt x="960" y="0"/>
                  </a:lnTo>
                  <a:lnTo>
                    <a:pt x="954" y="6"/>
                  </a:lnTo>
                  <a:lnTo>
                    <a:pt x="932" y="26"/>
                  </a:lnTo>
                  <a:lnTo>
                    <a:pt x="916" y="38"/>
                  </a:lnTo>
                  <a:lnTo>
                    <a:pt x="894" y="52"/>
                  </a:lnTo>
                  <a:lnTo>
                    <a:pt x="870" y="66"/>
                  </a:lnTo>
                  <a:lnTo>
                    <a:pt x="838" y="80"/>
                  </a:lnTo>
                  <a:lnTo>
                    <a:pt x="804" y="94"/>
                  </a:lnTo>
                  <a:lnTo>
                    <a:pt x="764" y="106"/>
                  </a:lnTo>
                  <a:lnTo>
                    <a:pt x="718" y="118"/>
                  </a:lnTo>
                  <a:lnTo>
                    <a:pt x="666" y="126"/>
                  </a:lnTo>
                  <a:lnTo>
                    <a:pt x="610" y="132"/>
                  </a:lnTo>
                  <a:lnTo>
                    <a:pt x="548" y="136"/>
                  </a:lnTo>
                  <a:lnTo>
                    <a:pt x="478" y="134"/>
                  </a:lnTo>
                  <a:lnTo>
                    <a:pt x="404" y="130"/>
                  </a:lnTo>
                  <a:lnTo>
                    <a:pt x="350" y="122"/>
                  </a:lnTo>
                  <a:lnTo>
                    <a:pt x="288" y="108"/>
                  </a:lnTo>
                  <a:lnTo>
                    <a:pt x="222" y="92"/>
                  </a:lnTo>
                  <a:lnTo>
                    <a:pt x="156" y="74"/>
                  </a:lnTo>
                  <a:lnTo>
                    <a:pt x="46" y="42"/>
                  </a:lnTo>
                  <a:lnTo>
                    <a:pt x="0" y="28"/>
                  </a:lnTo>
                  <a:lnTo>
                    <a:pt x="14" y="30"/>
                  </a:lnTo>
                  <a:lnTo>
                    <a:pt x="58" y="36"/>
                  </a:lnTo>
                  <a:lnTo>
                    <a:pt x="146" y="44"/>
                  </a:lnTo>
                  <a:lnTo>
                    <a:pt x="282" y="56"/>
                  </a:lnTo>
                  <a:close/>
                </a:path>
              </a:pathLst>
            </a:custGeom>
            <a:solidFill>
              <a:srgbClr val="9B14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-106" charset="-128"/>
                  <a:cs typeface="+mn-cs"/>
                </a:rPr>
                <a:t> 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endParaRPr>
            </a:p>
          </p:txBody>
        </p:sp>
      </p:grpSp>
      <p:sp>
        <p:nvSpPr>
          <p:cNvPr id="15365" name="Titre 1"/>
          <p:cNvSpPr>
            <a:spLocks noGrp="1"/>
          </p:cNvSpPr>
          <p:nvPr>
            <p:ph type="ctrTitle"/>
          </p:nvPr>
        </p:nvSpPr>
        <p:spPr>
          <a:xfrm>
            <a:off x="409088" y="2057844"/>
            <a:ext cx="6580754" cy="1722437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Synergies</a:t>
            </a:r>
            <a:r>
              <a:rPr lang="fr-FR" dirty="0">
                <a:solidFill>
                  <a:schemeClr val="tx1"/>
                </a:solidFill>
              </a:rPr>
              <a:t> pour la santé des élevages </a:t>
            </a:r>
            <a:r>
              <a:rPr lang="fr-FR" dirty="0" smtClean="0">
                <a:solidFill>
                  <a:schemeClr val="tx1"/>
                </a:solidFill>
              </a:rPr>
              <a:t>biologiques</a:t>
            </a:r>
            <a:r>
              <a:rPr lang="fr-FR" dirty="0">
                <a:solidFill>
                  <a:schemeClr val="tx1"/>
                </a:solidFill>
              </a:rPr>
              <a:t> </a:t>
            </a:r>
            <a:endParaRPr lang="fr-FR" dirty="0" smtClean="0">
              <a:solidFill>
                <a:schemeClr val="tx1"/>
              </a:solidFill>
              <a:latin typeface="Tw Cen MT Condensed" pitchFamily="-106" charset="0"/>
              <a:ea typeface="ＭＳ Ｐゴシック" pitchFamily="-106" charset="-128"/>
            </a:endParaRPr>
          </a:p>
        </p:txBody>
      </p:sp>
      <p:sp>
        <p:nvSpPr>
          <p:cNvPr id="15366" name="Sous-titre 2"/>
          <p:cNvSpPr>
            <a:spLocks noGrp="1"/>
          </p:cNvSpPr>
          <p:nvPr>
            <p:ph type="subTitle" idx="1"/>
          </p:nvPr>
        </p:nvSpPr>
        <p:spPr>
          <a:xfrm>
            <a:off x="2654032" y="3820460"/>
            <a:ext cx="4269949" cy="1733550"/>
          </a:xfrm>
        </p:spPr>
        <p:txBody>
          <a:bodyPr/>
          <a:lstStyle/>
          <a:p>
            <a:pPr eaLnBrk="1" hangingPunct="1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itchFamily="-106" charset="-18"/>
                <a:ea typeface="ＭＳ Ｐゴシック" pitchFamily="-106" charset="-128"/>
              </a:rPr>
              <a:t>Catherine EXPERTON</a:t>
            </a:r>
          </a:p>
          <a:p>
            <a:pPr eaLnBrk="1" hangingPunct="1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itchFamily="-106" charset="-18"/>
                <a:ea typeface="ＭＳ Ｐゴシック" pitchFamily="-106" charset="-128"/>
              </a:rPr>
              <a:t>ITAB</a:t>
            </a:r>
          </a:p>
        </p:txBody>
      </p:sp>
      <p:sp>
        <p:nvSpPr>
          <p:cNvPr id="15367" name="AutoShape 3"/>
          <p:cNvSpPr>
            <a:spLocks noChangeAspect="1" noChangeArrowheads="1" noTextEdit="1"/>
          </p:cNvSpPr>
          <p:nvPr/>
        </p:nvSpPr>
        <p:spPr bwMode="auto">
          <a:xfrm>
            <a:off x="0" y="1582738"/>
            <a:ext cx="904875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+mn-cs"/>
            </a:endParaRPr>
          </a:p>
        </p:txBody>
      </p:sp>
      <p:sp>
        <p:nvSpPr>
          <p:cNvPr id="15368" name="Freeform 6"/>
          <p:cNvSpPr>
            <a:spLocks/>
          </p:cNvSpPr>
          <p:nvPr/>
        </p:nvSpPr>
        <p:spPr bwMode="auto">
          <a:xfrm>
            <a:off x="0" y="1582738"/>
            <a:ext cx="9048750" cy="3460750"/>
          </a:xfrm>
          <a:custGeom>
            <a:avLst/>
            <a:gdLst>
              <a:gd name="T0" fmla="*/ 0 w 5700"/>
              <a:gd name="T1" fmla="*/ 957659375 h 2180"/>
              <a:gd name="T2" fmla="*/ 912296563 w 5700"/>
              <a:gd name="T3" fmla="*/ 811490313 h 2180"/>
              <a:gd name="T4" fmla="*/ 2137092500 w 5700"/>
              <a:gd name="T5" fmla="*/ 635079375 h 2180"/>
              <a:gd name="T6" fmla="*/ 2147483647 w 5700"/>
              <a:gd name="T7" fmla="*/ 554434375 h 2180"/>
              <a:gd name="T8" fmla="*/ 2147483647 w 5700"/>
              <a:gd name="T9" fmla="*/ 488910313 h 2180"/>
              <a:gd name="T10" fmla="*/ 2147483647 w 5700"/>
              <a:gd name="T11" fmla="*/ 453628125 h 2180"/>
              <a:gd name="T12" fmla="*/ 2147483647 w 5700"/>
              <a:gd name="T13" fmla="*/ 443547500 h 2180"/>
              <a:gd name="T14" fmla="*/ 2147483647 w 5700"/>
              <a:gd name="T15" fmla="*/ 438507188 h 2180"/>
              <a:gd name="T16" fmla="*/ 2147483647 w 5700"/>
              <a:gd name="T17" fmla="*/ 448587813 h 2180"/>
              <a:gd name="T18" fmla="*/ 2147483647 w 5700"/>
              <a:gd name="T19" fmla="*/ 473789375 h 2180"/>
              <a:gd name="T20" fmla="*/ 2147483647 w 5700"/>
              <a:gd name="T21" fmla="*/ 519152188 h 2180"/>
              <a:gd name="T22" fmla="*/ 2147483647 w 5700"/>
              <a:gd name="T23" fmla="*/ 579635938 h 2180"/>
              <a:gd name="T24" fmla="*/ 2147483647 w 5700"/>
              <a:gd name="T25" fmla="*/ 660280938 h 2180"/>
              <a:gd name="T26" fmla="*/ 2147483647 w 5700"/>
              <a:gd name="T27" fmla="*/ 761087188 h 2180"/>
              <a:gd name="T28" fmla="*/ 2147483647 w 5700"/>
              <a:gd name="T29" fmla="*/ 816530625 h 2180"/>
              <a:gd name="T30" fmla="*/ 2147483647 w 5700"/>
              <a:gd name="T31" fmla="*/ 1108868750 h 2180"/>
              <a:gd name="T32" fmla="*/ 2147483647 w 5700"/>
              <a:gd name="T33" fmla="*/ 1164312188 h 2180"/>
              <a:gd name="T34" fmla="*/ 2147483647 w 5700"/>
              <a:gd name="T35" fmla="*/ 1199594375 h 2180"/>
              <a:gd name="T36" fmla="*/ 2147483647 w 5700"/>
              <a:gd name="T37" fmla="*/ 1209675000 h 2180"/>
              <a:gd name="T38" fmla="*/ 2147483647 w 5700"/>
              <a:gd name="T39" fmla="*/ 1199594375 h 2180"/>
              <a:gd name="T40" fmla="*/ 2147483647 w 5700"/>
              <a:gd name="T41" fmla="*/ 1169352500 h 2180"/>
              <a:gd name="T42" fmla="*/ 2147483647 w 5700"/>
              <a:gd name="T43" fmla="*/ 1149191250 h 2180"/>
              <a:gd name="T44" fmla="*/ 2147483647 w 5700"/>
              <a:gd name="T45" fmla="*/ 1103828438 h 2180"/>
              <a:gd name="T46" fmla="*/ 2147483647 w 5700"/>
              <a:gd name="T47" fmla="*/ 1003022188 h 2180"/>
              <a:gd name="T48" fmla="*/ 2147483647 w 5700"/>
              <a:gd name="T49" fmla="*/ 831651563 h 2180"/>
              <a:gd name="T50" fmla="*/ 2147483647 w 5700"/>
              <a:gd name="T51" fmla="*/ 630039063 h 2180"/>
              <a:gd name="T52" fmla="*/ 2147483647 w 5700"/>
              <a:gd name="T53" fmla="*/ 327620313 h 2180"/>
              <a:gd name="T54" fmla="*/ 2147483647 w 5700"/>
              <a:gd name="T55" fmla="*/ 45362813 h 2180"/>
              <a:gd name="T56" fmla="*/ 2147483647 w 5700"/>
              <a:gd name="T57" fmla="*/ 2147483647 h 2180"/>
              <a:gd name="T58" fmla="*/ 2147483647 w 5700"/>
              <a:gd name="T59" fmla="*/ 2147483647 h 2180"/>
              <a:gd name="T60" fmla="*/ 2147483647 w 5700"/>
              <a:gd name="T61" fmla="*/ 2147483647 h 2180"/>
              <a:gd name="T62" fmla="*/ 2147483647 w 5700"/>
              <a:gd name="T63" fmla="*/ 2147483647 h 2180"/>
              <a:gd name="T64" fmla="*/ 2147483647 w 5700"/>
              <a:gd name="T65" fmla="*/ 2147483647 h 2180"/>
              <a:gd name="T66" fmla="*/ 2147483647 w 5700"/>
              <a:gd name="T67" fmla="*/ 2147483647 h 2180"/>
              <a:gd name="T68" fmla="*/ 2147483647 w 5700"/>
              <a:gd name="T69" fmla="*/ 2147483647 h 2180"/>
              <a:gd name="T70" fmla="*/ 2147483647 w 5700"/>
              <a:gd name="T71" fmla="*/ 2147483647 h 2180"/>
              <a:gd name="T72" fmla="*/ 2147483647 w 5700"/>
              <a:gd name="T73" fmla="*/ 2147483647 h 2180"/>
              <a:gd name="T74" fmla="*/ 2147483647 w 5700"/>
              <a:gd name="T75" fmla="*/ 2147483647 h 2180"/>
              <a:gd name="T76" fmla="*/ 2147483647 w 5700"/>
              <a:gd name="T77" fmla="*/ 2147483647 h 2180"/>
              <a:gd name="T78" fmla="*/ 2147483647 w 5700"/>
              <a:gd name="T79" fmla="*/ 2147483647 h 2180"/>
              <a:gd name="T80" fmla="*/ 2147483647 w 5700"/>
              <a:gd name="T81" fmla="*/ 2147483647 h 2180"/>
              <a:gd name="T82" fmla="*/ 2147483647 w 5700"/>
              <a:gd name="T83" fmla="*/ 2147483647 h 2180"/>
              <a:gd name="T84" fmla="*/ 2147483647 w 5700"/>
              <a:gd name="T85" fmla="*/ 2147483647 h 2180"/>
              <a:gd name="T86" fmla="*/ 2147483647 w 5700"/>
              <a:gd name="T87" fmla="*/ 2147483647 h 2180"/>
              <a:gd name="T88" fmla="*/ 2147483647 w 5700"/>
              <a:gd name="T89" fmla="*/ 2147483647 h 2180"/>
              <a:gd name="T90" fmla="*/ 2147483647 w 5700"/>
              <a:gd name="T91" fmla="*/ 2147483647 h 2180"/>
              <a:gd name="T92" fmla="*/ 2147483647 w 5700"/>
              <a:gd name="T93" fmla="*/ 2147483647 h 2180"/>
              <a:gd name="T94" fmla="*/ 2147483647 w 5700"/>
              <a:gd name="T95" fmla="*/ 2147483647 h 2180"/>
              <a:gd name="T96" fmla="*/ 2147483647 w 5700"/>
              <a:gd name="T97" fmla="*/ 2147483647 h 2180"/>
              <a:gd name="T98" fmla="*/ 2147483647 w 5700"/>
              <a:gd name="T99" fmla="*/ 2147483647 h 2180"/>
              <a:gd name="T100" fmla="*/ 2147483647 w 5700"/>
              <a:gd name="T101" fmla="*/ 2147483647 h 2180"/>
              <a:gd name="T102" fmla="*/ 2147483647 w 5700"/>
              <a:gd name="T103" fmla="*/ 2147483647 h 2180"/>
              <a:gd name="T104" fmla="*/ 2147483647 w 5700"/>
              <a:gd name="T105" fmla="*/ 2147483647 h 2180"/>
              <a:gd name="T106" fmla="*/ 2147483647 w 5700"/>
              <a:gd name="T107" fmla="*/ 2147483647 h 2180"/>
              <a:gd name="T108" fmla="*/ 2147483647 w 5700"/>
              <a:gd name="T109" fmla="*/ 2147483647 h 2180"/>
              <a:gd name="T110" fmla="*/ 1587698438 w 5700"/>
              <a:gd name="T111" fmla="*/ 2147483647 h 2180"/>
              <a:gd name="T112" fmla="*/ 751006563 w 5700"/>
              <a:gd name="T113" fmla="*/ 2147483647 h 2180"/>
              <a:gd name="T114" fmla="*/ 90725625 w 5700"/>
              <a:gd name="T115" fmla="*/ 2147483647 h 218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700"/>
              <a:gd name="T175" fmla="*/ 0 h 2180"/>
              <a:gd name="T176" fmla="*/ 5700 w 5700"/>
              <a:gd name="T177" fmla="*/ 2180 h 218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700" h="2180">
                <a:moveTo>
                  <a:pt x="0" y="380"/>
                </a:moveTo>
                <a:lnTo>
                  <a:pt x="0" y="380"/>
                </a:lnTo>
                <a:lnTo>
                  <a:pt x="174" y="352"/>
                </a:lnTo>
                <a:lnTo>
                  <a:pt x="362" y="322"/>
                </a:lnTo>
                <a:lnTo>
                  <a:pt x="594" y="288"/>
                </a:lnTo>
                <a:lnTo>
                  <a:pt x="848" y="252"/>
                </a:lnTo>
                <a:lnTo>
                  <a:pt x="980" y="236"/>
                </a:lnTo>
                <a:lnTo>
                  <a:pt x="1110" y="220"/>
                </a:lnTo>
                <a:lnTo>
                  <a:pt x="1236" y="206"/>
                </a:lnTo>
                <a:lnTo>
                  <a:pt x="1358" y="194"/>
                </a:lnTo>
                <a:lnTo>
                  <a:pt x="1472" y="186"/>
                </a:lnTo>
                <a:lnTo>
                  <a:pt x="1574" y="180"/>
                </a:lnTo>
                <a:lnTo>
                  <a:pt x="1682" y="176"/>
                </a:lnTo>
                <a:lnTo>
                  <a:pt x="1788" y="174"/>
                </a:lnTo>
                <a:lnTo>
                  <a:pt x="1888" y="174"/>
                </a:lnTo>
                <a:lnTo>
                  <a:pt x="1986" y="176"/>
                </a:lnTo>
                <a:lnTo>
                  <a:pt x="2082" y="178"/>
                </a:lnTo>
                <a:lnTo>
                  <a:pt x="2174" y="182"/>
                </a:lnTo>
                <a:lnTo>
                  <a:pt x="2266" y="188"/>
                </a:lnTo>
                <a:lnTo>
                  <a:pt x="2358" y="196"/>
                </a:lnTo>
                <a:lnTo>
                  <a:pt x="2448" y="206"/>
                </a:lnTo>
                <a:lnTo>
                  <a:pt x="2538" y="216"/>
                </a:lnTo>
                <a:lnTo>
                  <a:pt x="2630" y="230"/>
                </a:lnTo>
                <a:lnTo>
                  <a:pt x="2724" y="246"/>
                </a:lnTo>
                <a:lnTo>
                  <a:pt x="2818" y="262"/>
                </a:lnTo>
                <a:lnTo>
                  <a:pt x="2916" y="280"/>
                </a:lnTo>
                <a:lnTo>
                  <a:pt x="3016" y="302"/>
                </a:lnTo>
                <a:lnTo>
                  <a:pt x="3120" y="324"/>
                </a:lnTo>
                <a:lnTo>
                  <a:pt x="3490" y="410"/>
                </a:lnTo>
                <a:lnTo>
                  <a:pt x="3634" y="440"/>
                </a:lnTo>
                <a:lnTo>
                  <a:pt x="3698" y="452"/>
                </a:lnTo>
                <a:lnTo>
                  <a:pt x="3760" y="462"/>
                </a:lnTo>
                <a:lnTo>
                  <a:pt x="3820" y="470"/>
                </a:lnTo>
                <a:lnTo>
                  <a:pt x="3878" y="476"/>
                </a:lnTo>
                <a:lnTo>
                  <a:pt x="3936" y="480"/>
                </a:lnTo>
                <a:lnTo>
                  <a:pt x="3994" y="480"/>
                </a:lnTo>
                <a:lnTo>
                  <a:pt x="4054" y="480"/>
                </a:lnTo>
                <a:lnTo>
                  <a:pt x="4116" y="476"/>
                </a:lnTo>
                <a:lnTo>
                  <a:pt x="4182" y="472"/>
                </a:lnTo>
                <a:lnTo>
                  <a:pt x="4252" y="464"/>
                </a:lnTo>
                <a:lnTo>
                  <a:pt x="4300" y="456"/>
                </a:lnTo>
                <a:lnTo>
                  <a:pt x="4352" y="448"/>
                </a:lnTo>
                <a:lnTo>
                  <a:pt x="4404" y="438"/>
                </a:lnTo>
                <a:lnTo>
                  <a:pt x="4458" y="426"/>
                </a:lnTo>
                <a:lnTo>
                  <a:pt x="4572" y="398"/>
                </a:lnTo>
                <a:lnTo>
                  <a:pt x="4690" y="366"/>
                </a:lnTo>
                <a:lnTo>
                  <a:pt x="4810" y="330"/>
                </a:lnTo>
                <a:lnTo>
                  <a:pt x="4930" y="290"/>
                </a:lnTo>
                <a:lnTo>
                  <a:pt x="5048" y="250"/>
                </a:lnTo>
                <a:lnTo>
                  <a:pt x="5164" y="210"/>
                </a:lnTo>
                <a:lnTo>
                  <a:pt x="5374" y="130"/>
                </a:lnTo>
                <a:lnTo>
                  <a:pt x="5544" y="64"/>
                </a:lnTo>
                <a:lnTo>
                  <a:pt x="5658" y="18"/>
                </a:lnTo>
                <a:lnTo>
                  <a:pt x="5700" y="0"/>
                </a:lnTo>
                <a:lnTo>
                  <a:pt x="5670" y="1086"/>
                </a:lnTo>
                <a:lnTo>
                  <a:pt x="5630" y="1112"/>
                </a:lnTo>
                <a:lnTo>
                  <a:pt x="5584" y="1144"/>
                </a:lnTo>
                <a:lnTo>
                  <a:pt x="5518" y="1184"/>
                </a:lnTo>
                <a:lnTo>
                  <a:pt x="5438" y="1232"/>
                </a:lnTo>
                <a:lnTo>
                  <a:pt x="5342" y="1284"/>
                </a:lnTo>
                <a:lnTo>
                  <a:pt x="5232" y="1338"/>
                </a:lnTo>
                <a:lnTo>
                  <a:pt x="5172" y="1366"/>
                </a:lnTo>
                <a:lnTo>
                  <a:pt x="5108" y="1394"/>
                </a:lnTo>
                <a:lnTo>
                  <a:pt x="5042" y="1422"/>
                </a:lnTo>
                <a:lnTo>
                  <a:pt x="4972" y="1450"/>
                </a:lnTo>
                <a:lnTo>
                  <a:pt x="4900" y="1476"/>
                </a:lnTo>
                <a:lnTo>
                  <a:pt x="4826" y="1500"/>
                </a:lnTo>
                <a:lnTo>
                  <a:pt x="4748" y="1524"/>
                </a:lnTo>
                <a:lnTo>
                  <a:pt x="4670" y="1546"/>
                </a:lnTo>
                <a:lnTo>
                  <a:pt x="4588" y="1568"/>
                </a:lnTo>
                <a:lnTo>
                  <a:pt x="4504" y="1586"/>
                </a:lnTo>
                <a:lnTo>
                  <a:pt x="4418" y="1602"/>
                </a:lnTo>
                <a:lnTo>
                  <a:pt x="4330" y="1614"/>
                </a:lnTo>
                <a:lnTo>
                  <a:pt x="4242" y="1626"/>
                </a:lnTo>
                <a:lnTo>
                  <a:pt x="4150" y="1634"/>
                </a:lnTo>
                <a:lnTo>
                  <a:pt x="4058" y="1638"/>
                </a:lnTo>
                <a:lnTo>
                  <a:pt x="3964" y="1638"/>
                </a:lnTo>
                <a:lnTo>
                  <a:pt x="3868" y="1634"/>
                </a:lnTo>
                <a:lnTo>
                  <a:pt x="3772" y="1628"/>
                </a:lnTo>
                <a:lnTo>
                  <a:pt x="3642" y="1612"/>
                </a:lnTo>
                <a:lnTo>
                  <a:pt x="3512" y="1596"/>
                </a:lnTo>
                <a:lnTo>
                  <a:pt x="3256" y="1562"/>
                </a:lnTo>
                <a:lnTo>
                  <a:pt x="3004" y="1528"/>
                </a:lnTo>
                <a:lnTo>
                  <a:pt x="2878" y="1514"/>
                </a:lnTo>
                <a:lnTo>
                  <a:pt x="2752" y="1502"/>
                </a:lnTo>
                <a:lnTo>
                  <a:pt x="2626" y="1494"/>
                </a:lnTo>
                <a:lnTo>
                  <a:pt x="2498" y="1488"/>
                </a:lnTo>
                <a:lnTo>
                  <a:pt x="2434" y="1488"/>
                </a:lnTo>
                <a:lnTo>
                  <a:pt x="2370" y="1488"/>
                </a:lnTo>
                <a:lnTo>
                  <a:pt x="2306" y="1490"/>
                </a:lnTo>
                <a:lnTo>
                  <a:pt x="2240" y="1492"/>
                </a:lnTo>
                <a:lnTo>
                  <a:pt x="2176" y="1496"/>
                </a:lnTo>
                <a:lnTo>
                  <a:pt x="2110" y="1502"/>
                </a:lnTo>
                <a:lnTo>
                  <a:pt x="2044" y="1510"/>
                </a:lnTo>
                <a:lnTo>
                  <a:pt x="1976" y="1520"/>
                </a:lnTo>
                <a:lnTo>
                  <a:pt x="1908" y="1532"/>
                </a:lnTo>
                <a:lnTo>
                  <a:pt x="1840" y="1544"/>
                </a:lnTo>
                <a:lnTo>
                  <a:pt x="1772" y="1560"/>
                </a:lnTo>
                <a:lnTo>
                  <a:pt x="1702" y="1576"/>
                </a:lnTo>
                <a:lnTo>
                  <a:pt x="1532" y="1624"/>
                </a:lnTo>
                <a:lnTo>
                  <a:pt x="1366" y="1672"/>
                </a:lnTo>
                <a:lnTo>
                  <a:pt x="1204" y="1722"/>
                </a:lnTo>
                <a:lnTo>
                  <a:pt x="1050" y="1772"/>
                </a:lnTo>
                <a:lnTo>
                  <a:pt x="902" y="1824"/>
                </a:lnTo>
                <a:lnTo>
                  <a:pt x="762" y="1874"/>
                </a:lnTo>
                <a:lnTo>
                  <a:pt x="630" y="1922"/>
                </a:lnTo>
                <a:lnTo>
                  <a:pt x="508" y="1970"/>
                </a:lnTo>
                <a:lnTo>
                  <a:pt x="298" y="2054"/>
                </a:lnTo>
                <a:lnTo>
                  <a:pt x="138" y="2120"/>
                </a:lnTo>
                <a:lnTo>
                  <a:pt x="36" y="2164"/>
                </a:lnTo>
                <a:lnTo>
                  <a:pt x="0" y="218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6" charset="0"/>
              <a:ea typeface="ＭＳ Ｐゴシック" pitchFamily="-106" charset="-128"/>
              <a:cs typeface="+mn-cs"/>
            </a:endParaRPr>
          </a:p>
        </p:txBody>
      </p:sp>
      <p:sp>
        <p:nvSpPr>
          <p:cNvPr id="15369" name="Freeform 10"/>
          <p:cNvSpPr>
            <a:spLocks/>
          </p:cNvSpPr>
          <p:nvPr/>
        </p:nvSpPr>
        <p:spPr bwMode="auto">
          <a:xfrm>
            <a:off x="3375025" y="4071938"/>
            <a:ext cx="1689100" cy="342900"/>
          </a:xfrm>
          <a:custGeom>
            <a:avLst/>
            <a:gdLst>
              <a:gd name="T0" fmla="*/ 1799391563 w 1064"/>
              <a:gd name="T1" fmla="*/ 257055938 h 216"/>
              <a:gd name="T2" fmla="*/ 1799391563 w 1064"/>
              <a:gd name="T3" fmla="*/ 257055938 h 216"/>
              <a:gd name="T4" fmla="*/ 1733867500 w 1064"/>
              <a:gd name="T5" fmla="*/ 252015625 h 216"/>
              <a:gd name="T6" fmla="*/ 1668343438 w 1064"/>
              <a:gd name="T7" fmla="*/ 252015625 h 216"/>
              <a:gd name="T8" fmla="*/ 1532255000 w 1064"/>
              <a:gd name="T9" fmla="*/ 262096250 h 216"/>
              <a:gd name="T10" fmla="*/ 1401206875 w 1064"/>
              <a:gd name="T11" fmla="*/ 277217188 h 216"/>
              <a:gd name="T12" fmla="*/ 1265118438 w 1064"/>
              <a:gd name="T13" fmla="*/ 302418750 h 216"/>
              <a:gd name="T14" fmla="*/ 1129030000 w 1064"/>
              <a:gd name="T15" fmla="*/ 332660625 h 216"/>
              <a:gd name="T16" fmla="*/ 997981875 w 1064"/>
              <a:gd name="T17" fmla="*/ 367942813 h 216"/>
              <a:gd name="T18" fmla="*/ 745966250 w 1064"/>
              <a:gd name="T19" fmla="*/ 438507188 h 216"/>
              <a:gd name="T20" fmla="*/ 509071563 w 1064"/>
              <a:gd name="T21" fmla="*/ 504031250 h 216"/>
              <a:gd name="T22" fmla="*/ 408265313 w 1064"/>
              <a:gd name="T23" fmla="*/ 524192500 h 216"/>
              <a:gd name="T24" fmla="*/ 312499375 w 1064"/>
              <a:gd name="T25" fmla="*/ 539313438 h 216"/>
              <a:gd name="T26" fmla="*/ 226814063 w 1064"/>
              <a:gd name="T27" fmla="*/ 544353750 h 216"/>
              <a:gd name="T28" fmla="*/ 186491563 w 1064"/>
              <a:gd name="T29" fmla="*/ 539313438 h 216"/>
              <a:gd name="T30" fmla="*/ 151209375 w 1064"/>
              <a:gd name="T31" fmla="*/ 534273125 h 216"/>
              <a:gd name="T32" fmla="*/ 115927188 w 1064"/>
              <a:gd name="T33" fmla="*/ 524192500 h 216"/>
              <a:gd name="T34" fmla="*/ 90725625 w 1064"/>
              <a:gd name="T35" fmla="*/ 514111875 h 216"/>
              <a:gd name="T36" fmla="*/ 60483750 w 1064"/>
              <a:gd name="T37" fmla="*/ 498990938 h 216"/>
              <a:gd name="T38" fmla="*/ 40322500 w 1064"/>
              <a:gd name="T39" fmla="*/ 473789375 h 216"/>
              <a:gd name="T40" fmla="*/ 40322500 w 1064"/>
              <a:gd name="T41" fmla="*/ 473789375 h 216"/>
              <a:gd name="T42" fmla="*/ 15120938 w 1064"/>
              <a:gd name="T43" fmla="*/ 438507188 h 216"/>
              <a:gd name="T44" fmla="*/ 5040313 w 1064"/>
              <a:gd name="T45" fmla="*/ 403225000 h 216"/>
              <a:gd name="T46" fmla="*/ 0 w 1064"/>
              <a:gd name="T47" fmla="*/ 357862188 h 216"/>
              <a:gd name="T48" fmla="*/ 10080625 w 1064"/>
              <a:gd name="T49" fmla="*/ 312499375 h 216"/>
              <a:gd name="T50" fmla="*/ 15120938 w 1064"/>
              <a:gd name="T51" fmla="*/ 292338125 h 216"/>
              <a:gd name="T52" fmla="*/ 30241875 w 1064"/>
              <a:gd name="T53" fmla="*/ 267136563 h 216"/>
              <a:gd name="T54" fmla="*/ 45362813 w 1064"/>
              <a:gd name="T55" fmla="*/ 246975313 h 216"/>
              <a:gd name="T56" fmla="*/ 65524063 w 1064"/>
              <a:gd name="T57" fmla="*/ 221773750 h 216"/>
              <a:gd name="T58" fmla="*/ 115927188 w 1064"/>
              <a:gd name="T59" fmla="*/ 176410938 h 216"/>
              <a:gd name="T60" fmla="*/ 181451250 w 1064"/>
              <a:gd name="T61" fmla="*/ 136088438 h 216"/>
              <a:gd name="T62" fmla="*/ 267136563 w 1064"/>
              <a:gd name="T63" fmla="*/ 95765938 h 216"/>
              <a:gd name="T64" fmla="*/ 367942813 w 1064"/>
              <a:gd name="T65" fmla="*/ 65524063 h 216"/>
              <a:gd name="T66" fmla="*/ 488910313 w 1064"/>
              <a:gd name="T67" fmla="*/ 35282188 h 216"/>
              <a:gd name="T68" fmla="*/ 630039063 w 1064"/>
              <a:gd name="T69" fmla="*/ 15120938 h 216"/>
              <a:gd name="T70" fmla="*/ 791329063 w 1064"/>
              <a:gd name="T71" fmla="*/ 0 h 216"/>
              <a:gd name="T72" fmla="*/ 977820625 w 1064"/>
              <a:gd name="T73" fmla="*/ 0 h 216"/>
              <a:gd name="T74" fmla="*/ 1184473438 w 1064"/>
              <a:gd name="T75" fmla="*/ 5040313 h 216"/>
              <a:gd name="T76" fmla="*/ 1416327813 w 1064"/>
              <a:gd name="T77" fmla="*/ 25201563 h 216"/>
              <a:gd name="T78" fmla="*/ 1416327813 w 1064"/>
              <a:gd name="T79" fmla="*/ 25201563 h 216"/>
              <a:gd name="T80" fmla="*/ 1496972813 w 1064"/>
              <a:gd name="T81" fmla="*/ 35282188 h 216"/>
              <a:gd name="T82" fmla="*/ 1582658125 w 1064"/>
              <a:gd name="T83" fmla="*/ 50403125 h 216"/>
              <a:gd name="T84" fmla="*/ 1779230313 w 1064"/>
              <a:gd name="T85" fmla="*/ 90725625 h 216"/>
              <a:gd name="T86" fmla="*/ 1985883125 w 1064"/>
              <a:gd name="T87" fmla="*/ 141128750 h 216"/>
              <a:gd name="T88" fmla="*/ 2147483647 w 1064"/>
              <a:gd name="T89" fmla="*/ 196572188 h 216"/>
              <a:gd name="T90" fmla="*/ 2147483647 w 1064"/>
              <a:gd name="T91" fmla="*/ 297378438 h 216"/>
              <a:gd name="T92" fmla="*/ 2147483647 w 1064"/>
              <a:gd name="T93" fmla="*/ 337700938 h 216"/>
              <a:gd name="T94" fmla="*/ 2147483647 w 1064"/>
              <a:gd name="T95" fmla="*/ 337700938 h 216"/>
              <a:gd name="T96" fmla="*/ 2147483647 w 1064"/>
              <a:gd name="T97" fmla="*/ 317539688 h 216"/>
              <a:gd name="T98" fmla="*/ 2147483647 w 1064"/>
              <a:gd name="T99" fmla="*/ 292338125 h 216"/>
              <a:gd name="T100" fmla="*/ 1799391563 w 1064"/>
              <a:gd name="T101" fmla="*/ 257055938 h 21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064"/>
              <a:gd name="T154" fmla="*/ 0 h 216"/>
              <a:gd name="T155" fmla="*/ 1064 w 1064"/>
              <a:gd name="T156" fmla="*/ 216 h 21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064" h="216">
                <a:moveTo>
                  <a:pt x="714" y="102"/>
                </a:moveTo>
                <a:lnTo>
                  <a:pt x="714" y="102"/>
                </a:lnTo>
                <a:lnTo>
                  <a:pt x="688" y="100"/>
                </a:lnTo>
                <a:lnTo>
                  <a:pt x="662" y="100"/>
                </a:lnTo>
                <a:lnTo>
                  <a:pt x="608" y="104"/>
                </a:lnTo>
                <a:lnTo>
                  <a:pt x="556" y="110"/>
                </a:lnTo>
                <a:lnTo>
                  <a:pt x="502" y="120"/>
                </a:lnTo>
                <a:lnTo>
                  <a:pt x="448" y="132"/>
                </a:lnTo>
                <a:lnTo>
                  <a:pt x="396" y="146"/>
                </a:lnTo>
                <a:lnTo>
                  <a:pt x="296" y="174"/>
                </a:lnTo>
                <a:lnTo>
                  <a:pt x="202" y="200"/>
                </a:lnTo>
                <a:lnTo>
                  <a:pt x="162" y="208"/>
                </a:lnTo>
                <a:lnTo>
                  <a:pt x="124" y="214"/>
                </a:lnTo>
                <a:lnTo>
                  <a:pt x="90" y="216"/>
                </a:lnTo>
                <a:lnTo>
                  <a:pt x="74" y="214"/>
                </a:lnTo>
                <a:lnTo>
                  <a:pt x="60" y="212"/>
                </a:lnTo>
                <a:lnTo>
                  <a:pt x="46" y="208"/>
                </a:lnTo>
                <a:lnTo>
                  <a:pt x="36" y="204"/>
                </a:lnTo>
                <a:lnTo>
                  <a:pt x="24" y="198"/>
                </a:lnTo>
                <a:lnTo>
                  <a:pt x="16" y="188"/>
                </a:lnTo>
                <a:lnTo>
                  <a:pt x="6" y="174"/>
                </a:lnTo>
                <a:lnTo>
                  <a:pt x="2" y="160"/>
                </a:lnTo>
                <a:lnTo>
                  <a:pt x="0" y="142"/>
                </a:lnTo>
                <a:lnTo>
                  <a:pt x="4" y="124"/>
                </a:lnTo>
                <a:lnTo>
                  <a:pt x="6" y="116"/>
                </a:lnTo>
                <a:lnTo>
                  <a:pt x="12" y="106"/>
                </a:lnTo>
                <a:lnTo>
                  <a:pt x="18" y="98"/>
                </a:lnTo>
                <a:lnTo>
                  <a:pt x="26" y="88"/>
                </a:lnTo>
                <a:lnTo>
                  <a:pt x="46" y="70"/>
                </a:lnTo>
                <a:lnTo>
                  <a:pt x="72" y="54"/>
                </a:lnTo>
                <a:lnTo>
                  <a:pt x="106" y="38"/>
                </a:lnTo>
                <a:lnTo>
                  <a:pt x="146" y="26"/>
                </a:lnTo>
                <a:lnTo>
                  <a:pt x="194" y="14"/>
                </a:lnTo>
                <a:lnTo>
                  <a:pt x="250" y="6"/>
                </a:lnTo>
                <a:lnTo>
                  <a:pt x="314" y="0"/>
                </a:lnTo>
                <a:lnTo>
                  <a:pt x="388" y="0"/>
                </a:lnTo>
                <a:lnTo>
                  <a:pt x="470" y="2"/>
                </a:lnTo>
                <a:lnTo>
                  <a:pt x="562" y="10"/>
                </a:lnTo>
                <a:lnTo>
                  <a:pt x="594" y="14"/>
                </a:lnTo>
                <a:lnTo>
                  <a:pt x="628" y="20"/>
                </a:lnTo>
                <a:lnTo>
                  <a:pt x="706" y="36"/>
                </a:lnTo>
                <a:lnTo>
                  <a:pt x="788" y="56"/>
                </a:lnTo>
                <a:lnTo>
                  <a:pt x="870" y="78"/>
                </a:lnTo>
                <a:lnTo>
                  <a:pt x="1006" y="118"/>
                </a:lnTo>
                <a:lnTo>
                  <a:pt x="1064" y="134"/>
                </a:lnTo>
                <a:lnTo>
                  <a:pt x="990" y="126"/>
                </a:lnTo>
                <a:lnTo>
                  <a:pt x="882" y="116"/>
                </a:lnTo>
                <a:lnTo>
                  <a:pt x="714" y="10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6" charset="0"/>
              <a:ea typeface="ＭＳ Ｐゴシック" pitchFamily="-106" charset="-128"/>
              <a:cs typeface="+mn-cs"/>
            </a:endParaRPr>
          </a:p>
        </p:txBody>
      </p:sp>
      <p:sp>
        <p:nvSpPr>
          <p:cNvPr id="1029" name="Freeform 5"/>
          <p:cNvSpPr>
            <a:spLocks/>
          </p:cNvSpPr>
          <p:nvPr/>
        </p:nvSpPr>
        <p:spPr bwMode="auto">
          <a:xfrm>
            <a:off x="-76200" y="1122652"/>
            <a:ext cx="9310319" cy="882457"/>
          </a:xfrm>
          <a:custGeom>
            <a:avLst/>
            <a:gdLst/>
            <a:ahLst/>
            <a:cxnLst>
              <a:cxn ang="0">
                <a:pos x="0" y="410"/>
              </a:cxn>
              <a:cxn ang="0">
                <a:pos x="242" y="365"/>
              </a:cxn>
              <a:cxn ang="0">
                <a:pos x="507" y="320"/>
              </a:cxn>
              <a:cxn ang="0">
                <a:pos x="833" y="270"/>
              </a:cxn>
              <a:cxn ang="0">
                <a:pos x="1198" y="225"/>
              </a:cxn>
              <a:cxn ang="0">
                <a:pos x="1483" y="198"/>
              </a:cxn>
              <a:cxn ang="0">
                <a:pos x="1670" y="187"/>
              </a:cxn>
              <a:cxn ang="0">
                <a:pos x="1855" y="180"/>
              </a:cxn>
              <a:cxn ang="0">
                <a:pos x="2030" y="178"/>
              </a:cxn>
              <a:cxn ang="0">
                <a:pos x="2195" y="187"/>
              </a:cxn>
              <a:cxn ang="0">
                <a:pos x="2273" y="193"/>
              </a:cxn>
              <a:cxn ang="0">
                <a:pos x="2425" y="212"/>
              </a:cxn>
              <a:cxn ang="0">
                <a:pos x="2578" y="235"/>
              </a:cxn>
              <a:cxn ang="0">
                <a:pos x="2887" y="292"/>
              </a:cxn>
              <a:cxn ang="0">
                <a:pos x="3350" y="382"/>
              </a:cxn>
              <a:cxn ang="0">
                <a:pos x="3657" y="434"/>
              </a:cxn>
              <a:cxn ang="0">
                <a:pos x="3808" y="452"/>
              </a:cxn>
              <a:cxn ang="0">
                <a:pos x="3957" y="465"/>
              </a:cxn>
              <a:cxn ang="0">
                <a:pos x="4105" y="472"/>
              </a:cxn>
              <a:cxn ang="0">
                <a:pos x="4250" y="470"/>
              </a:cxn>
              <a:cxn ang="0">
                <a:pos x="4392" y="460"/>
              </a:cxn>
              <a:cxn ang="0">
                <a:pos x="4532" y="439"/>
              </a:cxn>
              <a:cxn ang="0">
                <a:pos x="4668" y="407"/>
              </a:cxn>
              <a:cxn ang="0">
                <a:pos x="4798" y="367"/>
              </a:cxn>
              <a:cxn ang="0">
                <a:pos x="5033" y="292"/>
              </a:cxn>
              <a:cxn ang="0">
                <a:pos x="5235" y="220"/>
              </a:cxn>
              <a:cxn ang="0">
                <a:pos x="5403" y="155"/>
              </a:cxn>
              <a:cxn ang="0">
                <a:pos x="5537" y="98"/>
              </a:cxn>
              <a:cxn ang="0">
                <a:pos x="5673" y="33"/>
              </a:cxn>
              <a:cxn ang="0">
                <a:pos x="5740" y="0"/>
              </a:cxn>
              <a:cxn ang="0">
                <a:pos x="5750" y="20"/>
              </a:cxn>
              <a:cxn ang="0">
                <a:pos x="5647" y="73"/>
              </a:cxn>
              <a:cxn ang="0">
                <a:pos x="5478" y="153"/>
              </a:cxn>
              <a:cxn ang="0">
                <a:pos x="5252" y="250"/>
              </a:cxn>
              <a:cxn ang="0">
                <a:pos x="5050" y="327"/>
              </a:cxn>
              <a:cxn ang="0">
                <a:pos x="4905" y="377"/>
              </a:cxn>
              <a:cxn ang="0">
                <a:pos x="4755" y="422"/>
              </a:cxn>
              <a:cxn ang="0">
                <a:pos x="4600" y="462"/>
              </a:cxn>
              <a:cxn ang="0">
                <a:pos x="4443" y="495"/>
              </a:cxn>
              <a:cxn ang="0">
                <a:pos x="4287" y="519"/>
              </a:cxn>
              <a:cxn ang="0">
                <a:pos x="4132" y="532"/>
              </a:cxn>
              <a:cxn ang="0">
                <a:pos x="3982" y="532"/>
              </a:cxn>
              <a:cxn ang="0">
                <a:pos x="3908" y="527"/>
              </a:cxn>
              <a:cxn ang="0">
                <a:pos x="3617" y="490"/>
              </a:cxn>
              <a:cxn ang="0">
                <a:pos x="3323" y="445"/>
              </a:cxn>
              <a:cxn ang="0">
                <a:pos x="2880" y="372"/>
              </a:cxn>
              <a:cxn ang="0">
                <a:pos x="2582" y="328"/>
              </a:cxn>
              <a:cxn ang="0">
                <a:pos x="2353" y="302"/>
              </a:cxn>
              <a:cxn ang="0">
                <a:pos x="2202" y="288"/>
              </a:cxn>
              <a:cxn ang="0">
                <a:pos x="2047" y="280"/>
              </a:cxn>
              <a:cxn ang="0">
                <a:pos x="1892" y="277"/>
              </a:cxn>
              <a:cxn ang="0">
                <a:pos x="1735" y="280"/>
              </a:cxn>
              <a:cxn ang="0">
                <a:pos x="1578" y="290"/>
              </a:cxn>
              <a:cxn ang="0">
                <a:pos x="1498" y="297"/>
              </a:cxn>
              <a:cxn ang="0">
                <a:pos x="1180" y="335"/>
              </a:cxn>
              <a:cxn ang="0">
                <a:pos x="892" y="375"/>
              </a:cxn>
              <a:cxn ang="0">
                <a:pos x="637" y="417"/>
              </a:cxn>
              <a:cxn ang="0">
                <a:pos x="418" y="457"/>
              </a:cxn>
              <a:cxn ang="0">
                <a:pos x="110" y="520"/>
              </a:cxn>
              <a:cxn ang="0">
                <a:pos x="0" y="410"/>
              </a:cxn>
            </a:cxnLst>
            <a:rect l="0" t="0" r="r" b="b"/>
            <a:pathLst>
              <a:path w="5750" h="545">
                <a:moveTo>
                  <a:pt x="0" y="410"/>
                </a:moveTo>
                <a:lnTo>
                  <a:pt x="0" y="410"/>
                </a:lnTo>
                <a:lnTo>
                  <a:pt x="65" y="399"/>
                </a:lnTo>
                <a:lnTo>
                  <a:pt x="242" y="365"/>
                </a:lnTo>
                <a:lnTo>
                  <a:pt x="365" y="343"/>
                </a:lnTo>
                <a:lnTo>
                  <a:pt x="507" y="320"/>
                </a:lnTo>
                <a:lnTo>
                  <a:pt x="663" y="295"/>
                </a:lnTo>
                <a:lnTo>
                  <a:pt x="833" y="270"/>
                </a:lnTo>
                <a:lnTo>
                  <a:pt x="1013" y="247"/>
                </a:lnTo>
                <a:lnTo>
                  <a:pt x="1198" y="225"/>
                </a:lnTo>
                <a:lnTo>
                  <a:pt x="1388" y="207"/>
                </a:lnTo>
                <a:lnTo>
                  <a:pt x="1483" y="198"/>
                </a:lnTo>
                <a:lnTo>
                  <a:pt x="1577" y="192"/>
                </a:lnTo>
                <a:lnTo>
                  <a:pt x="1670" y="187"/>
                </a:lnTo>
                <a:lnTo>
                  <a:pt x="1763" y="182"/>
                </a:lnTo>
                <a:lnTo>
                  <a:pt x="1855" y="180"/>
                </a:lnTo>
                <a:lnTo>
                  <a:pt x="1943" y="178"/>
                </a:lnTo>
                <a:lnTo>
                  <a:pt x="2030" y="178"/>
                </a:lnTo>
                <a:lnTo>
                  <a:pt x="2115" y="182"/>
                </a:lnTo>
                <a:lnTo>
                  <a:pt x="2195" y="187"/>
                </a:lnTo>
                <a:lnTo>
                  <a:pt x="2273" y="193"/>
                </a:lnTo>
                <a:lnTo>
                  <a:pt x="2273" y="193"/>
                </a:lnTo>
                <a:lnTo>
                  <a:pt x="2348" y="202"/>
                </a:lnTo>
                <a:lnTo>
                  <a:pt x="2425" y="212"/>
                </a:lnTo>
                <a:lnTo>
                  <a:pt x="2502" y="223"/>
                </a:lnTo>
                <a:lnTo>
                  <a:pt x="2578" y="235"/>
                </a:lnTo>
                <a:lnTo>
                  <a:pt x="2732" y="262"/>
                </a:lnTo>
                <a:lnTo>
                  <a:pt x="2887" y="292"/>
                </a:lnTo>
                <a:lnTo>
                  <a:pt x="3197" y="352"/>
                </a:lnTo>
                <a:lnTo>
                  <a:pt x="3350" y="382"/>
                </a:lnTo>
                <a:lnTo>
                  <a:pt x="3505" y="409"/>
                </a:lnTo>
                <a:lnTo>
                  <a:pt x="3657" y="434"/>
                </a:lnTo>
                <a:lnTo>
                  <a:pt x="3732" y="444"/>
                </a:lnTo>
                <a:lnTo>
                  <a:pt x="3808" y="452"/>
                </a:lnTo>
                <a:lnTo>
                  <a:pt x="3883" y="460"/>
                </a:lnTo>
                <a:lnTo>
                  <a:pt x="3957" y="465"/>
                </a:lnTo>
                <a:lnTo>
                  <a:pt x="4032" y="470"/>
                </a:lnTo>
                <a:lnTo>
                  <a:pt x="4105" y="472"/>
                </a:lnTo>
                <a:lnTo>
                  <a:pt x="4178" y="472"/>
                </a:lnTo>
                <a:lnTo>
                  <a:pt x="4250" y="470"/>
                </a:lnTo>
                <a:lnTo>
                  <a:pt x="4322" y="467"/>
                </a:lnTo>
                <a:lnTo>
                  <a:pt x="4392" y="460"/>
                </a:lnTo>
                <a:lnTo>
                  <a:pt x="4462" y="450"/>
                </a:lnTo>
                <a:lnTo>
                  <a:pt x="4532" y="439"/>
                </a:lnTo>
                <a:lnTo>
                  <a:pt x="4600" y="424"/>
                </a:lnTo>
                <a:lnTo>
                  <a:pt x="4668" y="407"/>
                </a:lnTo>
                <a:lnTo>
                  <a:pt x="4668" y="407"/>
                </a:lnTo>
                <a:lnTo>
                  <a:pt x="4798" y="367"/>
                </a:lnTo>
                <a:lnTo>
                  <a:pt x="4920" y="330"/>
                </a:lnTo>
                <a:lnTo>
                  <a:pt x="5033" y="292"/>
                </a:lnTo>
                <a:lnTo>
                  <a:pt x="5138" y="255"/>
                </a:lnTo>
                <a:lnTo>
                  <a:pt x="5235" y="220"/>
                </a:lnTo>
                <a:lnTo>
                  <a:pt x="5323" y="187"/>
                </a:lnTo>
                <a:lnTo>
                  <a:pt x="5403" y="155"/>
                </a:lnTo>
                <a:lnTo>
                  <a:pt x="5473" y="125"/>
                </a:lnTo>
                <a:lnTo>
                  <a:pt x="5537" y="98"/>
                </a:lnTo>
                <a:lnTo>
                  <a:pt x="5590" y="73"/>
                </a:lnTo>
                <a:lnTo>
                  <a:pt x="5673" y="33"/>
                </a:lnTo>
                <a:lnTo>
                  <a:pt x="5723" y="8"/>
                </a:lnTo>
                <a:lnTo>
                  <a:pt x="5740" y="0"/>
                </a:lnTo>
                <a:lnTo>
                  <a:pt x="5750" y="20"/>
                </a:lnTo>
                <a:lnTo>
                  <a:pt x="5750" y="20"/>
                </a:lnTo>
                <a:lnTo>
                  <a:pt x="5703" y="45"/>
                </a:lnTo>
                <a:lnTo>
                  <a:pt x="5647" y="73"/>
                </a:lnTo>
                <a:lnTo>
                  <a:pt x="5572" y="110"/>
                </a:lnTo>
                <a:lnTo>
                  <a:pt x="5478" y="153"/>
                </a:lnTo>
                <a:lnTo>
                  <a:pt x="5372" y="200"/>
                </a:lnTo>
                <a:lnTo>
                  <a:pt x="5252" y="250"/>
                </a:lnTo>
                <a:lnTo>
                  <a:pt x="5120" y="302"/>
                </a:lnTo>
                <a:lnTo>
                  <a:pt x="5050" y="327"/>
                </a:lnTo>
                <a:lnTo>
                  <a:pt x="4978" y="352"/>
                </a:lnTo>
                <a:lnTo>
                  <a:pt x="4905" y="377"/>
                </a:lnTo>
                <a:lnTo>
                  <a:pt x="4832" y="400"/>
                </a:lnTo>
                <a:lnTo>
                  <a:pt x="4755" y="422"/>
                </a:lnTo>
                <a:lnTo>
                  <a:pt x="4678" y="442"/>
                </a:lnTo>
                <a:lnTo>
                  <a:pt x="4600" y="462"/>
                </a:lnTo>
                <a:lnTo>
                  <a:pt x="4522" y="479"/>
                </a:lnTo>
                <a:lnTo>
                  <a:pt x="4443" y="495"/>
                </a:lnTo>
                <a:lnTo>
                  <a:pt x="4365" y="507"/>
                </a:lnTo>
                <a:lnTo>
                  <a:pt x="4287" y="519"/>
                </a:lnTo>
                <a:lnTo>
                  <a:pt x="4210" y="527"/>
                </a:lnTo>
                <a:lnTo>
                  <a:pt x="4132" y="532"/>
                </a:lnTo>
                <a:lnTo>
                  <a:pt x="4057" y="534"/>
                </a:lnTo>
                <a:lnTo>
                  <a:pt x="3982" y="532"/>
                </a:lnTo>
                <a:lnTo>
                  <a:pt x="3908" y="527"/>
                </a:lnTo>
                <a:lnTo>
                  <a:pt x="3908" y="527"/>
                </a:lnTo>
                <a:lnTo>
                  <a:pt x="3762" y="510"/>
                </a:lnTo>
                <a:lnTo>
                  <a:pt x="3617" y="490"/>
                </a:lnTo>
                <a:lnTo>
                  <a:pt x="3470" y="469"/>
                </a:lnTo>
                <a:lnTo>
                  <a:pt x="3323" y="445"/>
                </a:lnTo>
                <a:lnTo>
                  <a:pt x="3028" y="397"/>
                </a:lnTo>
                <a:lnTo>
                  <a:pt x="2880" y="372"/>
                </a:lnTo>
                <a:lnTo>
                  <a:pt x="2732" y="348"/>
                </a:lnTo>
                <a:lnTo>
                  <a:pt x="2582" y="328"/>
                </a:lnTo>
                <a:lnTo>
                  <a:pt x="2430" y="310"/>
                </a:lnTo>
                <a:lnTo>
                  <a:pt x="2353" y="302"/>
                </a:lnTo>
                <a:lnTo>
                  <a:pt x="2278" y="295"/>
                </a:lnTo>
                <a:lnTo>
                  <a:pt x="2202" y="288"/>
                </a:lnTo>
                <a:lnTo>
                  <a:pt x="2125" y="283"/>
                </a:lnTo>
                <a:lnTo>
                  <a:pt x="2047" y="280"/>
                </a:lnTo>
                <a:lnTo>
                  <a:pt x="1970" y="278"/>
                </a:lnTo>
                <a:lnTo>
                  <a:pt x="1892" y="277"/>
                </a:lnTo>
                <a:lnTo>
                  <a:pt x="1813" y="278"/>
                </a:lnTo>
                <a:lnTo>
                  <a:pt x="1735" y="280"/>
                </a:lnTo>
                <a:lnTo>
                  <a:pt x="1657" y="283"/>
                </a:lnTo>
                <a:lnTo>
                  <a:pt x="1578" y="290"/>
                </a:lnTo>
                <a:lnTo>
                  <a:pt x="1498" y="297"/>
                </a:lnTo>
                <a:lnTo>
                  <a:pt x="1498" y="297"/>
                </a:lnTo>
                <a:lnTo>
                  <a:pt x="1337" y="315"/>
                </a:lnTo>
                <a:lnTo>
                  <a:pt x="1180" y="335"/>
                </a:lnTo>
                <a:lnTo>
                  <a:pt x="1033" y="355"/>
                </a:lnTo>
                <a:lnTo>
                  <a:pt x="892" y="375"/>
                </a:lnTo>
                <a:lnTo>
                  <a:pt x="760" y="397"/>
                </a:lnTo>
                <a:lnTo>
                  <a:pt x="637" y="417"/>
                </a:lnTo>
                <a:lnTo>
                  <a:pt x="523" y="437"/>
                </a:lnTo>
                <a:lnTo>
                  <a:pt x="418" y="457"/>
                </a:lnTo>
                <a:lnTo>
                  <a:pt x="242" y="492"/>
                </a:lnTo>
                <a:lnTo>
                  <a:pt x="110" y="520"/>
                </a:lnTo>
                <a:lnTo>
                  <a:pt x="0" y="545"/>
                </a:lnTo>
                <a:lnTo>
                  <a:pt x="0" y="410"/>
                </a:lnTo>
                <a:close/>
              </a:path>
            </a:pathLst>
          </a:custGeom>
          <a:solidFill>
            <a:srgbClr val="76B41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+mn-cs"/>
            </a:endParaRPr>
          </a:p>
        </p:txBody>
      </p:sp>
      <p:pic>
        <p:nvPicPr>
          <p:cNvPr id="13" name="Image 12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82" r="14423" b="5161"/>
          <a:stretch/>
        </p:blipFill>
        <p:spPr bwMode="auto">
          <a:xfrm>
            <a:off x="8077721" y="1685467"/>
            <a:ext cx="911626" cy="853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6864" y="4001527"/>
            <a:ext cx="506290" cy="480634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8137" y="5841476"/>
            <a:ext cx="677165" cy="463170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942" y="3640575"/>
            <a:ext cx="577502" cy="236730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712" y="4869507"/>
            <a:ext cx="739590" cy="297464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9356" y="5135651"/>
            <a:ext cx="444241" cy="444241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2141" y="2596427"/>
            <a:ext cx="767303" cy="555791"/>
          </a:xfrm>
          <a:prstGeom prst="rect">
            <a:avLst/>
          </a:prstGeom>
        </p:spPr>
      </p:pic>
      <p:pic>
        <p:nvPicPr>
          <p:cNvPr id="38" name="Picture 8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8325" y="3227972"/>
            <a:ext cx="764829" cy="28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Image 39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692" t="-3763" r="15385" b="3763"/>
          <a:stretch/>
        </p:blipFill>
        <p:spPr>
          <a:xfrm>
            <a:off x="7565712" y="3636419"/>
            <a:ext cx="634451" cy="596788"/>
          </a:xfrm>
          <a:prstGeom prst="rect">
            <a:avLst/>
          </a:prstGeom>
        </p:spPr>
      </p:pic>
      <p:pic>
        <p:nvPicPr>
          <p:cNvPr id="41" name="Image 40" descr="Z:\home\michel\antikor\Images (nuage)\logos\logo AVER.png"/>
          <p:cNvPicPr/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3793" y="6322844"/>
            <a:ext cx="911127" cy="318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" descr="Logo FEVEC Couleur 72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2032" y="5290454"/>
            <a:ext cx="416098" cy="44538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3" name="Image 42" descr="avemlogo.JPG"/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6864" y="5728674"/>
            <a:ext cx="528056" cy="445388"/>
          </a:xfrm>
          <a:prstGeom prst="rect">
            <a:avLst/>
          </a:prstGeom>
        </p:spPr>
      </p:pic>
      <p:pic>
        <p:nvPicPr>
          <p:cNvPr id="44" name="Picture 3"/>
          <p:cNvPicPr/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7259" y="6282686"/>
            <a:ext cx="720000" cy="398400"/>
          </a:xfrm>
          <a:prstGeom prst="rect">
            <a:avLst/>
          </a:prstGeom>
          <a:extLst/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723" y="5837103"/>
            <a:ext cx="563970" cy="445583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8537" y="5918944"/>
            <a:ext cx="672771" cy="290107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440" y="4556552"/>
            <a:ext cx="616907" cy="434919"/>
          </a:xfrm>
          <a:prstGeom prst="rect">
            <a:avLst/>
          </a:prstGeom>
        </p:spPr>
      </p:pic>
      <p:pic>
        <p:nvPicPr>
          <p:cNvPr id="48" name="Image 47"/>
          <p:cNvPicPr/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44974" y="4301409"/>
            <a:ext cx="688111" cy="4580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0" name="Rectangle 49"/>
          <p:cNvSpPr/>
          <p:nvPr/>
        </p:nvSpPr>
        <p:spPr>
          <a:xfrm>
            <a:off x="5992969" y="5531113"/>
            <a:ext cx="1188855" cy="240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</a:t>
            </a:r>
            <a:r>
              <a:rPr kumimoji="0" lang="fr-FR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1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soutien :  </a:t>
            </a:r>
            <a:endParaRPr kumimoji="0" lang="fr-FR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1" name="Picture 9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5339" y="6329780"/>
            <a:ext cx="532950" cy="35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68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130" y="49462"/>
            <a:ext cx="8229600" cy="1407549"/>
          </a:xfrm>
        </p:spPr>
        <p:txBody>
          <a:bodyPr>
            <a:noAutofit/>
          </a:bodyPr>
          <a:lstStyle/>
          <a:p>
            <a:r>
              <a:rPr lang="fr-FR" sz="4800" dirty="0" smtClean="0"/>
              <a:t>Des recommandations</a:t>
            </a:r>
            <a:endParaRPr lang="fr-FR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9204" indent="-259204">
              <a:defRPr/>
            </a:pPr>
            <a:r>
              <a:rPr lang="fr-FR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Des Mesures </a:t>
            </a:r>
            <a:r>
              <a:rPr lang="fr-FR" dirty="0">
                <a:solidFill>
                  <a:schemeClr val="tx1"/>
                </a:solidFill>
                <a:latin typeface="Tw Cen MT" panose="020B0602020104020603" pitchFamily="34" charset="0"/>
              </a:rPr>
              <a:t>préventives pour une baisser la mortalité, les problèmes sanitaires et améliorer le bien être des élevages de poulets biologiques</a:t>
            </a:r>
            <a:r>
              <a:rPr lang="fr-FR" dirty="0">
                <a:latin typeface="Arial" charset="0"/>
              </a:rPr>
              <a:t/>
            </a:r>
            <a:br>
              <a:rPr lang="fr-FR" dirty="0">
                <a:latin typeface="Arial" charset="0"/>
              </a:rPr>
            </a:br>
            <a:endParaRPr lang="fr-FR" dirty="0">
              <a:solidFill>
                <a:schemeClr val="tx1"/>
              </a:solidFill>
              <a:latin typeface="Arial" charset="0"/>
            </a:endParaRPr>
          </a:p>
          <a:p>
            <a:pPr marL="0" indent="0">
              <a:buNone/>
              <a:defRPr/>
            </a:pPr>
            <a:endParaRPr lang="fr-FR" dirty="0" smtClean="0">
              <a:solidFill>
                <a:schemeClr val="tx1"/>
              </a:solidFill>
              <a:latin typeface="Arial" charset="0"/>
            </a:endParaRPr>
          </a:p>
          <a:p>
            <a:pPr marL="0" indent="0">
              <a:buNone/>
              <a:defRPr/>
            </a:pPr>
            <a:endParaRPr lang="fr-FR" dirty="0">
              <a:solidFill>
                <a:schemeClr val="tx1"/>
              </a:solidFill>
              <a:latin typeface="Arial" charset="0"/>
            </a:endParaRPr>
          </a:p>
          <a:p>
            <a:pPr marL="0" indent="0">
              <a:buNone/>
              <a:defRPr/>
            </a:pPr>
            <a:endParaRPr lang="fr-FR" dirty="0" smtClean="0">
              <a:solidFill>
                <a:schemeClr val="tx1"/>
              </a:solidFill>
              <a:latin typeface="Arial" charset="0"/>
            </a:endParaRPr>
          </a:p>
          <a:p>
            <a:pPr marL="259204" indent="-259204">
              <a:defRPr/>
            </a:pPr>
            <a:r>
              <a:rPr lang="fr-FR" sz="29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Des </a:t>
            </a:r>
            <a:r>
              <a:rPr lang="fr-FR" sz="2900" dirty="0">
                <a:solidFill>
                  <a:schemeClr val="tx1"/>
                </a:solidFill>
                <a:latin typeface="Tw Cen MT" panose="020B0602020104020603" pitchFamily="34" charset="0"/>
              </a:rPr>
              <a:t>clefs d’observations et points de </a:t>
            </a:r>
            <a:r>
              <a:rPr lang="fr-FR" sz="29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vigilance =&gt; </a:t>
            </a:r>
            <a:r>
              <a:rPr lang="fr-FR" sz="2900" dirty="0">
                <a:solidFill>
                  <a:schemeClr val="tx1"/>
                </a:solidFill>
                <a:latin typeface="Tw Cen MT" panose="020B0602020104020603" pitchFamily="34" charset="0"/>
              </a:rPr>
              <a:t>Mesures correctives à mobiliser</a:t>
            </a:r>
          </a:p>
          <a:p>
            <a:pPr marL="0" indent="0">
              <a:buNone/>
              <a:defRPr/>
            </a:pPr>
            <a:endParaRPr lang="fr-FR" sz="29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2637" y="2870950"/>
            <a:ext cx="929033" cy="136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3"/>
          <p:cNvSpPr txBox="1">
            <a:spLocks/>
          </p:cNvSpPr>
          <p:nvPr/>
        </p:nvSpPr>
        <p:spPr>
          <a:xfrm>
            <a:off x="3717898" y="6421437"/>
            <a:ext cx="487883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9pPr>
          </a:lstStyle>
          <a:p>
            <a:pPr>
              <a:defRPr/>
            </a:pPr>
            <a:r>
              <a:rPr lang="fr-FR" dirty="0" smtClean="0"/>
              <a:t>Synergies pour la santé des élevages biologiques</a:t>
            </a:r>
            <a:endParaRPr lang="fr-FR" dirty="0"/>
          </a:p>
        </p:txBody>
      </p:sp>
      <p:pic>
        <p:nvPicPr>
          <p:cNvPr id="6" name="Espace réservé du contenu 5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94055" y="2786230"/>
            <a:ext cx="1118089" cy="153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30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/>
          <p:cNvGraphicFramePr>
            <a:graphicFrameLocks/>
          </p:cNvGraphicFramePr>
          <p:nvPr/>
        </p:nvGraphicFramePr>
        <p:xfrm>
          <a:off x="3615539" y="19918471"/>
          <a:ext cx="8720659" cy="5309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367" y="2134451"/>
            <a:ext cx="2265198" cy="172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Titre 1"/>
          <p:cNvSpPr>
            <a:spLocks noGrp="1"/>
          </p:cNvSpPr>
          <p:nvPr>
            <p:ph type="title"/>
          </p:nvPr>
        </p:nvSpPr>
        <p:spPr bwMode="auto">
          <a:xfrm>
            <a:off x="434340" y="188053"/>
            <a:ext cx="8233853" cy="8572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/>
              <a:t>Etat des lieux  d</a:t>
            </a:r>
            <a:r>
              <a:rPr lang="fr-FR" dirty="0" smtClean="0"/>
              <a:t>es traitements alternatifs :  </a:t>
            </a:r>
            <a:r>
              <a:rPr lang="fr-FR" dirty="0"/>
              <a:t>préventifs avant tout </a:t>
            </a:r>
            <a:endParaRPr lang="fr-FR" altLang="fr-FR" dirty="0"/>
          </a:p>
        </p:txBody>
      </p:sp>
      <p:sp>
        <p:nvSpPr>
          <p:cNvPr id="6149" name="ZoneTexte 4"/>
          <p:cNvSpPr txBox="1">
            <a:spLocks noChangeArrowheads="1"/>
          </p:cNvSpPr>
          <p:nvPr/>
        </p:nvSpPr>
        <p:spPr bwMode="auto">
          <a:xfrm>
            <a:off x="537774" y="3887644"/>
            <a:ext cx="30777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sz="1200" dirty="0">
                <a:solidFill>
                  <a:prstClr val="black"/>
                </a:solidFill>
              </a:rPr>
              <a:t>Répartition des 203 usages de produits parmi les 70 lots utilisateurs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874770" y="1974599"/>
            <a:ext cx="5269230" cy="509370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428625" indent="-428625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sz="2000" b="1" dirty="0">
                <a:latin typeface="Tw Cen MT" panose="020B0602020104020603" pitchFamily="34" charset="0"/>
                <a:ea typeface="ＭＳ Ｐゴシック" charset="-128"/>
                <a:cs typeface="Tw Cen MT"/>
              </a:rPr>
              <a:t>15 lots sans aucune utilisation de produits</a:t>
            </a:r>
          </a:p>
          <a:p>
            <a:pPr marL="428625" indent="-428625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sz="2000" b="1" dirty="0">
                <a:solidFill>
                  <a:srgbClr val="C00000"/>
                </a:solidFill>
                <a:latin typeface="Tw Cen MT" panose="020B0602020104020603" pitchFamily="34" charset="0"/>
                <a:ea typeface="ＭＳ Ｐゴシック" charset="-128"/>
                <a:cs typeface="Tw Cen MT"/>
              </a:rPr>
              <a:t>Utilisation préventive </a:t>
            </a:r>
            <a:r>
              <a:rPr lang="fr-FR" sz="2000" b="1" dirty="0" smtClean="0">
                <a:solidFill>
                  <a:srgbClr val="C00000"/>
                </a:solidFill>
                <a:latin typeface="Tw Cen MT" panose="020B0602020104020603" pitchFamily="34" charset="0"/>
                <a:ea typeface="ＭＳ Ｐゴシック" charset="-128"/>
                <a:cs typeface="Tw Cen MT"/>
              </a:rPr>
              <a:t> : </a:t>
            </a:r>
            <a:r>
              <a:rPr lang="fr-FR" sz="2000" b="1" dirty="0">
                <a:latin typeface="Tw Cen MT" panose="020B0602020104020603" pitchFamily="34" charset="0"/>
                <a:ea typeface="ＭＳ Ｐゴシック" charset="-128"/>
                <a:cs typeface="Tw Cen MT"/>
              </a:rPr>
              <a:t>79% des </a:t>
            </a:r>
            <a:r>
              <a:rPr lang="fr-FR" sz="2000" b="1" dirty="0" smtClean="0">
                <a:latin typeface="Tw Cen MT" panose="020B0602020104020603" pitchFamily="34" charset="0"/>
                <a:ea typeface="ＭＳ Ｐゴシック" charset="-128"/>
                <a:cs typeface="Tw Cen MT"/>
              </a:rPr>
              <a:t>usages</a:t>
            </a:r>
            <a:endParaRPr lang="fr-FR" sz="2000" b="1" dirty="0">
              <a:latin typeface="Tw Cen MT" panose="020B0602020104020603" pitchFamily="34" charset="0"/>
              <a:ea typeface="ＭＳ Ｐゴシック" charset="-128"/>
              <a:cs typeface="Tw Cen MT"/>
            </a:endParaRPr>
          </a:p>
          <a:p>
            <a:pPr marL="428625" indent="-428625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sz="2000" b="1" dirty="0">
                <a:solidFill>
                  <a:srgbClr val="C00000"/>
                </a:solidFill>
                <a:latin typeface="Tw Cen MT" panose="020B0602020104020603" pitchFamily="34" charset="0"/>
                <a:ea typeface="ＭＳ Ｐゴシック" charset="-128"/>
                <a:cs typeface="Tw Cen MT"/>
              </a:rPr>
              <a:t>Produits curatifs </a:t>
            </a:r>
            <a:r>
              <a:rPr lang="fr-FR" sz="2000" b="1" dirty="0" smtClean="0">
                <a:solidFill>
                  <a:srgbClr val="C00000"/>
                </a:solidFill>
                <a:latin typeface="Tw Cen MT" panose="020B0602020104020603" pitchFamily="34" charset="0"/>
                <a:ea typeface="ＭＳ Ｐゴシック" charset="-128"/>
                <a:cs typeface="Tw Cen MT"/>
              </a:rPr>
              <a:t>: </a:t>
            </a:r>
            <a:r>
              <a:rPr lang="fr-FR" sz="2000" b="1" dirty="0">
                <a:latin typeface="Tw Cen MT" panose="020B0602020104020603" pitchFamily="34" charset="0"/>
                <a:ea typeface="ＭＳ Ｐゴシック" charset="-128"/>
                <a:cs typeface="Tw Cen MT"/>
              </a:rPr>
              <a:t>34</a:t>
            </a:r>
            <a:r>
              <a:rPr lang="fr-FR" sz="2000" b="1" dirty="0" smtClean="0">
                <a:latin typeface="Tw Cen MT" panose="020B0602020104020603" pitchFamily="34" charset="0"/>
                <a:ea typeface="ＭＳ Ｐゴシック" charset="-128"/>
                <a:cs typeface="Tw Cen MT"/>
              </a:rPr>
              <a:t>% /un seul </a:t>
            </a:r>
            <a:r>
              <a:rPr lang="fr-FR" sz="2000" b="1" dirty="0">
                <a:latin typeface="Tw Cen MT" panose="020B0602020104020603" pitchFamily="34" charset="0"/>
                <a:ea typeface="ＭＳ Ｐゴシック" charset="-128"/>
                <a:cs typeface="Tw Cen MT"/>
              </a:rPr>
              <a:t>produit </a:t>
            </a:r>
            <a:r>
              <a:rPr lang="fr-FR" sz="2000" b="1" dirty="0" smtClean="0">
                <a:latin typeface="Tw Cen MT" panose="020B0602020104020603" pitchFamily="34" charset="0"/>
                <a:ea typeface="ＭＳ Ｐゴシック" charset="-128"/>
                <a:cs typeface="Tw Cen MT"/>
              </a:rPr>
              <a:t>administré</a:t>
            </a:r>
          </a:p>
          <a:p>
            <a:pPr marL="428625" indent="-428625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altLang="fr-FR" sz="2000" b="1" dirty="0">
                <a:solidFill>
                  <a:srgbClr val="C00000"/>
                </a:solidFill>
                <a:latin typeface="Tw Cen MT" panose="020B0602020104020603" pitchFamily="34" charset="0"/>
                <a:ea typeface="ＭＳ Ｐゴシック" charset="-128"/>
                <a:cs typeface="Tw Cen MT"/>
              </a:rPr>
              <a:t>L’aromathérapie</a:t>
            </a:r>
            <a:r>
              <a:rPr lang="fr-FR" altLang="fr-FR" sz="2000" b="1" dirty="0">
                <a:latin typeface="Tw Cen MT" panose="020B0602020104020603" pitchFamily="34" charset="0"/>
                <a:ea typeface="ＭＳ Ｐゴシック" charset="-128"/>
                <a:cs typeface="Tw Cen MT"/>
              </a:rPr>
              <a:t> </a:t>
            </a:r>
            <a:r>
              <a:rPr lang="fr-FR" altLang="fr-FR" sz="2000" b="1" dirty="0" smtClean="0">
                <a:latin typeface="Tw Cen MT" panose="020B0602020104020603" pitchFamily="34" charset="0"/>
                <a:ea typeface="ＭＳ Ｐゴシック" charset="-128"/>
                <a:cs typeface="Tw Cen MT"/>
              </a:rPr>
              <a:t>=  </a:t>
            </a:r>
            <a:r>
              <a:rPr lang="fr-FR" altLang="fr-FR" sz="2000" b="1" dirty="0">
                <a:latin typeface="Tw Cen MT" panose="020B0602020104020603" pitchFamily="34" charset="0"/>
                <a:ea typeface="ＭＳ Ｐゴシック" charset="-128"/>
                <a:cs typeface="Tw Cen MT"/>
              </a:rPr>
              <a:t>principale famille utilisée</a:t>
            </a:r>
          </a:p>
          <a:p>
            <a:pPr marL="428625" indent="-428625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altLang="fr-FR" sz="2000" b="1" dirty="0">
                <a:latin typeface="Tw Cen MT" panose="020B0602020104020603" pitchFamily="34" charset="0"/>
                <a:ea typeface="ＭＳ Ｐゴシック" charset="-128"/>
                <a:cs typeface="Tw Cen MT"/>
              </a:rPr>
              <a:t>Essentiellement des produits simples composés d’une seule famille (47%)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fr-FR" altLang="fr-FR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 defTabSz="685800" fontAlgn="auto">
              <a:spcBef>
                <a:spcPts val="0"/>
              </a:spcBef>
              <a:spcAft>
                <a:spcPts val="0"/>
              </a:spcAft>
            </a:pPr>
            <a:endParaRPr lang="fr-FR" altLang="fr-FR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428625" indent="-428625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FR" sz="2000" b="1" dirty="0">
              <a:latin typeface="Tw Cen MT"/>
              <a:ea typeface="ＭＳ Ｐゴシック" charset="-128"/>
              <a:cs typeface="Tw Cen MT"/>
            </a:endParaRPr>
          </a:p>
          <a:p>
            <a:pPr marL="428625" indent="-428625">
              <a:buFont typeface="Wingdings" panose="05000000000000000000" pitchFamily="2" charset="2"/>
              <a:buChar char="ü"/>
              <a:defRPr/>
            </a:pPr>
            <a:endParaRPr lang="fr-FR" sz="1500" dirty="0">
              <a:solidFill>
                <a:prstClr val="black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851" y="1112824"/>
            <a:ext cx="77502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>
              <a:spcBef>
                <a:spcPct val="20000"/>
              </a:spcBef>
              <a:buSzPct val="50000"/>
              <a:buBlip>
                <a:blip r:embed="rId5"/>
              </a:buBlip>
            </a:pPr>
            <a:r>
              <a:rPr lang="fr-FR" sz="2800" b="1" dirty="0">
                <a:latin typeface="Tw Cen MT"/>
                <a:ea typeface="ＭＳ Ｐゴシック" charset="-128"/>
                <a:cs typeface="Tw Cen MT"/>
              </a:rPr>
              <a:t>Au total, 62 produits différents ont été utilisés, pour 203 usages </a:t>
            </a:r>
            <a:r>
              <a:rPr lang="fr-FR" sz="2800" b="1" dirty="0" smtClean="0">
                <a:latin typeface="Tw Cen MT"/>
                <a:ea typeface="ＭＳ Ｐゴシック" charset="-128"/>
                <a:cs typeface="Tw Cen MT"/>
              </a:rPr>
              <a:t>recensés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4830184" y="6356350"/>
            <a:ext cx="3856616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Synergies pour la santé des élevages biologiques</a:t>
            </a:r>
            <a:endParaRPr lang="fr-FR" dirty="0"/>
          </a:p>
        </p:txBody>
      </p:sp>
      <p:sp>
        <p:nvSpPr>
          <p:cNvPr id="10" name="ZoneTexte 4"/>
          <p:cNvSpPr txBox="1">
            <a:spLocks noChangeArrowheads="1"/>
          </p:cNvSpPr>
          <p:nvPr/>
        </p:nvSpPr>
        <p:spPr bwMode="auto">
          <a:xfrm>
            <a:off x="548123" y="6033746"/>
            <a:ext cx="30215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altLang="fr-FR" sz="1200" dirty="0">
                <a:solidFill>
                  <a:prstClr val="black"/>
                </a:solidFill>
                <a:latin typeface="Calibri"/>
              </a:rPr>
              <a:t>Répartition des 62 produits selon leur catégorie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366" y="4125676"/>
            <a:ext cx="3199775" cy="172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6033" y="6330698"/>
            <a:ext cx="944296" cy="52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70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Synergies pour la santé des élevages biologiques</a:t>
            </a:r>
            <a:endParaRPr lang="fr-FR" dirty="0"/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716" y="1758979"/>
            <a:ext cx="2926080" cy="4060767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606329" y="4168574"/>
            <a:ext cx="2034632" cy="967492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64169" y="4364190"/>
            <a:ext cx="2081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9B141B"/>
                </a:solidFill>
                <a:ea typeface="ＭＳ Ｐゴシック" charset="-128"/>
                <a:cs typeface="Tw Cen MT"/>
              </a:rPr>
              <a:t>Saisine</a:t>
            </a:r>
            <a:r>
              <a:rPr lang="fr-FR" sz="1800" b="1" dirty="0"/>
              <a:t> </a:t>
            </a:r>
            <a:r>
              <a:rPr lang="fr-FR" sz="1800" b="1" dirty="0" smtClean="0">
                <a:solidFill>
                  <a:srgbClr val="9B141B"/>
                </a:solidFill>
                <a:ea typeface="ＭＳ Ｐゴシック" charset="-128"/>
                <a:cs typeface="Tw Cen MT"/>
              </a:rPr>
              <a:t>Anses</a:t>
            </a:r>
            <a:endParaRPr lang="fr-FR" sz="1800" b="1" dirty="0"/>
          </a:p>
        </p:txBody>
      </p:sp>
      <p:sp>
        <p:nvSpPr>
          <p:cNvPr id="9" name="Ellipse 8"/>
          <p:cNvSpPr/>
          <p:nvPr/>
        </p:nvSpPr>
        <p:spPr>
          <a:xfrm>
            <a:off x="133009" y="1798886"/>
            <a:ext cx="2232248" cy="1008112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57291" y="3183847"/>
            <a:ext cx="2081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 err="1">
                <a:solidFill>
                  <a:srgbClr val="9B141B"/>
                </a:solidFill>
                <a:ea typeface="ＭＳ Ｐゴシック" charset="-128"/>
                <a:cs typeface="Tw Cen MT"/>
              </a:rPr>
              <a:t>Casdar</a:t>
            </a:r>
            <a:r>
              <a:rPr lang="fr-FR" sz="1800" b="1" dirty="0">
                <a:solidFill>
                  <a:srgbClr val="9B141B"/>
                </a:solidFill>
                <a:ea typeface="ＭＳ Ｐゴシック" charset="-128"/>
                <a:cs typeface="Tw Cen MT"/>
              </a:rPr>
              <a:t> </a:t>
            </a:r>
            <a:r>
              <a:rPr lang="fr-FR" sz="1800" b="1" dirty="0" err="1">
                <a:solidFill>
                  <a:srgbClr val="9B141B"/>
                </a:solidFill>
                <a:ea typeface="ＭＳ Ｐゴシック" charset="-128"/>
                <a:cs typeface="Tw Cen MT"/>
              </a:rPr>
              <a:t>Mexavi</a:t>
            </a:r>
            <a:endParaRPr lang="fr-FR" sz="1800" b="1" dirty="0">
              <a:solidFill>
                <a:srgbClr val="9B141B"/>
              </a:solidFill>
              <a:ea typeface="ＭＳ Ｐゴシック" charset="-128"/>
              <a:cs typeface="Tw Cen MT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324866" y="3010143"/>
            <a:ext cx="2210953" cy="738652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30790" y="1875396"/>
            <a:ext cx="2081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1800" b="1" dirty="0">
                <a:solidFill>
                  <a:srgbClr val="9B141B"/>
                </a:solidFill>
                <a:ea typeface="ＭＳ Ｐゴシック" charset="-128"/>
                <a:cs typeface="Tw Cen MT"/>
              </a:rPr>
              <a:t>Etude </a:t>
            </a:r>
            <a:r>
              <a:rPr lang="fr-FR" altLang="fr-FR" sz="1800" b="1" dirty="0" err="1">
                <a:solidFill>
                  <a:srgbClr val="9B141B"/>
                </a:solidFill>
                <a:ea typeface="ＭＳ Ｐゴシック" charset="-128"/>
                <a:cs typeface="Tw Cen MT"/>
              </a:rPr>
              <a:t>Trait’Bio</a:t>
            </a:r>
            <a:r>
              <a:rPr lang="fr-FR" altLang="fr-FR" sz="1800" b="1" dirty="0">
                <a:solidFill>
                  <a:srgbClr val="9B141B"/>
                </a:solidFill>
                <a:ea typeface="ＭＳ Ｐゴシック" charset="-128"/>
                <a:cs typeface="Tw Cen MT"/>
              </a:rPr>
              <a:t> (Eco </a:t>
            </a:r>
            <a:r>
              <a:rPr lang="fr-FR" altLang="fr-FR" sz="1800" b="1" dirty="0" err="1" smtClean="0">
                <a:solidFill>
                  <a:srgbClr val="9B141B"/>
                </a:solidFill>
                <a:ea typeface="ＭＳ Ｐゴシック" charset="-128"/>
                <a:cs typeface="Tw Cen MT"/>
              </a:rPr>
              <a:t>antibio</a:t>
            </a:r>
            <a:r>
              <a:rPr lang="fr-FR" altLang="fr-FR" sz="1800" b="1" dirty="0" smtClean="0"/>
              <a:t>) </a:t>
            </a:r>
            <a:endParaRPr lang="fr-FR" sz="1800" b="1" dirty="0"/>
          </a:p>
        </p:txBody>
      </p:sp>
      <p:sp>
        <p:nvSpPr>
          <p:cNvPr id="13" name="Ellipse 12"/>
          <p:cNvSpPr/>
          <p:nvPr/>
        </p:nvSpPr>
        <p:spPr>
          <a:xfrm>
            <a:off x="6517693" y="2718323"/>
            <a:ext cx="2232248" cy="1008112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647138" y="2797810"/>
            <a:ext cx="20813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9B141B"/>
                </a:solidFill>
                <a:ea typeface="ＭＳ Ｐゴシック" charset="-128"/>
                <a:cs typeface="Tw Cen MT"/>
              </a:rPr>
              <a:t>Lien profils de la flore bactérienne et pratiques</a:t>
            </a:r>
            <a:r>
              <a:rPr lang="fr-FR" sz="1800" b="1" dirty="0" smtClean="0">
                <a:solidFill>
                  <a:srgbClr val="9B141B"/>
                </a:solidFill>
                <a:ea typeface="ＭＳ Ｐゴシック" charset="-128"/>
                <a:cs typeface="Tw Cen MT"/>
              </a:rPr>
              <a:t>?</a:t>
            </a:r>
            <a:endParaRPr lang="fr-FR" sz="1800" b="1" dirty="0">
              <a:solidFill>
                <a:srgbClr val="9B141B"/>
              </a:solidFill>
              <a:ea typeface="ＭＳ Ｐゴシック" charset="-128"/>
              <a:cs typeface="Tw Cen MT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991205" y="933599"/>
            <a:ext cx="77255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lang="fr-FR" sz="4000" b="1" i="0" kern="1200" baseline="0">
                <a:solidFill>
                  <a:srgbClr val="92D050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Projets de recherche-action-développement-formation</a:t>
            </a:r>
            <a:endParaRPr lang="fr-FR" dirty="0"/>
          </a:p>
        </p:txBody>
      </p:sp>
      <p:pic>
        <p:nvPicPr>
          <p:cNvPr id="16" name="Picture 2" descr="http://www.lafranceagricole.fr/Thumb/450/var/la_vigne/Actualite/logobi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1069" y="167347"/>
            <a:ext cx="1336170" cy="89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re 1"/>
          <p:cNvSpPr txBox="1">
            <a:spLocks/>
          </p:cNvSpPr>
          <p:nvPr/>
        </p:nvSpPr>
        <p:spPr bwMode="auto">
          <a:xfrm>
            <a:off x="576023" y="268645"/>
            <a:ext cx="8229600" cy="65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4400" b="0" i="0" kern="1200" baseline="0">
                <a:solidFill>
                  <a:schemeClr val="bg1"/>
                </a:solidFill>
                <a:latin typeface="Tw Cen MT Condensed"/>
                <a:ea typeface="ＭＳ Ｐゴシック" charset="-128"/>
                <a:cs typeface="Tw Cen MT Condensed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fr-FR" dirty="0" smtClean="0"/>
              <a:t>Conclusion / Perspectives</a:t>
            </a:r>
            <a:endParaRPr lang="fr-FR" dirty="0"/>
          </a:p>
        </p:txBody>
      </p:sp>
      <p:sp>
        <p:nvSpPr>
          <p:cNvPr id="19" name="Ellipse 18"/>
          <p:cNvSpPr/>
          <p:nvPr/>
        </p:nvSpPr>
        <p:spPr>
          <a:xfrm>
            <a:off x="97483" y="5314268"/>
            <a:ext cx="2691890" cy="1008112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b="1"/>
          </a:p>
        </p:txBody>
      </p:sp>
      <p:sp>
        <p:nvSpPr>
          <p:cNvPr id="20" name="Ellipse 19"/>
          <p:cNvSpPr/>
          <p:nvPr/>
        </p:nvSpPr>
        <p:spPr>
          <a:xfrm>
            <a:off x="5137621" y="1969975"/>
            <a:ext cx="2232248" cy="1008112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6264139" y="5079936"/>
            <a:ext cx="2232248" cy="1008112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5348291" y="2085725"/>
            <a:ext cx="1968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9B141B"/>
                </a:solidFill>
                <a:ea typeface="ＭＳ Ｐゴシック" charset="-128"/>
                <a:cs typeface="Tw Cen MT"/>
              </a:rPr>
              <a:t>Observatoires  des pratiques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19440" y="5379143"/>
            <a:ext cx="2191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9B141B"/>
                </a:solidFill>
                <a:ea typeface="ＭＳ Ｐゴシック" charset="-128"/>
                <a:cs typeface="Tw Cen MT"/>
              </a:rPr>
              <a:t>Statut réglementaire et liste de plantes positives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486980" y="5343837"/>
            <a:ext cx="1968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 err="1">
                <a:solidFill>
                  <a:srgbClr val="9B141B"/>
                </a:solidFill>
                <a:ea typeface="ＭＳ Ｐゴシック" charset="-128"/>
                <a:cs typeface="Tw Cen MT"/>
              </a:rPr>
              <a:t>Casdar</a:t>
            </a:r>
            <a:r>
              <a:rPr lang="fr-FR" sz="1800" b="1" dirty="0">
                <a:solidFill>
                  <a:srgbClr val="9B141B"/>
                </a:solidFill>
                <a:ea typeface="ＭＳ Ｐゴシック" charset="-128"/>
                <a:cs typeface="Tw Cen MT"/>
              </a:rPr>
              <a:t> </a:t>
            </a:r>
            <a:r>
              <a:rPr lang="fr-FR" sz="1800" b="1" dirty="0" err="1">
                <a:solidFill>
                  <a:srgbClr val="9B141B"/>
                </a:solidFill>
                <a:ea typeface="ＭＳ Ｐゴシック" charset="-128"/>
                <a:cs typeface="Tw Cen MT"/>
              </a:rPr>
              <a:t>Otoveil</a:t>
            </a:r>
            <a:endParaRPr lang="fr-FR" sz="1800" b="1" dirty="0">
              <a:solidFill>
                <a:srgbClr val="9B141B"/>
              </a:solidFill>
              <a:ea typeface="ＭＳ Ｐゴシック" charset="-128"/>
              <a:cs typeface="Tw Cen MT"/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6454552" y="3840456"/>
            <a:ext cx="2232248" cy="1008112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665854" y="4123932"/>
            <a:ext cx="1968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9B141B"/>
                </a:solidFill>
                <a:ea typeface="ＭＳ Ｐゴシック" charset="-128"/>
                <a:cs typeface="Tw Cen MT"/>
              </a:rPr>
              <a:t>RELACS H2020</a:t>
            </a:r>
          </a:p>
        </p:txBody>
      </p:sp>
      <p:sp>
        <p:nvSpPr>
          <p:cNvPr id="27" name="Ellipse 26"/>
          <p:cNvSpPr/>
          <p:nvPr/>
        </p:nvSpPr>
        <p:spPr>
          <a:xfrm>
            <a:off x="3702048" y="5722611"/>
            <a:ext cx="2232248" cy="1008112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3877981" y="5931199"/>
            <a:ext cx="2115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 err="1">
                <a:solidFill>
                  <a:srgbClr val="9B141B"/>
                </a:solidFill>
                <a:ea typeface="ＭＳ Ｐゴシック" charset="-128"/>
                <a:cs typeface="Tw Cen MT"/>
              </a:rPr>
              <a:t>Métaprogramme</a:t>
            </a:r>
            <a:r>
              <a:rPr lang="fr-FR" sz="1800" b="1" dirty="0">
                <a:solidFill>
                  <a:srgbClr val="9B141B"/>
                </a:solidFill>
                <a:ea typeface="ＭＳ Ｐゴシック" charset="-128"/>
                <a:cs typeface="Tw Cen MT"/>
              </a:rPr>
              <a:t> GISA SAEB</a:t>
            </a:r>
          </a:p>
        </p:txBody>
      </p:sp>
    </p:spTree>
    <p:extLst>
      <p:ext uri="{BB962C8B-B14F-4D97-AF65-F5344CB8AC3E}">
        <p14:creationId xmlns:p14="http://schemas.microsoft.com/office/powerpoint/2010/main" val="420369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 animBg="1"/>
      <p:bldP spid="26" grpId="0"/>
      <p:bldP spid="27" grpId="0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75114" y="2060575"/>
            <a:ext cx="5420784" cy="4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expertonc\Dropbox (Equipe ITAB)\00_PHOTOTHEQUE_Celine\collaboration\shutterstock_8095531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818" y="1054996"/>
            <a:ext cx="8421852" cy="530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771977" y="1156841"/>
            <a:ext cx="51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Merci aux éleveurs, aux partenaires, aux financeurs</a:t>
            </a:r>
          </a:p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pied de page 3"/>
          <p:cNvSpPr txBox="1">
            <a:spLocks/>
          </p:cNvSpPr>
          <p:nvPr/>
        </p:nvSpPr>
        <p:spPr>
          <a:xfrm>
            <a:off x="3717898" y="6421437"/>
            <a:ext cx="487883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9pPr>
          </a:lstStyle>
          <a:p>
            <a:pPr>
              <a:defRPr/>
            </a:pPr>
            <a:r>
              <a:rPr lang="fr-FR" dirty="0" smtClean="0"/>
              <a:t>Synergies pour la santé des élevages biologiques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24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itre 1"/>
          <p:cNvSpPr>
            <a:spLocks noGrp="1"/>
          </p:cNvSpPr>
          <p:nvPr>
            <p:ph type="ctrTitle"/>
          </p:nvPr>
        </p:nvSpPr>
        <p:spPr>
          <a:xfrm>
            <a:off x="943969" y="2451995"/>
            <a:ext cx="7619232" cy="17224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r-FR" dirty="0" smtClean="0">
                <a:solidFill>
                  <a:schemeClr val="tx1"/>
                </a:solidFill>
                <a:latin typeface="Tw Cen MT Condensed" pitchFamily="-106" charset="0"/>
                <a:ea typeface="ＭＳ Ｐゴシック" pitchFamily="-106" charset="-128"/>
              </a:rPr>
              <a:t>Journée de restitution des programmes CASDAR lauréats 2012</a:t>
            </a:r>
            <a:br>
              <a:rPr lang="fr-FR" dirty="0" smtClean="0">
                <a:solidFill>
                  <a:schemeClr val="tx1"/>
                </a:solidFill>
                <a:latin typeface="Tw Cen MT Condensed" pitchFamily="-106" charset="0"/>
                <a:ea typeface="ＭＳ Ｐゴシック" pitchFamily="-106" charset="-128"/>
              </a:rPr>
            </a:br>
            <a:endParaRPr lang="fr-FR" dirty="0" smtClean="0">
              <a:solidFill>
                <a:schemeClr val="tx1"/>
              </a:solidFill>
              <a:latin typeface="Tw Cen MT Condensed" pitchFamily="-106" charset="0"/>
              <a:ea typeface="ＭＳ Ｐゴシック" pitchFamily="-106" charset="-128"/>
            </a:endParaRPr>
          </a:p>
        </p:txBody>
      </p:sp>
      <p:sp>
        <p:nvSpPr>
          <p:cNvPr id="15367" name="AutoShape 3"/>
          <p:cNvSpPr>
            <a:spLocks noChangeAspect="1" noChangeArrowheads="1" noTextEdit="1"/>
          </p:cNvSpPr>
          <p:nvPr/>
        </p:nvSpPr>
        <p:spPr bwMode="auto">
          <a:xfrm>
            <a:off x="0" y="1582738"/>
            <a:ext cx="904875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+mn-cs"/>
            </a:endParaRPr>
          </a:p>
        </p:txBody>
      </p:sp>
      <p:sp>
        <p:nvSpPr>
          <p:cNvPr id="15368" name="Freeform 6"/>
          <p:cNvSpPr>
            <a:spLocks/>
          </p:cNvSpPr>
          <p:nvPr/>
        </p:nvSpPr>
        <p:spPr bwMode="auto">
          <a:xfrm>
            <a:off x="0" y="1582738"/>
            <a:ext cx="9048750" cy="3460750"/>
          </a:xfrm>
          <a:custGeom>
            <a:avLst/>
            <a:gdLst>
              <a:gd name="T0" fmla="*/ 0 w 5700"/>
              <a:gd name="T1" fmla="*/ 957659375 h 2180"/>
              <a:gd name="T2" fmla="*/ 912296563 w 5700"/>
              <a:gd name="T3" fmla="*/ 811490313 h 2180"/>
              <a:gd name="T4" fmla="*/ 2137092500 w 5700"/>
              <a:gd name="T5" fmla="*/ 635079375 h 2180"/>
              <a:gd name="T6" fmla="*/ 2147483647 w 5700"/>
              <a:gd name="T7" fmla="*/ 554434375 h 2180"/>
              <a:gd name="T8" fmla="*/ 2147483647 w 5700"/>
              <a:gd name="T9" fmla="*/ 488910313 h 2180"/>
              <a:gd name="T10" fmla="*/ 2147483647 w 5700"/>
              <a:gd name="T11" fmla="*/ 453628125 h 2180"/>
              <a:gd name="T12" fmla="*/ 2147483647 w 5700"/>
              <a:gd name="T13" fmla="*/ 443547500 h 2180"/>
              <a:gd name="T14" fmla="*/ 2147483647 w 5700"/>
              <a:gd name="T15" fmla="*/ 438507188 h 2180"/>
              <a:gd name="T16" fmla="*/ 2147483647 w 5700"/>
              <a:gd name="T17" fmla="*/ 448587813 h 2180"/>
              <a:gd name="T18" fmla="*/ 2147483647 w 5700"/>
              <a:gd name="T19" fmla="*/ 473789375 h 2180"/>
              <a:gd name="T20" fmla="*/ 2147483647 w 5700"/>
              <a:gd name="T21" fmla="*/ 519152188 h 2180"/>
              <a:gd name="T22" fmla="*/ 2147483647 w 5700"/>
              <a:gd name="T23" fmla="*/ 579635938 h 2180"/>
              <a:gd name="T24" fmla="*/ 2147483647 w 5700"/>
              <a:gd name="T25" fmla="*/ 660280938 h 2180"/>
              <a:gd name="T26" fmla="*/ 2147483647 w 5700"/>
              <a:gd name="T27" fmla="*/ 761087188 h 2180"/>
              <a:gd name="T28" fmla="*/ 2147483647 w 5700"/>
              <a:gd name="T29" fmla="*/ 816530625 h 2180"/>
              <a:gd name="T30" fmla="*/ 2147483647 w 5700"/>
              <a:gd name="T31" fmla="*/ 1108868750 h 2180"/>
              <a:gd name="T32" fmla="*/ 2147483647 w 5700"/>
              <a:gd name="T33" fmla="*/ 1164312188 h 2180"/>
              <a:gd name="T34" fmla="*/ 2147483647 w 5700"/>
              <a:gd name="T35" fmla="*/ 1199594375 h 2180"/>
              <a:gd name="T36" fmla="*/ 2147483647 w 5700"/>
              <a:gd name="T37" fmla="*/ 1209675000 h 2180"/>
              <a:gd name="T38" fmla="*/ 2147483647 w 5700"/>
              <a:gd name="T39" fmla="*/ 1199594375 h 2180"/>
              <a:gd name="T40" fmla="*/ 2147483647 w 5700"/>
              <a:gd name="T41" fmla="*/ 1169352500 h 2180"/>
              <a:gd name="T42" fmla="*/ 2147483647 w 5700"/>
              <a:gd name="T43" fmla="*/ 1149191250 h 2180"/>
              <a:gd name="T44" fmla="*/ 2147483647 w 5700"/>
              <a:gd name="T45" fmla="*/ 1103828438 h 2180"/>
              <a:gd name="T46" fmla="*/ 2147483647 w 5700"/>
              <a:gd name="T47" fmla="*/ 1003022188 h 2180"/>
              <a:gd name="T48" fmla="*/ 2147483647 w 5700"/>
              <a:gd name="T49" fmla="*/ 831651563 h 2180"/>
              <a:gd name="T50" fmla="*/ 2147483647 w 5700"/>
              <a:gd name="T51" fmla="*/ 630039063 h 2180"/>
              <a:gd name="T52" fmla="*/ 2147483647 w 5700"/>
              <a:gd name="T53" fmla="*/ 327620313 h 2180"/>
              <a:gd name="T54" fmla="*/ 2147483647 w 5700"/>
              <a:gd name="T55" fmla="*/ 45362813 h 2180"/>
              <a:gd name="T56" fmla="*/ 2147483647 w 5700"/>
              <a:gd name="T57" fmla="*/ 2147483647 h 2180"/>
              <a:gd name="T58" fmla="*/ 2147483647 w 5700"/>
              <a:gd name="T59" fmla="*/ 2147483647 h 2180"/>
              <a:gd name="T60" fmla="*/ 2147483647 w 5700"/>
              <a:gd name="T61" fmla="*/ 2147483647 h 2180"/>
              <a:gd name="T62" fmla="*/ 2147483647 w 5700"/>
              <a:gd name="T63" fmla="*/ 2147483647 h 2180"/>
              <a:gd name="T64" fmla="*/ 2147483647 w 5700"/>
              <a:gd name="T65" fmla="*/ 2147483647 h 2180"/>
              <a:gd name="T66" fmla="*/ 2147483647 w 5700"/>
              <a:gd name="T67" fmla="*/ 2147483647 h 2180"/>
              <a:gd name="T68" fmla="*/ 2147483647 w 5700"/>
              <a:gd name="T69" fmla="*/ 2147483647 h 2180"/>
              <a:gd name="T70" fmla="*/ 2147483647 w 5700"/>
              <a:gd name="T71" fmla="*/ 2147483647 h 2180"/>
              <a:gd name="T72" fmla="*/ 2147483647 w 5700"/>
              <a:gd name="T73" fmla="*/ 2147483647 h 2180"/>
              <a:gd name="T74" fmla="*/ 2147483647 w 5700"/>
              <a:gd name="T75" fmla="*/ 2147483647 h 2180"/>
              <a:gd name="T76" fmla="*/ 2147483647 w 5700"/>
              <a:gd name="T77" fmla="*/ 2147483647 h 2180"/>
              <a:gd name="T78" fmla="*/ 2147483647 w 5700"/>
              <a:gd name="T79" fmla="*/ 2147483647 h 2180"/>
              <a:gd name="T80" fmla="*/ 2147483647 w 5700"/>
              <a:gd name="T81" fmla="*/ 2147483647 h 2180"/>
              <a:gd name="T82" fmla="*/ 2147483647 w 5700"/>
              <a:gd name="T83" fmla="*/ 2147483647 h 2180"/>
              <a:gd name="T84" fmla="*/ 2147483647 w 5700"/>
              <a:gd name="T85" fmla="*/ 2147483647 h 2180"/>
              <a:gd name="T86" fmla="*/ 2147483647 w 5700"/>
              <a:gd name="T87" fmla="*/ 2147483647 h 2180"/>
              <a:gd name="T88" fmla="*/ 2147483647 w 5700"/>
              <a:gd name="T89" fmla="*/ 2147483647 h 2180"/>
              <a:gd name="T90" fmla="*/ 2147483647 w 5700"/>
              <a:gd name="T91" fmla="*/ 2147483647 h 2180"/>
              <a:gd name="T92" fmla="*/ 2147483647 w 5700"/>
              <a:gd name="T93" fmla="*/ 2147483647 h 2180"/>
              <a:gd name="T94" fmla="*/ 2147483647 w 5700"/>
              <a:gd name="T95" fmla="*/ 2147483647 h 2180"/>
              <a:gd name="T96" fmla="*/ 2147483647 w 5700"/>
              <a:gd name="T97" fmla="*/ 2147483647 h 2180"/>
              <a:gd name="T98" fmla="*/ 2147483647 w 5700"/>
              <a:gd name="T99" fmla="*/ 2147483647 h 2180"/>
              <a:gd name="T100" fmla="*/ 2147483647 w 5700"/>
              <a:gd name="T101" fmla="*/ 2147483647 h 2180"/>
              <a:gd name="T102" fmla="*/ 2147483647 w 5700"/>
              <a:gd name="T103" fmla="*/ 2147483647 h 2180"/>
              <a:gd name="T104" fmla="*/ 2147483647 w 5700"/>
              <a:gd name="T105" fmla="*/ 2147483647 h 2180"/>
              <a:gd name="T106" fmla="*/ 2147483647 w 5700"/>
              <a:gd name="T107" fmla="*/ 2147483647 h 2180"/>
              <a:gd name="T108" fmla="*/ 2147483647 w 5700"/>
              <a:gd name="T109" fmla="*/ 2147483647 h 2180"/>
              <a:gd name="T110" fmla="*/ 1587698438 w 5700"/>
              <a:gd name="T111" fmla="*/ 2147483647 h 2180"/>
              <a:gd name="T112" fmla="*/ 751006563 w 5700"/>
              <a:gd name="T113" fmla="*/ 2147483647 h 2180"/>
              <a:gd name="T114" fmla="*/ 90725625 w 5700"/>
              <a:gd name="T115" fmla="*/ 2147483647 h 218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700"/>
              <a:gd name="T175" fmla="*/ 0 h 2180"/>
              <a:gd name="T176" fmla="*/ 5700 w 5700"/>
              <a:gd name="T177" fmla="*/ 2180 h 218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700" h="2180">
                <a:moveTo>
                  <a:pt x="0" y="380"/>
                </a:moveTo>
                <a:lnTo>
                  <a:pt x="0" y="380"/>
                </a:lnTo>
                <a:lnTo>
                  <a:pt x="174" y="352"/>
                </a:lnTo>
                <a:lnTo>
                  <a:pt x="362" y="322"/>
                </a:lnTo>
                <a:lnTo>
                  <a:pt x="594" y="288"/>
                </a:lnTo>
                <a:lnTo>
                  <a:pt x="848" y="252"/>
                </a:lnTo>
                <a:lnTo>
                  <a:pt x="980" y="236"/>
                </a:lnTo>
                <a:lnTo>
                  <a:pt x="1110" y="220"/>
                </a:lnTo>
                <a:lnTo>
                  <a:pt x="1236" y="206"/>
                </a:lnTo>
                <a:lnTo>
                  <a:pt x="1358" y="194"/>
                </a:lnTo>
                <a:lnTo>
                  <a:pt x="1472" y="186"/>
                </a:lnTo>
                <a:lnTo>
                  <a:pt x="1574" y="180"/>
                </a:lnTo>
                <a:lnTo>
                  <a:pt x="1682" y="176"/>
                </a:lnTo>
                <a:lnTo>
                  <a:pt x="1788" y="174"/>
                </a:lnTo>
                <a:lnTo>
                  <a:pt x="1888" y="174"/>
                </a:lnTo>
                <a:lnTo>
                  <a:pt x="1986" y="176"/>
                </a:lnTo>
                <a:lnTo>
                  <a:pt x="2082" y="178"/>
                </a:lnTo>
                <a:lnTo>
                  <a:pt x="2174" y="182"/>
                </a:lnTo>
                <a:lnTo>
                  <a:pt x="2266" y="188"/>
                </a:lnTo>
                <a:lnTo>
                  <a:pt x="2358" y="196"/>
                </a:lnTo>
                <a:lnTo>
                  <a:pt x="2448" y="206"/>
                </a:lnTo>
                <a:lnTo>
                  <a:pt x="2538" y="216"/>
                </a:lnTo>
                <a:lnTo>
                  <a:pt x="2630" y="230"/>
                </a:lnTo>
                <a:lnTo>
                  <a:pt x="2724" y="246"/>
                </a:lnTo>
                <a:lnTo>
                  <a:pt x="2818" y="262"/>
                </a:lnTo>
                <a:lnTo>
                  <a:pt x="2916" y="280"/>
                </a:lnTo>
                <a:lnTo>
                  <a:pt x="3016" y="302"/>
                </a:lnTo>
                <a:lnTo>
                  <a:pt x="3120" y="324"/>
                </a:lnTo>
                <a:lnTo>
                  <a:pt x="3490" y="410"/>
                </a:lnTo>
                <a:lnTo>
                  <a:pt x="3634" y="440"/>
                </a:lnTo>
                <a:lnTo>
                  <a:pt x="3698" y="452"/>
                </a:lnTo>
                <a:lnTo>
                  <a:pt x="3760" y="462"/>
                </a:lnTo>
                <a:lnTo>
                  <a:pt x="3820" y="470"/>
                </a:lnTo>
                <a:lnTo>
                  <a:pt x="3878" y="476"/>
                </a:lnTo>
                <a:lnTo>
                  <a:pt x="3936" y="480"/>
                </a:lnTo>
                <a:lnTo>
                  <a:pt x="3994" y="480"/>
                </a:lnTo>
                <a:lnTo>
                  <a:pt x="4054" y="480"/>
                </a:lnTo>
                <a:lnTo>
                  <a:pt x="4116" y="476"/>
                </a:lnTo>
                <a:lnTo>
                  <a:pt x="4182" y="472"/>
                </a:lnTo>
                <a:lnTo>
                  <a:pt x="4252" y="464"/>
                </a:lnTo>
                <a:lnTo>
                  <a:pt x="4300" y="456"/>
                </a:lnTo>
                <a:lnTo>
                  <a:pt x="4352" y="448"/>
                </a:lnTo>
                <a:lnTo>
                  <a:pt x="4404" y="438"/>
                </a:lnTo>
                <a:lnTo>
                  <a:pt x="4458" y="426"/>
                </a:lnTo>
                <a:lnTo>
                  <a:pt x="4572" y="398"/>
                </a:lnTo>
                <a:lnTo>
                  <a:pt x="4690" y="366"/>
                </a:lnTo>
                <a:lnTo>
                  <a:pt x="4810" y="330"/>
                </a:lnTo>
                <a:lnTo>
                  <a:pt x="4930" y="290"/>
                </a:lnTo>
                <a:lnTo>
                  <a:pt x="5048" y="250"/>
                </a:lnTo>
                <a:lnTo>
                  <a:pt x="5164" y="210"/>
                </a:lnTo>
                <a:lnTo>
                  <a:pt x="5374" y="130"/>
                </a:lnTo>
                <a:lnTo>
                  <a:pt x="5544" y="64"/>
                </a:lnTo>
                <a:lnTo>
                  <a:pt x="5658" y="18"/>
                </a:lnTo>
                <a:lnTo>
                  <a:pt x="5700" y="0"/>
                </a:lnTo>
                <a:lnTo>
                  <a:pt x="5670" y="1086"/>
                </a:lnTo>
                <a:lnTo>
                  <a:pt x="5630" y="1112"/>
                </a:lnTo>
                <a:lnTo>
                  <a:pt x="5584" y="1144"/>
                </a:lnTo>
                <a:lnTo>
                  <a:pt x="5518" y="1184"/>
                </a:lnTo>
                <a:lnTo>
                  <a:pt x="5438" y="1232"/>
                </a:lnTo>
                <a:lnTo>
                  <a:pt x="5342" y="1284"/>
                </a:lnTo>
                <a:lnTo>
                  <a:pt x="5232" y="1338"/>
                </a:lnTo>
                <a:lnTo>
                  <a:pt x="5172" y="1366"/>
                </a:lnTo>
                <a:lnTo>
                  <a:pt x="5108" y="1394"/>
                </a:lnTo>
                <a:lnTo>
                  <a:pt x="5042" y="1422"/>
                </a:lnTo>
                <a:lnTo>
                  <a:pt x="4972" y="1450"/>
                </a:lnTo>
                <a:lnTo>
                  <a:pt x="4900" y="1476"/>
                </a:lnTo>
                <a:lnTo>
                  <a:pt x="4826" y="1500"/>
                </a:lnTo>
                <a:lnTo>
                  <a:pt x="4748" y="1524"/>
                </a:lnTo>
                <a:lnTo>
                  <a:pt x="4670" y="1546"/>
                </a:lnTo>
                <a:lnTo>
                  <a:pt x="4588" y="1568"/>
                </a:lnTo>
                <a:lnTo>
                  <a:pt x="4504" y="1586"/>
                </a:lnTo>
                <a:lnTo>
                  <a:pt x="4418" y="1602"/>
                </a:lnTo>
                <a:lnTo>
                  <a:pt x="4330" y="1614"/>
                </a:lnTo>
                <a:lnTo>
                  <a:pt x="4242" y="1626"/>
                </a:lnTo>
                <a:lnTo>
                  <a:pt x="4150" y="1634"/>
                </a:lnTo>
                <a:lnTo>
                  <a:pt x="4058" y="1638"/>
                </a:lnTo>
                <a:lnTo>
                  <a:pt x="3964" y="1638"/>
                </a:lnTo>
                <a:lnTo>
                  <a:pt x="3868" y="1634"/>
                </a:lnTo>
                <a:lnTo>
                  <a:pt x="3772" y="1628"/>
                </a:lnTo>
                <a:lnTo>
                  <a:pt x="3642" y="1612"/>
                </a:lnTo>
                <a:lnTo>
                  <a:pt x="3512" y="1596"/>
                </a:lnTo>
                <a:lnTo>
                  <a:pt x="3256" y="1562"/>
                </a:lnTo>
                <a:lnTo>
                  <a:pt x="3004" y="1528"/>
                </a:lnTo>
                <a:lnTo>
                  <a:pt x="2878" y="1514"/>
                </a:lnTo>
                <a:lnTo>
                  <a:pt x="2752" y="1502"/>
                </a:lnTo>
                <a:lnTo>
                  <a:pt x="2626" y="1494"/>
                </a:lnTo>
                <a:lnTo>
                  <a:pt x="2498" y="1488"/>
                </a:lnTo>
                <a:lnTo>
                  <a:pt x="2434" y="1488"/>
                </a:lnTo>
                <a:lnTo>
                  <a:pt x="2370" y="1488"/>
                </a:lnTo>
                <a:lnTo>
                  <a:pt x="2306" y="1490"/>
                </a:lnTo>
                <a:lnTo>
                  <a:pt x="2240" y="1492"/>
                </a:lnTo>
                <a:lnTo>
                  <a:pt x="2176" y="1496"/>
                </a:lnTo>
                <a:lnTo>
                  <a:pt x="2110" y="1502"/>
                </a:lnTo>
                <a:lnTo>
                  <a:pt x="2044" y="1510"/>
                </a:lnTo>
                <a:lnTo>
                  <a:pt x="1976" y="1520"/>
                </a:lnTo>
                <a:lnTo>
                  <a:pt x="1908" y="1532"/>
                </a:lnTo>
                <a:lnTo>
                  <a:pt x="1840" y="1544"/>
                </a:lnTo>
                <a:lnTo>
                  <a:pt x="1772" y="1560"/>
                </a:lnTo>
                <a:lnTo>
                  <a:pt x="1702" y="1576"/>
                </a:lnTo>
                <a:lnTo>
                  <a:pt x="1532" y="1624"/>
                </a:lnTo>
                <a:lnTo>
                  <a:pt x="1366" y="1672"/>
                </a:lnTo>
                <a:lnTo>
                  <a:pt x="1204" y="1722"/>
                </a:lnTo>
                <a:lnTo>
                  <a:pt x="1050" y="1772"/>
                </a:lnTo>
                <a:lnTo>
                  <a:pt x="902" y="1824"/>
                </a:lnTo>
                <a:lnTo>
                  <a:pt x="762" y="1874"/>
                </a:lnTo>
                <a:lnTo>
                  <a:pt x="630" y="1922"/>
                </a:lnTo>
                <a:lnTo>
                  <a:pt x="508" y="1970"/>
                </a:lnTo>
                <a:lnTo>
                  <a:pt x="298" y="2054"/>
                </a:lnTo>
                <a:lnTo>
                  <a:pt x="138" y="2120"/>
                </a:lnTo>
                <a:lnTo>
                  <a:pt x="36" y="2164"/>
                </a:lnTo>
                <a:lnTo>
                  <a:pt x="0" y="218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6" charset="0"/>
              <a:ea typeface="ＭＳ Ｐゴシック" pitchFamily="-106" charset="-128"/>
              <a:cs typeface="+mn-cs"/>
            </a:endParaRPr>
          </a:p>
        </p:txBody>
      </p:sp>
      <p:sp>
        <p:nvSpPr>
          <p:cNvPr id="15369" name="Freeform 10"/>
          <p:cNvSpPr>
            <a:spLocks/>
          </p:cNvSpPr>
          <p:nvPr/>
        </p:nvSpPr>
        <p:spPr bwMode="auto">
          <a:xfrm>
            <a:off x="3444181" y="4187198"/>
            <a:ext cx="1689100" cy="342900"/>
          </a:xfrm>
          <a:custGeom>
            <a:avLst/>
            <a:gdLst>
              <a:gd name="T0" fmla="*/ 1799391563 w 1064"/>
              <a:gd name="T1" fmla="*/ 257055938 h 216"/>
              <a:gd name="T2" fmla="*/ 1799391563 w 1064"/>
              <a:gd name="T3" fmla="*/ 257055938 h 216"/>
              <a:gd name="T4" fmla="*/ 1733867500 w 1064"/>
              <a:gd name="T5" fmla="*/ 252015625 h 216"/>
              <a:gd name="T6" fmla="*/ 1668343438 w 1064"/>
              <a:gd name="T7" fmla="*/ 252015625 h 216"/>
              <a:gd name="T8" fmla="*/ 1532255000 w 1064"/>
              <a:gd name="T9" fmla="*/ 262096250 h 216"/>
              <a:gd name="T10" fmla="*/ 1401206875 w 1064"/>
              <a:gd name="T11" fmla="*/ 277217188 h 216"/>
              <a:gd name="T12" fmla="*/ 1265118438 w 1064"/>
              <a:gd name="T13" fmla="*/ 302418750 h 216"/>
              <a:gd name="T14" fmla="*/ 1129030000 w 1064"/>
              <a:gd name="T15" fmla="*/ 332660625 h 216"/>
              <a:gd name="T16" fmla="*/ 997981875 w 1064"/>
              <a:gd name="T17" fmla="*/ 367942813 h 216"/>
              <a:gd name="T18" fmla="*/ 745966250 w 1064"/>
              <a:gd name="T19" fmla="*/ 438507188 h 216"/>
              <a:gd name="T20" fmla="*/ 509071563 w 1064"/>
              <a:gd name="T21" fmla="*/ 504031250 h 216"/>
              <a:gd name="T22" fmla="*/ 408265313 w 1064"/>
              <a:gd name="T23" fmla="*/ 524192500 h 216"/>
              <a:gd name="T24" fmla="*/ 312499375 w 1064"/>
              <a:gd name="T25" fmla="*/ 539313438 h 216"/>
              <a:gd name="T26" fmla="*/ 226814063 w 1064"/>
              <a:gd name="T27" fmla="*/ 544353750 h 216"/>
              <a:gd name="T28" fmla="*/ 186491563 w 1064"/>
              <a:gd name="T29" fmla="*/ 539313438 h 216"/>
              <a:gd name="T30" fmla="*/ 151209375 w 1064"/>
              <a:gd name="T31" fmla="*/ 534273125 h 216"/>
              <a:gd name="T32" fmla="*/ 115927188 w 1064"/>
              <a:gd name="T33" fmla="*/ 524192500 h 216"/>
              <a:gd name="T34" fmla="*/ 90725625 w 1064"/>
              <a:gd name="T35" fmla="*/ 514111875 h 216"/>
              <a:gd name="T36" fmla="*/ 60483750 w 1064"/>
              <a:gd name="T37" fmla="*/ 498990938 h 216"/>
              <a:gd name="T38" fmla="*/ 40322500 w 1064"/>
              <a:gd name="T39" fmla="*/ 473789375 h 216"/>
              <a:gd name="T40" fmla="*/ 40322500 w 1064"/>
              <a:gd name="T41" fmla="*/ 473789375 h 216"/>
              <a:gd name="T42" fmla="*/ 15120938 w 1064"/>
              <a:gd name="T43" fmla="*/ 438507188 h 216"/>
              <a:gd name="T44" fmla="*/ 5040313 w 1064"/>
              <a:gd name="T45" fmla="*/ 403225000 h 216"/>
              <a:gd name="T46" fmla="*/ 0 w 1064"/>
              <a:gd name="T47" fmla="*/ 357862188 h 216"/>
              <a:gd name="T48" fmla="*/ 10080625 w 1064"/>
              <a:gd name="T49" fmla="*/ 312499375 h 216"/>
              <a:gd name="T50" fmla="*/ 15120938 w 1064"/>
              <a:gd name="T51" fmla="*/ 292338125 h 216"/>
              <a:gd name="T52" fmla="*/ 30241875 w 1064"/>
              <a:gd name="T53" fmla="*/ 267136563 h 216"/>
              <a:gd name="T54" fmla="*/ 45362813 w 1064"/>
              <a:gd name="T55" fmla="*/ 246975313 h 216"/>
              <a:gd name="T56" fmla="*/ 65524063 w 1064"/>
              <a:gd name="T57" fmla="*/ 221773750 h 216"/>
              <a:gd name="T58" fmla="*/ 115927188 w 1064"/>
              <a:gd name="T59" fmla="*/ 176410938 h 216"/>
              <a:gd name="T60" fmla="*/ 181451250 w 1064"/>
              <a:gd name="T61" fmla="*/ 136088438 h 216"/>
              <a:gd name="T62" fmla="*/ 267136563 w 1064"/>
              <a:gd name="T63" fmla="*/ 95765938 h 216"/>
              <a:gd name="T64" fmla="*/ 367942813 w 1064"/>
              <a:gd name="T65" fmla="*/ 65524063 h 216"/>
              <a:gd name="T66" fmla="*/ 488910313 w 1064"/>
              <a:gd name="T67" fmla="*/ 35282188 h 216"/>
              <a:gd name="T68" fmla="*/ 630039063 w 1064"/>
              <a:gd name="T69" fmla="*/ 15120938 h 216"/>
              <a:gd name="T70" fmla="*/ 791329063 w 1064"/>
              <a:gd name="T71" fmla="*/ 0 h 216"/>
              <a:gd name="T72" fmla="*/ 977820625 w 1064"/>
              <a:gd name="T73" fmla="*/ 0 h 216"/>
              <a:gd name="T74" fmla="*/ 1184473438 w 1064"/>
              <a:gd name="T75" fmla="*/ 5040313 h 216"/>
              <a:gd name="T76" fmla="*/ 1416327813 w 1064"/>
              <a:gd name="T77" fmla="*/ 25201563 h 216"/>
              <a:gd name="T78" fmla="*/ 1416327813 w 1064"/>
              <a:gd name="T79" fmla="*/ 25201563 h 216"/>
              <a:gd name="T80" fmla="*/ 1496972813 w 1064"/>
              <a:gd name="T81" fmla="*/ 35282188 h 216"/>
              <a:gd name="T82" fmla="*/ 1582658125 w 1064"/>
              <a:gd name="T83" fmla="*/ 50403125 h 216"/>
              <a:gd name="T84" fmla="*/ 1779230313 w 1064"/>
              <a:gd name="T85" fmla="*/ 90725625 h 216"/>
              <a:gd name="T86" fmla="*/ 1985883125 w 1064"/>
              <a:gd name="T87" fmla="*/ 141128750 h 216"/>
              <a:gd name="T88" fmla="*/ 2147483647 w 1064"/>
              <a:gd name="T89" fmla="*/ 196572188 h 216"/>
              <a:gd name="T90" fmla="*/ 2147483647 w 1064"/>
              <a:gd name="T91" fmla="*/ 297378438 h 216"/>
              <a:gd name="T92" fmla="*/ 2147483647 w 1064"/>
              <a:gd name="T93" fmla="*/ 337700938 h 216"/>
              <a:gd name="T94" fmla="*/ 2147483647 w 1064"/>
              <a:gd name="T95" fmla="*/ 337700938 h 216"/>
              <a:gd name="T96" fmla="*/ 2147483647 w 1064"/>
              <a:gd name="T97" fmla="*/ 317539688 h 216"/>
              <a:gd name="T98" fmla="*/ 2147483647 w 1064"/>
              <a:gd name="T99" fmla="*/ 292338125 h 216"/>
              <a:gd name="T100" fmla="*/ 1799391563 w 1064"/>
              <a:gd name="T101" fmla="*/ 257055938 h 21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064"/>
              <a:gd name="T154" fmla="*/ 0 h 216"/>
              <a:gd name="T155" fmla="*/ 1064 w 1064"/>
              <a:gd name="T156" fmla="*/ 216 h 21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064" h="216">
                <a:moveTo>
                  <a:pt x="714" y="102"/>
                </a:moveTo>
                <a:lnTo>
                  <a:pt x="714" y="102"/>
                </a:lnTo>
                <a:lnTo>
                  <a:pt x="688" y="100"/>
                </a:lnTo>
                <a:lnTo>
                  <a:pt x="662" y="100"/>
                </a:lnTo>
                <a:lnTo>
                  <a:pt x="608" y="104"/>
                </a:lnTo>
                <a:lnTo>
                  <a:pt x="556" y="110"/>
                </a:lnTo>
                <a:lnTo>
                  <a:pt x="502" y="120"/>
                </a:lnTo>
                <a:lnTo>
                  <a:pt x="448" y="132"/>
                </a:lnTo>
                <a:lnTo>
                  <a:pt x="396" y="146"/>
                </a:lnTo>
                <a:lnTo>
                  <a:pt x="296" y="174"/>
                </a:lnTo>
                <a:lnTo>
                  <a:pt x="202" y="200"/>
                </a:lnTo>
                <a:lnTo>
                  <a:pt x="162" y="208"/>
                </a:lnTo>
                <a:lnTo>
                  <a:pt x="124" y="214"/>
                </a:lnTo>
                <a:lnTo>
                  <a:pt x="90" y="216"/>
                </a:lnTo>
                <a:lnTo>
                  <a:pt x="74" y="214"/>
                </a:lnTo>
                <a:lnTo>
                  <a:pt x="60" y="212"/>
                </a:lnTo>
                <a:lnTo>
                  <a:pt x="46" y="208"/>
                </a:lnTo>
                <a:lnTo>
                  <a:pt x="36" y="204"/>
                </a:lnTo>
                <a:lnTo>
                  <a:pt x="24" y="198"/>
                </a:lnTo>
                <a:lnTo>
                  <a:pt x="16" y="188"/>
                </a:lnTo>
                <a:lnTo>
                  <a:pt x="6" y="174"/>
                </a:lnTo>
                <a:lnTo>
                  <a:pt x="2" y="160"/>
                </a:lnTo>
                <a:lnTo>
                  <a:pt x="0" y="142"/>
                </a:lnTo>
                <a:lnTo>
                  <a:pt x="4" y="124"/>
                </a:lnTo>
                <a:lnTo>
                  <a:pt x="6" y="116"/>
                </a:lnTo>
                <a:lnTo>
                  <a:pt x="12" y="106"/>
                </a:lnTo>
                <a:lnTo>
                  <a:pt x="18" y="98"/>
                </a:lnTo>
                <a:lnTo>
                  <a:pt x="26" y="88"/>
                </a:lnTo>
                <a:lnTo>
                  <a:pt x="46" y="70"/>
                </a:lnTo>
                <a:lnTo>
                  <a:pt x="72" y="54"/>
                </a:lnTo>
                <a:lnTo>
                  <a:pt x="106" y="38"/>
                </a:lnTo>
                <a:lnTo>
                  <a:pt x="146" y="26"/>
                </a:lnTo>
                <a:lnTo>
                  <a:pt x="194" y="14"/>
                </a:lnTo>
                <a:lnTo>
                  <a:pt x="250" y="6"/>
                </a:lnTo>
                <a:lnTo>
                  <a:pt x="314" y="0"/>
                </a:lnTo>
                <a:lnTo>
                  <a:pt x="388" y="0"/>
                </a:lnTo>
                <a:lnTo>
                  <a:pt x="470" y="2"/>
                </a:lnTo>
                <a:lnTo>
                  <a:pt x="562" y="10"/>
                </a:lnTo>
                <a:lnTo>
                  <a:pt x="594" y="14"/>
                </a:lnTo>
                <a:lnTo>
                  <a:pt x="628" y="20"/>
                </a:lnTo>
                <a:lnTo>
                  <a:pt x="706" y="36"/>
                </a:lnTo>
                <a:lnTo>
                  <a:pt x="788" y="56"/>
                </a:lnTo>
                <a:lnTo>
                  <a:pt x="870" y="78"/>
                </a:lnTo>
                <a:lnTo>
                  <a:pt x="1006" y="118"/>
                </a:lnTo>
                <a:lnTo>
                  <a:pt x="1064" y="134"/>
                </a:lnTo>
                <a:lnTo>
                  <a:pt x="990" y="126"/>
                </a:lnTo>
                <a:lnTo>
                  <a:pt x="882" y="116"/>
                </a:lnTo>
                <a:lnTo>
                  <a:pt x="714" y="10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6" charset="0"/>
              <a:ea typeface="ＭＳ Ｐゴシック" pitchFamily="-106" charset="-128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337892" y="4117291"/>
            <a:ext cx="48313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106" charset="-128"/>
                <a:cs typeface="+mn-cs"/>
              </a:rPr>
              <a:t>Innovation et partenariat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106" charset="-128"/>
                <a:cs typeface="+mn-cs"/>
              </a:rPr>
              <a:t>Recherche finalisée et innovation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106" charset="-128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309044" y="5338695"/>
            <a:ext cx="2568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106" charset="-128"/>
                <a:cs typeface="+mn-cs"/>
              </a:rPr>
              <a:t>17 janvier 2018 - Paris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106" charset="-128"/>
              <a:cs typeface="+mn-cs"/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3921177" y="3905336"/>
            <a:ext cx="1344706" cy="768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98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Réglementation AB : Cahier des charges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>
                <a:solidFill>
                  <a:schemeClr val="tx1"/>
                </a:solidFill>
              </a:rPr>
              <a:t>L'élevage biologique doit respecter des normes élevées en matière de bien-être animal et répondre aux besoins comportementaux propres à chaque espèce animale, </a:t>
            </a:r>
            <a:r>
              <a:rPr lang="fr-FR" b="1" dirty="0"/>
              <a:t>et la gestion de la santé animale doit être axée sur la prévention des maladies. </a:t>
            </a:r>
          </a:p>
          <a:p>
            <a:pPr marL="0" indent="0" algn="just">
              <a:buNone/>
            </a:pPr>
            <a:endParaRPr lang="fr-FR" dirty="0"/>
          </a:p>
          <a:p>
            <a:pPr algn="just"/>
            <a:r>
              <a:rPr lang="fr-FR" b="1" dirty="0"/>
              <a:t>À cet égard, une attention particulière doit être accordée aux conditions de logement des animaux, aux pratiques d'élevage et aux densités de peuplement. </a:t>
            </a:r>
            <a:r>
              <a:rPr lang="fr-FR" b="1" dirty="0" smtClean="0"/>
              <a:t>……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954368" y="5449752"/>
            <a:ext cx="3369451" cy="8579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altLang="fr-FR" sz="1400" dirty="0">
                <a:solidFill>
                  <a:srgbClr val="FFFFFF"/>
                </a:solidFill>
              </a:rPr>
              <a:t>règlement CE n°834/2007 </a:t>
            </a:r>
            <a:endParaRPr lang="fr-FR" altLang="fr-FR" sz="1400" dirty="0" smtClean="0">
              <a:solidFill>
                <a:srgbClr val="FFFFFF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altLang="fr-FR" sz="1400" dirty="0">
                <a:solidFill>
                  <a:srgbClr val="FFFFFF"/>
                </a:solidFill>
              </a:rPr>
              <a:t>règlement d’application CE n°889/2008</a:t>
            </a:r>
            <a:endParaRPr lang="fr-FR" sz="1400" dirty="0">
              <a:solidFill>
                <a:srgbClr val="FFFFFF"/>
              </a:solidFill>
            </a:endParaRP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9218" y="137640"/>
            <a:ext cx="1489202" cy="74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Étoile à 5 branches 8"/>
          <p:cNvSpPr/>
          <p:nvPr/>
        </p:nvSpPr>
        <p:spPr>
          <a:xfrm>
            <a:off x="2070697" y="3704163"/>
            <a:ext cx="4472622" cy="1724475"/>
          </a:xfrm>
          <a:prstGeom prst="star5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SYNERGIES</a:t>
            </a:r>
          </a:p>
        </p:txBody>
      </p:sp>
    </p:spTree>
    <p:extLst>
      <p:ext uri="{BB962C8B-B14F-4D97-AF65-F5344CB8AC3E}">
        <p14:creationId xmlns:p14="http://schemas.microsoft.com/office/powerpoint/2010/main" val="245773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2122" y="107603"/>
            <a:ext cx="8229600" cy="925263"/>
          </a:xfrm>
        </p:spPr>
        <p:txBody>
          <a:bodyPr/>
          <a:lstStyle/>
          <a:p>
            <a:r>
              <a:rPr lang="fr-FR" dirty="0"/>
              <a:t>Règles applicables : Cahier des charges </a:t>
            </a:r>
          </a:p>
        </p:txBody>
      </p:sp>
      <p:pic>
        <p:nvPicPr>
          <p:cNvPr id="9" name="Picture 2" descr="http://www.lafranceagricole.fr/Thumb/450/var/la_vigne/Actualite/logobi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4948" y="3141233"/>
            <a:ext cx="1856675" cy="123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èche droite 9"/>
          <p:cNvSpPr/>
          <p:nvPr/>
        </p:nvSpPr>
        <p:spPr>
          <a:xfrm rot="12549971">
            <a:off x="1837253" y="1904621"/>
            <a:ext cx="978408" cy="16960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 rot="9516726">
            <a:off x="1696551" y="2746736"/>
            <a:ext cx="1036602" cy="21281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41"/>
          <p:cNvSpPr txBox="1">
            <a:spLocks noChangeArrowheads="1"/>
          </p:cNvSpPr>
          <p:nvPr/>
        </p:nvSpPr>
        <p:spPr bwMode="auto">
          <a:xfrm>
            <a:off x="172121" y="1500500"/>
            <a:ext cx="1521319" cy="83099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0000"/>
              </a:lnSpc>
              <a:spcBef>
                <a:spcPct val="30000"/>
              </a:spcBef>
              <a:buClr>
                <a:srgbClr val="669900"/>
              </a:buClr>
              <a:buSzPct val="130000"/>
              <a:buFont typeface="Wingdings" panose="05000000000000000000" pitchFamily="2" charset="2"/>
              <a:buChar char="§"/>
              <a:defRPr sz="2800">
                <a:solidFill>
                  <a:srgbClr val="666633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9900"/>
              </a:buClr>
              <a:buSzPct val="110000"/>
              <a:buChar char="•"/>
              <a:defRPr sz="2600">
                <a:solidFill>
                  <a:srgbClr val="666633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3300"/>
              </a:buClr>
              <a:buSzPct val="80000"/>
              <a:buFont typeface="Arial" panose="020B0604020202020204" pitchFamily="34" charset="0"/>
              <a:buChar char="–"/>
              <a:defRPr sz="2200">
                <a:solidFill>
                  <a:srgbClr val="666633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666633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666633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33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33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33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33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fr-FR" altLang="fr-FR" sz="1600" b="1" i="1" dirty="0">
                <a:solidFill>
                  <a:schemeClr val="accent6"/>
                </a:solidFill>
                <a:latin typeface="Arial" charset="0"/>
              </a:rPr>
              <a:t>1 traitement </a:t>
            </a:r>
            <a:r>
              <a:rPr lang="fr-FR" altLang="fr-FR" sz="1600" b="1" i="1" dirty="0" smtClean="0">
                <a:solidFill>
                  <a:schemeClr val="accent6"/>
                </a:solidFill>
                <a:latin typeface="Arial" charset="0"/>
              </a:rPr>
              <a:t>&lt; 1 an</a:t>
            </a:r>
          </a:p>
          <a:p>
            <a:pPr marL="0" marR="0" lvl="0" indent="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fr-FR" altLang="fr-FR" sz="1600" b="1" i="1" dirty="0" smtClean="0">
                <a:solidFill>
                  <a:schemeClr val="accent6"/>
                </a:solidFill>
                <a:latin typeface="Arial" charset="0"/>
              </a:rPr>
              <a:t> </a:t>
            </a:r>
            <a:endParaRPr lang="fr-FR" altLang="fr-FR" sz="1100" b="1" i="1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4980790" y="1657690"/>
            <a:ext cx="1816011" cy="99752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1800" dirty="0">
                <a:solidFill>
                  <a:schemeClr val="tx1"/>
                </a:solidFill>
              </a:rPr>
              <a:t>Lien au sol</a:t>
            </a:r>
          </a:p>
          <a:p>
            <a:pPr lvl="0"/>
            <a:r>
              <a:rPr lang="fr-FR" sz="1800" dirty="0">
                <a:solidFill>
                  <a:schemeClr val="tx1"/>
                </a:solidFill>
              </a:rPr>
              <a:t>Parcours</a:t>
            </a:r>
          </a:p>
        </p:txBody>
      </p:sp>
      <p:sp>
        <p:nvSpPr>
          <p:cNvPr id="13" name="Ellipse 12"/>
          <p:cNvSpPr/>
          <p:nvPr/>
        </p:nvSpPr>
        <p:spPr>
          <a:xfrm>
            <a:off x="2817541" y="4160417"/>
            <a:ext cx="1576383" cy="10901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1800" dirty="0">
                <a:solidFill>
                  <a:schemeClr val="tx1"/>
                </a:solidFill>
              </a:rPr>
              <a:t>Liste des </a:t>
            </a:r>
            <a:r>
              <a:rPr lang="fr-FR" sz="1800" dirty="0" smtClean="0">
                <a:solidFill>
                  <a:schemeClr val="tx1"/>
                </a:solidFill>
              </a:rPr>
              <a:t>intrants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4980790" y="4821615"/>
            <a:ext cx="1852683" cy="119699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solidFill>
                  <a:schemeClr val="tx1"/>
                </a:solidFill>
              </a:rPr>
              <a:t>Bâtiments</a:t>
            </a:r>
          </a:p>
          <a:p>
            <a:r>
              <a:rPr lang="fr-FR" sz="1800" dirty="0">
                <a:solidFill>
                  <a:schemeClr val="tx1"/>
                </a:solidFill>
              </a:rPr>
              <a:t>Nb animaux</a:t>
            </a:r>
          </a:p>
        </p:txBody>
      </p:sp>
      <p:sp>
        <p:nvSpPr>
          <p:cNvPr id="15" name="Ellipse 14"/>
          <p:cNvSpPr/>
          <p:nvPr/>
        </p:nvSpPr>
        <p:spPr>
          <a:xfrm>
            <a:off x="6736154" y="2435013"/>
            <a:ext cx="2095874" cy="101408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solidFill>
                  <a:schemeClr val="tx1"/>
                </a:solidFill>
              </a:rPr>
              <a:t>Alimentation</a:t>
            </a:r>
          </a:p>
        </p:txBody>
      </p:sp>
      <p:sp>
        <p:nvSpPr>
          <p:cNvPr id="16" name="Ellipse 15"/>
          <p:cNvSpPr/>
          <p:nvPr/>
        </p:nvSpPr>
        <p:spPr>
          <a:xfrm>
            <a:off x="6833472" y="3727661"/>
            <a:ext cx="1763257" cy="114547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1800" dirty="0">
                <a:solidFill>
                  <a:schemeClr val="tx1"/>
                </a:solidFill>
              </a:rPr>
              <a:t>Conduite d’élevage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704" y="2992957"/>
            <a:ext cx="2120032" cy="1590024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3388" y="3198639"/>
            <a:ext cx="321864" cy="38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9236" y="3216208"/>
            <a:ext cx="555052" cy="36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Ellipse 19"/>
          <p:cNvSpPr/>
          <p:nvPr/>
        </p:nvSpPr>
        <p:spPr>
          <a:xfrm>
            <a:off x="2738398" y="1802512"/>
            <a:ext cx="1894186" cy="1274590"/>
          </a:xfrm>
          <a:prstGeom prst="ellipse">
            <a:avLst/>
          </a:prstGeom>
          <a:solidFill>
            <a:schemeClr val="accent6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1800" dirty="0" smtClean="0">
                <a:solidFill>
                  <a:schemeClr val="tx1"/>
                </a:solidFill>
              </a:rPr>
              <a:t>Nombre de traitements </a:t>
            </a:r>
            <a:endParaRPr lang="fr-FR" sz="1800" dirty="0">
              <a:solidFill>
                <a:schemeClr val="tx1"/>
              </a:solidFill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121" y="3156279"/>
            <a:ext cx="1347121" cy="85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3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Eco </a:t>
            </a:r>
            <a:r>
              <a:rPr lang="fr-FR" dirty="0" err="1" smtClean="0"/>
              <a:t>antibio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Plan national </a:t>
            </a:r>
            <a:r>
              <a:rPr lang="fr-FR" dirty="0">
                <a:solidFill>
                  <a:schemeClr val="tx1"/>
                </a:solidFill>
              </a:rPr>
              <a:t>de réduction des risques </a:t>
            </a:r>
            <a:r>
              <a:rPr lang="fr-FR" dirty="0" smtClean="0">
                <a:solidFill>
                  <a:schemeClr val="tx1"/>
                </a:solidFill>
              </a:rPr>
              <a:t>d'</a:t>
            </a:r>
            <a:r>
              <a:rPr lang="fr-FR" dirty="0" err="1" smtClean="0">
                <a:solidFill>
                  <a:schemeClr val="tx1"/>
                </a:solidFill>
              </a:rPr>
              <a:t>antibio</a:t>
            </a:r>
            <a:r>
              <a:rPr lang="fr-FR" dirty="0" smtClean="0">
                <a:solidFill>
                  <a:schemeClr val="tx1"/>
                </a:solidFill>
              </a:rPr>
              <a:t>-résistance </a:t>
            </a:r>
            <a:r>
              <a:rPr lang="fr-FR" dirty="0">
                <a:solidFill>
                  <a:schemeClr val="tx1"/>
                </a:solidFill>
              </a:rPr>
              <a:t>en médecine vétérinaire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04"/>
          <a:stretch/>
        </p:blipFill>
        <p:spPr>
          <a:xfrm>
            <a:off x="1116787" y="2883877"/>
            <a:ext cx="1959808" cy="295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9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: Synergies pour la santé des élevages biologiques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4435" y="1143368"/>
            <a:ext cx="8636193" cy="6263271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Comprendre l'approche globale de la gestion de la </a:t>
            </a:r>
            <a:r>
              <a:rPr lang="fr-FR" b="1" dirty="0" smtClean="0"/>
              <a:t>santé =&gt; conditions </a:t>
            </a:r>
            <a:r>
              <a:rPr lang="fr-FR" b="1" dirty="0"/>
              <a:t>d’élevage influençant l’état de santé et de bien-être </a:t>
            </a:r>
            <a:endParaRPr lang="fr-FR" dirty="0" smtClean="0">
              <a:solidFill>
                <a:schemeClr val="tx1"/>
              </a:solidFill>
            </a:endParaRPr>
          </a:p>
          <a:p>
            <a:r>
              <a:rPr lang="fr-FR" altLang="fr-FR" sz="2700" dirty="0" smtClean="0">
                <a:solidFill>
                  <a:schemeClr val="tx1"/>
                </a:solidFill>
              </a:rPr>
              <a:t>Besoin de mieux connaitre les </a:t>
            </a:r>
            <a:r>
              <a:rPr lang="fr-FR" altLang="fr-FR" sz="2700" b="1" dirty="0" smtClean="0"/>
              <a:t>pratiques de prévention </a:t>
            </a:r>
            <a:r>
              <a:rPr lang="fr-FR" altLang="fr-FR" sz="2700" dirty="0" smtClean="0">
                <a:solidFill>
                  <a:schemeClr val="tx1"/>
                </a:solidFill>
              </a:rPr>
              <a:t>: alternatives à la médication.</a:t>
            </a:r>
          </a:p>
          <a:p>
            <a:r>
              <a:rPr lang="fr-FR" sz="2700" dirty="0" smtClean="0">
                <a:solidFill>
                  <a:schemeClr val="tx1"/>
                </a:solidFill>
              </a:rPr>
              <a:t>Quels </a:t>
            </a:r>
            <a:r>
              <a:rPr lang="fr-FR" sz="2700" dirty="0">
                <a:solidFill>
                  <a:schemeClr val="tx1"/>
                </a:solidFill>
              </a:rPr>
              <a:t>liens entre pratiques d’élevage et facteurs de risques ?</a:t>
            </a:r>
            <a:endParaRPr lang="fr-FR" altLang="fr-FR" sz="2700" dirty="0">
              <a:solidFill>
                <a:schemeClr val="tx1"/>
              </a:solidFill>
            </a:endParaRPr>
          </a:p>
          <a:p>
            <a:r>
              <a:rPr lang="fr-FR" altLang="fr-FR" sz="2700" dirty="0">
                <a:solidFill>
                  <a:schemeClr val="tx1"/>
                </a:solidFill>
              </a:rPr>
              <a:t>Besoin de technicités des </a:t>
            </a:r>
            <a:r>
              <a:rPr lang="fr-FR" altLang="fr-FR" sz="2700" b="1" dirty="0"/>
              <a:t>éleveurs en AB</a:t>
            </a:r>
          </a:p>
          <a:p>
            <a:r>
              <a:rPr lang="fr-FR" sz="2700" dirty="0">
                <a:solidFill>
                  <a:schemeClr val="tx1"/>
                </a:solidFill>
              </a:rPr>
              <a:t>Des </a:t>
            </a:r>
            <a:r>
              <a:rPr lang="fr-FR" sz="2700" b="1" dirty="0"/>
              <a:t>références</a:t>
            </a:r>
            <a:r>
              <a:rPr lang="fr-FR" sz="2700" dirty="0">
                <a:solidFill>
                  <a:schemeClr val="tx1"/>
                </a:solidFill>
              </a:rPr>
              <a:t> pour la santé des volailles de chairs en </a:t>
            </a:r>
            <a:r>
              <a:rPr lang="fr-FR" sz="2700" dirty="0" smtClean="0">
                <a:solidFill>
                  <a:schemeClr val="tx1"/>
                </a:solidFill>
              </a:rPr>
              <a:t>AB.</a:t>
            </a:r>
          </a:p>
          <a:p>
            <a:r>
              <a:rPr lang="fr-FR" sz="2700" dirty="0" smtClean="0">
                <a:solidFill>
                  <a:schemeClr val="tx1"/>
                </a:solidFill>
              </a:rPr>
              <a:t>Rôle du conseil, des </a:t>
            </a:r>
            <a:r>
              <a:rPr lang="fr-FR" sz="2700" b="1" dirty="0"/>
              <a:t>collectifs</a:t>
            </a:r>
            <a:r>
              <a:rPr lang="fr-FR" sz="2700" dirty="0" smtClean="0">
                <a:solidFill>
                  <a:schemeClr val="tx1"/>
                </a:solidFill>
              </a:rPr>
              <a:t> d’éleveurs , </a:t>
            </a:r>
            <a:r>
              <a:rPr lang="fr-FR" sz="2700" dirty="0">
                <a:solidFill>
                  <a:schemeClr val="tx1"/>
                </a:solidFill>
              </a:rPr>
              <a:t>partage et diffusion des connaissances pour une </a:t>
            </a:r>
            <a:r>
              <a:rPr lang="fr-FR" sz="2700" dirty="0" smtClean="0">
                <a:solidFill>
                  <a:schemeClr val="tx1"/>
                </a:solidFill>
              </a:rPr>
              <a:t>gestion </a:t>
            </a:r>
            <a:r>
              <a:rPr lang="fr-FR" sz="2700" dirty="0">
                <a:solidFill>
                  <a:schemeClr val="tx1"/>
                </a:solidFill>
              </a:rPr>
              <a:t>efficace de la santé</a:t>
            </a:r>
          </a:p>
          <a:p>
            <a:pPr marL="0" indent="0">
              <a:buNone/>
            </a:pPr>
            <a:endParaRPr lang="fr-FR" altLang="fr-FR" dirty="0"/>
          </a:p>
          <a:p>
            <a:pPr marL="0" indent="0">
              <a:buNone/>
            </a:pPr>
            <a:endParaRPr lang="fr-FR" altLang="fr-FR" dirty="0"/>
          </a:p>
          <a:p>
            <a:pPr marL="0" indent="0">
              <a:buNone/>
            </a:pPr>
            <a:endParaRPr lang="fr-FR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362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Dispositif étude gestion de la santé des élevages bios</a:t>
            </a:r>
            <a:endParaRPr lang="fr-FR" dirty="0"/>
          </a:p>
        </p:txBody>
      </p:sp>
      <p:pic>
        <p:nvPicPr>
          <p:cNvPr id="4" name="Espace réservé du contenu 4" descr="http://www.fond-ecran-image.fr/galerie-membre/mouton/p8030004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6105" y="1232124"/>
            <a:ext cx="991791" cy="102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/>
        </p:nvCxnSpPr>
        <p:spPr>
          <a:xfrm flipV="1">
            <a:off x="5513786" y="857250"/>
            <a:ext cx="2487215" cy="16299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5369720" y="4238625"/>
            <a:ext cx="2631281" cy="1762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1143000" y="4238625"/>
            <a:ext cx="2619375" cy="1762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 flipV="1">
            <a:off x="1143000" y="857250"/>
            <a:ext cx="2487216" cy="16299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Picture 4" descr="http://www.blog-gestion-de-projet.com/wp-content/uploads/2012/03/observatoire-des-projets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5441" y="4189143"/>
            <a:ext cx="1765182" cy="111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Espace réservé du contenu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530" t="-1739"/>
          <a:stretch>
            <a:fillRect/>
          </a:stretch>
        </p:blipFill>
        <p:spPr bwMode="auto">
          <a:xfrm>
            <a:off x="5578078" y="2667000"/>
            <a:ext cx="2214563" cy="163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Bulle ronde 12"/>
          <p:cNvSpPr/>
          <p:nvPr/>
        </p:nvSpPr>
        <p:spPr>
          <a:xfrm>
            <a:off x="6732985" y="2667001"/>
            <a:ext cx="1404938" cy="679847"/>
          </a:xfrm>
          <a:prstGeom prst="wedgeEllipseCallout">
            <a:avLst>
              <a:gd name="adj1" fmla="val -38912"/>
              <a:gd name="adj2" fmla="val 5874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fr-FR" sz="1500" dirty="0">
                <a:solidFill>
                  <a:prstClr val="black"/>
                </a:solidFill>
                <a:latin typeface="Algerian" panose="04020705040A02060702" pitchFamily="82" charset="0"/>
              </a:rPr>
              <a:t>La santé c’est …..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457326" y="3481387"/>
            <a:ext cx="146386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1350" dirty="0">
                <a:solidFill>
                  <a:srgbClr val="FF0000"/>
                </a:solidFill>
                <a:latin typeface="Arial" pitchFamily="34" charset="0"/>
                <a:ea typeface="+mn-ea"/>
              </a:rPr>
              <a:t>Epidémiologique</a:t>
            </a:r>
          </a:p>
        </p:txBody>
      </p:sp>
      <p:pic>
        <p:nvPicPr>
          <p:cNvPr id="15" name="Image 4" descr="DSC01895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5389" y="3892153"/>
            <a:ext cx="1073944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2211720" y="3931267"/>
            <a:ext cx="152157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1350" dirty="0" smtClean="0">
                <a:solidFill>
                  <a:srgbClr val="FF0000"/>
                </a:solidFill>
                <a:latin typeface="Arial" pitchFamily="34" charset="0"/>
                <a:ea typeface="+mn-ea"/>
              </a:rPr>
              <a:t>Expérimentations</a:t>
            </a:r>
            <a:endParaRPr lang="fr-FR" altLang="fr-FR" sz="1350" dirty="0">
              <a:solidFill>
                <a:srgbClr val="FF0000"/>
              </a:solidFill>
              <a:latin typeface="Arial" pitchFamily="34" charset="0"/>
              <a:ea typeface="+mn-ea"/>
            </a:endParaRPr>
          </a:p>
        </p:txBody>
      </p:sp>
      <p:pic>
        <p:nvPicPr>
          <p:cNvPr id="17" name="Picture 2" descr="C:\Users\expertonc\Dropbox (Equipe ITAB)\PROJETS en COURS\CASDAR n°1201 Synergies\SynergiesPartagé\communication\logo\logo_synergie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8128" y="3095625"/>
            <a:ext cx="546497" cy="52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5328047" y="1446610"/>
            <a:ext cx="145116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1350" dirty="0">
                <a:solidFill>
                  <a:srgbClr val="FF0000"/>
                </a:solidFill>
                <a:latin typeface="Arial" pitchFamily="34" charset="0"/>
                <a:ea typeface="+mn-ea"/>
              </a:rPr>
              <a:t>Socio Technique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5082779" y="5173267"/>
            <a:ext cx="1789509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1350">
                <a:solidFill>
                  <a:prstClr val="black"/>
                </a:solidFill>
                <a:latin typeface="Arial" pitchFamily="34" charset="0"/>
                <a:ea typeface="+mn-ea"/>
              </a:rPr>
              <a:t>Cahier des charges </a:t>
            </a:r>
            <a:r>
              <a:rPr lang="fr-FR" altLang="fr-FR" sz="1500">
                <a:solidFill>
                  <a:srgbClr val="FF0000"/>
                </a:solidFill>
                <a:latin typeface="Arial" pitchFamily="34" charset="0"/>
                <a:ea typeface="+mn-ea"/>
              </a:rPr>
              <a:t>l’</a:t>
            </a:r>
            <a:r>
              <a:rPr lang="fr-FR" altLang="fr-FR" sz="1500" b="1">
                <a:solidFill>
                  <a:srgbClr val="FF0000"/>
                </a:solidFill>
                <a:latin typeface="Arial" pitchFamily="34" charset="0"/>
                <a:ea typeface="+mn-ea"/>
              </a:rPr>
              <a:t>Observatoire</a:t>
            </a:r>
            <a:r>
              <a:rPr lang="fr-FR" altLang="fr-FR" sz="1350" b="1">
                <a:solidFill>
                  <a:prstClr val="black"/>
                </a:solidFill>
                <a:latin typeface="Arial" pitchFamily="34" charset="0"/>
                <a:ea typeface="+mn-ea"/>
              </a:rPr>
              <a:t> </a:t>
            </a:r>
            <a:endParaRPr lang="fr-FR" altLang="fr-FR" sz="1350">
              <a:solidFill>
                <a:prstClr val="black"/>
              </a:solidFill>
              <a:latin typeface="Arial" pitchFamily="34" charset="0"/>
              <a:ea typeface="+mn-ea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6251973" y="4532710"/>
            <a:ext cx="90601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1350">
                <a:solidFill>
                  <a:srgbClr val="FF0000"/>
                </a:solidFill>
                <a:latin typeface="Arial" pitchFamily="34" charset="0"/>
                <a:ea typeface="+mn-ea"/>
              </a:rPr>
              <a:t>formation</a:t>
            </a:r>
          </a:p>
        </p:txBody>
      </p:sp>
      <p:pic>
        <p:nvPicPr>
          <p:cNvPr id="23" name="Image 19"/>
          <p:cNvPicPr>
            <a:picLocks noChangeAspect="1"/>
          </p:cNvPicPr>
          <p:nvPr/>
        </p:nvPicPr>
        <p:blipFill>
          <a:blip r:embed="rId7" cstate="screen">
            <a:grayscl/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0069" y="898491"/>
            <a:ext cx="1997869" cy="140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8728" y="2873197"/>
            <a:ext cx="1666812" cy="138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Espace réservé du contenu 3" descr="fond-carte-france.gif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2552" y="2424269"/>
            <a:ext cx="1004722" cy="92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 27"/>
          <p:cNvPicPr/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46" t="25397" r="31675" b="18253"/>
          <a:stretch/>
        </p:blipFill>
        <p:spPr bwMode="auto">
          <a:xfrm>
            <a:off x="1605967" y="3034727"/>
            <a:ext cx="129111" cy="1386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129" y="2622383"/>
            <a:ext cx="253784" cy="25021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4913" y="2903324"/>
            <a:ext cx="157325" cy="155861"/>
          </a:xfrm>
          <a:prstGeom prst="rect">
            <a:avLst/>
          </a:prstGeom>
        </p:spPr>
      </p:pic>
      <p:pic>
        <p:nvPicPr>
          <p:cNvPr id="26" name="Image 25" descr="Résultat de recherche d'images pour &quot;plantes huiles essentielles&quot;"/>
          <p:cNvPicPr/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21188" y="4833525"/>
            <a:ext cx="800100" cy="1249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864" y="5223280"/>
            <a:ext cx="207665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1350" dirty="0">
                <a:solidFill>
                  <a:srgbClr val="FF0000"/>
                </a:solidFill>
                <a:latin typeface="Arial" pitchFamily="34" charset="0"/>
                <a:ea typeface="+mn-ea"/>
              </a:rPr>
              <a:t>Etude </a:t>
            </a:r>
            <a:r>
              <a:rPr lang="fr-FR" altLang="fr-FR" sz="1350" dirty="0" err="1">
                <a:solidFill>
                  <a:srgbClr val="FF0000"/>
                </a:solidFill>
                <a:latin typeface="Arial" pitchFamily="34" charset="0"/>
                <a:ea typeface="+mn-ea"/>
              </a:rPr>
              <a:t>Trait’Bio</a:t>
            </a:r>
            <a:r>
              <a:rPr lang="fr-FR" altLang="fr-FR" sz="1350" dirty="0">
                <a:solidFill>
                  <a:srgbClr val="FF0000"/>
                </a:solidFill>
                <a:latin typeface="Arial" pitchFamily="34" charset="0"/>
                <a:ea typeface="+mn-ea"/>
              </a:rPr>
              <a:t> (Eco </a:t>
            </a:r>
            <a:r>
              <a:rPr lang="fr-FR" altLang="fr-FR" sz="1350" dirty="0" err="1">
                <a:solidFill>
                  <a:srgbClr val="FF0000"/>
                </a:solidFill>
                <a:latin typeface="Arial" pitchFamily="34" charset="0"/>
                <a:ea typeface="+mn-ea"/>
              </a:rPr>
              <a:t>antibio</a:t>
            </a:r>
            <a:r>
              <a:rPr lang="fr-FR" altLang="fr-FR" sz="1350" dirty="0">
                <a:solidFill>
                  <a:srgbClr val="FF0000"/>
                </a:solidFill>
                <a:latin typeface="Arial" pitchFamily="34" charset="0"/>
                <a:ea typeface="+mn-ea"/>
              </a:rPr>
              <a:t> </a:t>
            </a:r>
            <a:r>
              <a:rPr lang="fr-FR" altLang="fr-FR" sz="1350" dirty="0" smtClean="0">
                <a:solidFill>
                  <a:srgbClr val="FF0000"/>
                </a:solidFill>
                <a:latin typeface="Arial" pitchFamily="34" charset="0"/>
                <a:ea typeface="+mn-ea"/>
              </a:rPr>
              <a:t>, mesure 19) </a:t>
            </a:r>
            <a:r>
              <a:rPr lang="fr-FR" altLang="fr-FR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61199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  <p:bldP spid="19" grpId="0"/>
      <p:bldP spid="20" grpId="0"/>
      <p:bldP spid="2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Des références </a:t>
            </a:r>
            <a:r>
              <a:rPr lang="fr-FR" sz="3200" dirty="0" smtClean="0"/>
              <a:t>sur la </a:t>
            </a:r>
            <a:r>
              <a:rPr lang="fr-FR" sz="3200" dirty="0"/>
              <a:t>santé des volailles </a:t>
            </a:r>
            <a:r>
              <a:rPr lang="fr-FR" sz="3200" dirty="0" smtClean="0"/>
              <a:t>pour </a:t>
            </a:r>
            <a:r>
              <a:rPr lang="fr-FR" sz="3200" dirty="0"/>
              <a:t>renforcer les conditions d’élevage influençant l’état de santé et de </a:t>
            </a:r>
            <a:r>
              <a:rPr lang="fr-FR" sz="3200" dirty="0" smtClean="0"/>
              <a:t>bien-être</a:t>
            </a:r>
            <a:endParaRPr lang="fr-FR" sz="32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1167" y="3351934"/>
            <a:ext cx="3918944" cy="2939208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03263"/>
            <a:ext cx="3140089" cy="235506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831" y="1132998"/>
            <a:ext cx="2255353" cy="260559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906" y="3656777"/>
            <a:ext cx="2767705" cy="2634365"/>
          </a:xfrm>
          <a:prstGeom prst="rect">
            <a:avLst/>
          </a:prstGeom>
        </p:spPr>
      </p:pic>
      <p:pic>
        <p:nvPicPr>
          <p:cNvPr id="10" name="Picture 3" descr="C:\Users\expertonc\Dropbox (Equipe ITAB)\Photos_Elevage_Communication ITAB\Vrac\synergiesJTporc\DSC07474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3519" y="1209089"/>
            <a:ext cx="3706312" cy="2689693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Espace réservé du contenu 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655"/>
          <a:stretch/>
        </p:blipFill>
        <p:spPr bwMode="auto">
          <a:xfrm>
            <a:off x="5873686" y="2118275"/>
            <a:ext cx="1512178" cy="171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3686" y="3586298"/>
            <a:ext cx="3061686" cy="2704844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2918" y="3056943"/>
            <a:ext cx="1776497" cy="126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60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828850">
              <a:lnSpc>
                <a:spcPts val="3810"/>
              </a:lnSpc>
              <a:defRPr/>
            </a:pPr>
            <a:r>
              <a:rPr lang="fr-FR" sz="3200" dirty="0"/>
              <a:t>Un bon état de santé et de bien-être des poulets biologiques</a:t>
            </a:r>
            <a:endParaRPr lang="fr-FR" altLang="fr-FR" sz="3200" dirty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0" y="0"/>
            <a:ext cx="9144000" cy="71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84" tIns="41441" rIns="82884" bIns="41441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3013" indent="-2270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0213" indent="-2270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7413" indent="-2270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4613" indent="-2270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828850" eaLnBrk="1">
              <a:lnSpc>
                <a:spcPts val="3810"/>
              </a:lnSpc>
              <a:defRPr/>
            </a:pPr>
            <a:endParaRPr lang="fr-FR" altLang="fr-FR" sz="2903" b="1" dirty="0">
              <a:solidFill>
                <a:srgbClr val="35BCD8"/>
              </a:solidFill>
              <a:latin typeface="Calibri"/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252001" y="2020049"/>
            <a:ext cx="8360640" cy="36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84" tIns="41441" rIns="82884" bIns="41441">
            <a:spAutoFit/>
          </a:bodyPr>
          <a:lstStyle>
            <a:lvl1pPr defTabSz="912813" eaLnBrk="0"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defTabSz="912813" eaLnBrk="0"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defTabSz="912813" eaLnBrk="0"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defTabSz="912813" eaLnBrk="0"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defTabSz="912813" eaLnBrk="0"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1425" indent="-225425" defTabSz="9128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68625" indent="-225425" defTabSz="9128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5825" indent="-225425" defTabSz="9128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3025" indent="-225425" defTabSz="9128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r>
              <a:rPr lang="fr-FR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	</a:t>
            </a:r>
            <a:endParaRPr lang="fr-FR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16010" y="1593155"/>
            <a:ext cx="7780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SzPct val="50000"/>
              <a:defRPr/>
            </a:pPr>
            <a:endParaRPr lang="fr-FR" sz="2000" dirty="0">
              <a:ea typeface="ＭＳ Ｐゴシック" charset="-128"/>
              <a:cs typeface="Tw Cen M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0000"/>
              <a:buBlip>
                <a:blip r:embed="rId3"/>
              </a:buBlip>
              <a:defRPr/>
            </a:pPr>
            <a:r>
              <a:rPr lang="fr-FR" sz="2000" dirty="0">
                <a:latin typeface="Tw Cen MT" panose="020B0602020104020603" pitchFamily="34" charset="0"/>
                <a:ea typeface="ＭＳ Ｐゴシック" charset="-128"/>
                <a:cs typeface="Tw Cen MT"/>
              </a:rPr>
              <a:t>Des taux de mortalité faibles (2,8%) et peu de problèmes sanitaires (24/32 digestifs). </a:t>
            </a:r>
          </a:p>
          <a:p>
            <a:endParaRPr lang="fr-FR" sz="2000" dirty="0" smtClean="0">
              <a:latin typeface="Tw Cen MT" panose="020B0602020104020603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0000"/>
              <a:buBlip>
                <a:blip r:embed="rId3"/>
              </a:buBlip>
              <a:defRPr/>
            </a:pPr>
            <a:r>
              <a:rPr lang="fr-FR" sz="2000" dirty="0">
                <a:latin typeface="Tw Cen MT" panose="020B0602020104020603" pitchFamily="34" charset="0"/>
                <a:ea typeface="ＭＳ Ｐゴシック" charset="-128"/>
                <a:cs typeface="Tw Cen MT"/>
              </a:rPr>
              <a:t>Un bon état de bien </a:t>
            </a:r>
            <a:r>
              <a:rPr lang="fr-FR" sz="2000" dirty="0" smtClean="0">
                <a:latin typeface="Tw Cen MT" panose="020B0602020104020603" pitchFamily="34" charset="0"/>
                <a:ea typeface="ＭＳ Ｐゴシック" charset="-128"/>
                <a:cs typeface="Tw Cen MT"/>
              </a:rPr>
              <a:t>être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50000"/>
              <a:defRPr/>
            </a:pPr>
            <a:endParaRPr lang="fr-FR" sz="2000" dirty="0" smtClean="0">
              <a:latin typeface="Tw Cen MT" panose="020B0602020104020603" pitchFamily="34" charset="0"/>
              <a:ea typeface="ＭＳ Ｐゴシック" charset="-128"/>
              <a:cs typeface="Tw Cen M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0000"/>
              <a:buBlip>
                <a:blip r:embed="rId3"/>
              </a:buBlip>
              <a:defRPr/>
            </a:pPr>
            <a:r>
              <a:rPr lang="fr-FR" sz="2000" dirty="0">
                <a:latin typeface="Tw Cen MT" panose="020B0602020104020603" pitchFamily="34" charset="0"/>
                <a:ea typeface="ＭＳ Ｐゴシック" charset="-128"/>
                <a:cs typeface="Tw Cen MT"/>
              </a:rPr>
              <a:t>Un très faible recours aux traitements antibiotiques (6% des lots)</a:t>
            </a:r>
          </a:p>
          <a:p>
            <a:endParaRPr lang="fr-FR" sz="2000" dirty="0">
              <a:latin typeface="Tw Cen MT" panose="020B0602020104020603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0000"/>
              <a:buBlip>
                <a:blip r:embed="rId3"/>
              </a:buBlip>
              <a:defRPr/>
            </a:pPr>
            <a:r>
              <a:rPr lang="fr-FR" sz="2000" dirty="0">
                <a:latin typeface="Tw Cen MT" panose="020B0602020104020603" pitchFamily="34" charset="0"/>
                <a:ea typeface="ＭＳ Ｐゴシック" charset="-128"/>
                <a:cs typeface="Tw Cen MT"/>
              </a:rPr>
              <a:t>Malgré une pression parasitaire, susceptible d'être plus forte en élevage plein air (parcours ....), les lésions parasitaires sont faibles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0000"/>
              <a:buBlip>
                <a:blip r:embed="rId3"/>
              </a:buBlip>
              <a:defRPr/>
            </a:pPr>
            <a:r>
              <a:rPr lang="fr-FR" sz="2000" dirty="0">
                <a:latin typeface="Tw Cen MT" panose="020B0602020104020603" pitchFamily="34" charset="0"/>
                <a:ea typeface="ＭＳ Ｐゴシック" charset="-128"/>
                <a:cs typeface="Tw Cen MT"/>
              </a:rPr>
              <a:t>Aucun lien entre présence parasitaire et problèmes digestifs n’a pu être mis en évidence. </a:t>
            </a:r>
            <a:endParaRPr lang="fr-FR" sz="2000" dirty="0" smtClean="0">
              <a:latin typeface="Tw Cen MT" panose="020B0602020104020603" pitchFamily="34" charset="0"/>
              <a:ea typeface="ＭＳ Ｐゴシック" charset="-128"/>
              <a:cs typeface="Tw Cen MT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50000"/>
              <a:defRPr/>
            </a:pPr>
            <a:endParaRPr lang="fr-FR" sz="2000" dirty="0">
              <a:latin typeface="Tw Cen MT" panose="020B0602020104020603" pitchFamily="34" charset="0"/>
              <a:ea typeface="ＭＳ Ｐゴシック" charset="-128"/>
              <a:cs typeface="Tw Cen M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0000"/>
              <a:buBlip>
                <a:blip r:embed="rId3"/>
              </a:buBlip>
              <a:defRPr/>
            </a:pPr>
            <a:r>
              <a:rPr lang="fr-FR" sz="2000" dirty="0" smtClean="0">
                <a:latin typeface="Tw Cen MT" panose="020B0602020104020603" pitchFamily="34" charset="0"/>
                <a:ea typeface="ＭＳ Ｐゴシック" charset="-128"/>
                <a:cs typeface="Tw Cen MT"/>
              </a:rPr>
              <a:t>Des </a:t>
            </a:r>
            <a:r>
              <a:rPr lang="fr-FR" sz="2000" dirty="0">
                <a:latin typeface="Tw Cen MT" panose="020B0602020104020603" pitchFamily="34" charset="0"/>
                <a:ea typeface="ＭＳ Ｐゴシック" charset="-128"/>
                <a:cs typeface="Tw Cen MT"/>
              </a:rPr>
              <a:t>marges de progrès sont encore possibles</a:t>
            </a:r>
          </a:p>
          <a:p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700" y="5372247"/>
            <a:ext cx="1584283" cy="58461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5928"/>
          <a:stretch/>
        </p:blipFill>
        <p:spPr>
          <a:xfrm>
            <a:off x="4572000" y="2276214"/>
            <a:ext cx="599565" cy="69762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38" y="1190612"/>
            <a:ext cx="799046" cy="108560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456" y="763710"/>
            <a:ext cx="1472781" cy="903920"/>
          </a:xfrm>
          <a:prstGeom prst="rect">
            <a:avLst/>
          </a:prstGeom>
        </p:spPr>
      </p:pic>
      <p:sp>
        <p:nvSpPr>
          <p:cNvPr id="11" name="Espace réservé du pied de page 3"/>
          <p:cNvSpPr txBox="1">
            <a:spLocks/>
          </p:cNvSpPr>
          <p:nvPr/>
        </p:nvSpPr>
        <p:spPr>
          <a:xfrm>
            <a:off x="3717898" y="6421437"/>
            <a:ext cx="487883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9pPr>
          </a:lstStyle>
          <a:p>
            <a:pPr>
              <a:defRPr/>
            </a:pPr>
            <a:r>
              <a:rPr lang="fr-FR" dirty="0" smtClean="0"/>
              <a:t>Synergies pour la santé des élevages biologiques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185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97" y="3468826"/>
            <a:ext cx="3141825" cy="1844072"/>
          </a:xfrm>
          <a:prstGeom prst="rect">
            <a:avLst/>
          </a:prstGeom>
        </p:spPr>
      </p:pic>
      <p:pic>
        <p:nvPicPr>
          <p:cNvPr id="5" name="Picture 3" descr="C:\Users\expertonc\Dropbox (Equipe ITAB)\Photos_Elevage_Communication ITAB\Vrac\synergiesJTporc\DSC0747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7139" y="2481388"/>
            <a:ext cx="3358342" cy="2518756"/>
          </a:xfrm>
          <a:prstGeom prst="quadArrowCallou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3736" y="49462"/>
            <a:ext cx="9659566" cy="925263"/>
          </a:xfrm>
        </p:spPr>
        <p:txBody>
          <a:bodyPr/>
          <a:lstStyle/>
          <a:p>
            <a:r>
              <a:rPr lang="fr-FR" altLang="fr-FR" b="1" dirty="0">
                <a:latin typeface="Arial" charset="0"/>
              </a:rPr>
              <a:t>Conditions </a:t>
            </a:r>
            <a:r>
              <a:rPr lang="fr-FR" altLang="fr-FR" b="1" dirty="0" smtClean="0">
                <a:latin typeface="Arial" charset="0"/>
              </a:rPr>
              <a:t>d’élevage</a:t>
            </a:r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2606693" y="2432792"/>
            <a:ext cx="3599234" cy="261594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45559">
            <a:off x="5995691" y="3857231"/>
            <a:ext cx="2051448" cy="158521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736" y="1314449"/>
            <a:ext cx="2850934" cy="1827981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829315" y="1901341"/>
            <a:ext cx="1838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altLang="fr-FR" sz="1400" b="1" dirty="0"/>
              <a:t>Type d’exploitation</a:t>
            </a:r>
          </a:p>
          <a:p>
            <a:pPr>
              <a:defRPr/>
            </a:pPr>
            <a:r>
              <a:rPr lang="fr-FR" altLang="fr-FR" sz="1400" b="1" dirty="0" smtClean="0"/>
              <a:t>Indépendante </a:t>
            </a:r>
            <a:r>
              <a:rPr lang="fr-FR" altLang="fr-FR" sz="1400" dirty="0" smtClean="0"/>
              <a:t> p&lt;0,01 </a:t>
            </a:r>
            <a:endParaRPr lang="fr-FR" altLang="fr-FR" sz="1400" dirty="0"/>
          </a:p>
          <a:p>
            <a:endParaRPr lang="fr-FR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6407521" y="4364601"/>
            <a:ext cx="1667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altLang="fr-FR" sz="1400" b="1" dirty="0"/>
              <a:t>Etat de la litière</a:t>
            </a:r>
          </a:p>
          <a:p>
            <a:pPr>
              <a:defRPr/>
            </a:pPr>
            <a:r>
              <a:rPr lang="fr-FR" altLang="fr-FR" sz="1400" dirty="0"/>
              <a:t>Plus humide </a:t>
            </a:r>
          </a:p>
          <a:p>
            <a:endParaRPr lang="fr-FR" sz="14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911582">
            <a:off x="1218929" y="5216871"/>
            <a:ext cx="1908905" cy="1900421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483840" y="5398899"/>
            <a:ext cx="17048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altLang="fr-FR" sz="1400" b="1" dirty="0"/>
              <a:t>Mesures de biosécurité</a:t>
            </a:r>
          </a:p>
          <a:p>
            <a:pPr>
              <a:defRPr/>
            </a:pPr>
            <a:r>
              <a:rPr lang="fr-FR" altLang="fr-FR" sz="1400" dirty="0"/>
              <a:t>Pas de changement de chaussures </a:t>
            </a:r>
          </a:p>
          <a:p>
            <a:endParaRPr lang="fr-FR" sz="1400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911582">
            <a:off x="6663852" y="2355515"/>
            <a:ext cx="1632612" cy="1625356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6931633" y="2590267"/>
            <a:ext cx="16750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altLang="fr-FR" sz="1400" b="1" dirty="0"/>
              <a:t>Sortie sur parcours </a:t>
            </a:r>
            <a:r>
              <a:rPr lang="fr-FR" altLang="fr-FR" sz="1400" dirty="0"/>
              <a:t>Absence d’aménagement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737643" y="4046592"/>
            <a:ext cx="1919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altLang="fr-FR" sz="1400" b="1" dirty="0"/>
              <a:t>Qualité de l’eau de boisson</a:t>
            </a:r>
          </a:p>
          <a:p>
            <a:pPr>
              <a:defRPr/>
            </a:pPr>
            <a:r>
              <a:rPr lang="fr-FR" altLang="fr-FR" sz="1400" dirty="0"/>
              <a:t>Moins de contrôle et </a:t>
            </a:r>
            <a:r>
              <a:rPr lang="fr-FR" altLang="fr-FR" sz="1400" dirty="0" smtClean="0"/>
              <a:t>de traitement </a:t>
            </a:r>
            <a:endParaRPr lang="fr-FR" altLang="fr-FR" sz="1400" dirty="0"/>
          </a:p>
        </p:txBody>
      </p:sp>
      <p:sp>
        <p:nvSpPr>
          <p:cNvPr id="3" name="Étoile à 5 branches 2"/>
          <p:cNvSpPr/>
          <p:nvPr/>
        </p:nvSpPr>
        <p:spPr>
          <a:xfrm>
            <a:off x="4671378" y="478020"/>
            <a:ext cx="4472622" cy="1724475"/>
          </a:xfrm>
          <a:prstGeom prst="star5">
            <a:avLst/>
          </a:prstGeom>
          <a:solidFill>
            <a:srgbClr val="9B141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SYNERGIES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</a:rPr>
              <a:t>Etat de santé  et de bien Etre du poulet</a:t>
            </a:r>
          </a:p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5" name="Espace réservé du pied de page 3"/>
          <p:cNvSpPr txBox="1">
            <a:spLocks/>
          </p:cNvSpPr>
          <p:nvPr/>
        </p:nvSpPr>
        <p:spPr>
          <a:xfrm>
            <a:off x="3717898" y="6421437"/>
            <a:ext cx="487883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9pPr>
          </a:lstStyle>
          <a:p>
            <a:pPr>
              <a:defRPr/>
            </a:pPr>
            <a:r>
              <a:rPr lang="fr-FR" dirty="0" smtClean="0"/>
              <a:t>Synergies pour la santé des élevages biologiques</a:t>
            </a:r>
            <a:endParaRPr lang="fr-FR" dirty="0"/>
          </a:p>
        </p:txBody>
      </p:sp>
      <p:sp>
        <p:nvSpPr>
          <p:cNvPr id="36" name="Étoile à 5 branches 35"/>
          <p:cNvSpPr/>
          <p:nvPr/>
        </p:nvSpPr>
        <p:spPr>
          <a:xfrm>
            <a:off x="2916378" y="5004384"/>
            <a:ext cx="4472622" cy="1724475"/>
          </a:xfrm>
          <a:prstGeom prst="star5">
            <a:avLst/>
          </a:prstGeom>
          <a:solidFill>
            <a:srgbClr val="9B141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Taux de mortalité (</a:t>
            </a:r>
            <a:r>
              <a:rPr lang="fr-FR" sz="1400" b="1" dirty="0" err="1" smtClean="0">
                <a:solidFill>
                  <a:schemeClr val="tx1"/>
                </a:solidFill>
              </a:rPr>
              <a:t>pbs</a:t>
            </a:r>
            <a:r>
              <a:rPr lang="fr-FR" sz="1400" b="1" dirty="0" smtClean="0">
                <a:solidFill>
                  <a:schemeClr val="tx1"/>
                </a:solidFill>
              </a:rPr>
              <a:t> digestifs)</a:t>
            </a:r>
          </a:p>
          <a:p>
            <a:pPr algn="ctr">
              <a:defRPr/>
            </a:pPr>
            <a:r>
              <a:rPr lang="fr-FR" sz="1400" b="1" dirty="0" smtClean="0">
                <a:solidFill>
                  <a:schemeClr val="tx1"/>
                </a:solidFill>
              </a:rPr>
              <a:t>Pododermatites</a:t>
            </a:r>
            <a:endParaRPr lang="fr-FR" sz="14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400" b="1" dirty="0">
                <a:solidFill>
                  <a:schemeClr val="tx1"/>
                </a:solidFill>
              </a:rPr>
              <a:t>Helminthes</a:t>
            </a:r>
          </a:p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325" y="1601113"/>
            <a:ext cx="1393113" cy="1390791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5392105" y="1732793"/>
            <a:ext cx="13867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altLang="fr-FR" sz="1400" b="1" dirty="0"/>
              <a:t>Hygiène du bâtiment </a:t>
            </a:r>
          </a:p>
          <a:p>
            <a:pPr>
              <a:defRPr/>
            </a:pPr>
            <a:r>
              <a:rPr lang="fr-FR" altLang="fr-FR" sz="1400" dirty="0"/>
              <a:t>Pas de désinfection </a:t>
            </a:r>
          </a:p>
          <a:p>
            <a:endParaRPr lang="fr-FR" sz="1400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911582">
            <a:off x="2996281" y="957294"/>
            <a:ext cx="1708877" cy="1701282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3255940" y="1358610"/>
            <a:ext cx="1640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altLang="fr-FR" sz="1400" b="1" dirty="0"/>
              <a:t>Type de bâtiment</a:t>
            </a:r>
          </a:p>
          <a:p>
            <a:pPr>
              <a:defRPr/>
            </a:pPr>
            <a:r>
              <a:rPr lang="fr-FR" altLang="fr-FR" sz="1400" b="1" dirty="0"/>
              <a:t>mobile </a:t>
            </a:r>
            <a:r>
              <a:rPr lang="fr-FR" altLang="fr-FR" sz="1400" dirty="0"/>
              <a:t>lié à la densité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75191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26" grpId="0"/>
      <p:bldP spid="30" grpId="0"/>
      <p:bldP spid="38" grpId="0"/>
      <p:bldP spid="23" grpId="0"/>
    </p:bldLst>
  </p:timing>
</p:sld>
</file>

<file path=ppt/theme/theme1.xml><?xml version="1.0" encoding="utf-8"?>
<a:theme xmlns:a="http://schemas.openxmlformats.org/drawingml/2006/main" name="gis_ra2007_condensed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gis_ra2007_condensed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gis_ra2007_condensed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ouvelle pré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Nouvelle présentation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gis_ra2007_condensed</Template>
  <TotalTime>2761</TotalTime>
  <Words>671</Words>
  <Application>Microsoft Office PowerPoint</Application>
  <PresentationFormat>Affichage à l'écran (4:3)</PresentationFormat>
  <Paragraphs>129</Paragraphs>
  <Slides>14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14</vt:i4>
      </vt:variant>
    </vt:vector>
  </HeadingPairs>
  <TitlesOfParts>
    <vt:vector size="27" baseType="lpstr">
      <vt:lpstr>Microsoft YaHei</vt:lpstr>
      <vt:lpstr>ＭＳ Ｐゴシック</vt:lpstr>
      <vt:lpstr>ＭＳ Ｐゴシック</vt:lpstr>
      <vt:lpstr>Algerian</vt:lpstr>
      <vt:lpstr>Arial</vt:lpstr>
      <vt:lpstr>Calibri</vt:lpstr>
      <vt:lpstr>Century Gothic</vt:lpstr>
      <vt:lpstr>Tw Cen MT</vt:lpstr>
      <vt:lpstr>Tw Cen MT Condensed</vt:lpstr>
      <vt:lpstr>Wingdings</vt:lpstr>
      <vt:lpstr>gis_ra2007_condensed</vt:lpstr>
      <vt:lpstr>1_gis_ra2007_condensed</vt:lpstr>
      <vt:lpstr>2_gis_ra2007_condensed</vt:lpstr>
      <vt:lpstr>Synergies pour la santé des élevages biologiques </vt:lpstr>
      <vt:lpstr>Réglementation AB : Cahier des charges</vt:lpstr>
      <vt:lpstr>Règles applicables : Cahier des charges </vt:lpstr>
      <vt:lpstr>Plan Eco antibio</vt:lpstr>
      <vt:lpstr>Objectifs : Synergies pour la santé des élevages biologiques</vt:lpstr>
      <vt:lpstr>Dispositif étude gestion de la santé des élevages bios</vt:lpstr>
      <vt:lpstr>Des références sur la santé des volailles pour renforcer les conditions d’élevage influençant l’état de santé et de bien-être</vt:lpstr>
      <vt:lpstr>Un bon état de santé et de bien-être des poulets biologiques</vt:lpstr>
      <vt:lpstr>Conditions d’élevage</vt:lpstr>
      <vt:lpstr>Des recommandations</vt:lpstr>
      <vt:lpstr>Etat des lieux  des traitements alternatifs :  préventifs avant tout </vt:lpstr>
      <vt:lpstr>Présentation PowerPoint</vt:lpstr>
      <vt:lpstr>Merci</vt:lpstr>
      <vt:lpstr>Journée de restitution des programmes CASDAR lauréats 2012 </vt:lpstr>
    </vt:vector>
  </TitlesOfParts>
  <Company>INRA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Martine Georget</dc:creator>
  <cp:lastModifiedBy>Martine Georget</cp:lastModifiedBy>
  <cp:revision>153</cp:revision>
  <dcterms:created xsi:type="dcterms:W3CDTF">2017-11-24T09:14:03Z</dcterms:created>
  <dcterms:modified xsi:type="dcterms:W3CDTF">2018-03-13T09:23:04Z</dcterms:modified>
</cp:coreProperties>
</file>