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700" r:id="rId2"/>
    <p:sldMasterId id="2147483713" r:id="rId3"/>
  </p:sldMasterIdLst>
  <p:notesMasterIdLst>
    <p:notesMasterId r:id="rId22"/>
  </p:notesMasterIdLst>
  <p:handoutMasterIdLst>
    <p:handoutMasterId r:id="rId23"/>
  </p:handoutMasterIdLst>
  <p:sldIdLst>
    <p:sldId id="328" r:id="rId4"/>
    <p:sldId id="322" r:id="rId5"/>
    <p:sldId id="319" r:id="rId6"/>
    <p:sldId id="321" r:id="rId7"/>
    <p:sldId id="323" r:id="rId8"/>
    <p:sldId id="324" r:id="rId9"/>
    <p:sldId id="311" r:id="rId10"/>
    <p:sldId id="278" r:id="rId11"/>
    <p:sldId id="327" r:id="rId12"/>
    <p:sldId id="280" r:id="rId13"/>
    <p:sldId id="316" r:id="rId14"/>
    <p:sldId id="325" r:id="rId15"/>
    <p:sldId id="317" r:id="rId16"/>
    <p:sldId id="326" r:id="rId17"/>
    <p:sldId id="300" r:id="rId18"/>
    <p:sldId id="299" r:id="rId19"/>
    <p:sldId id="313" r:id="rId20"/>
    <p:sldId id="329" r:id="rId21"/>
  </p:sldIdLst>
  <p:sldSz cx="9144000" cy="6858000" type="screen4x3"/>
  <p:notesSz cx="7099300" cy="10234613"/>
  <p:defaultTextStyle>
    <a:defPPr>
      <a:defRPr lang="fr-FR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141B"/>
    <a:srgbClr val="76B41F"/>
    <a:srgbClr val="ACC800"/>
    <a:srgbClr val="B6EB85"/>
    <a:srgbClr val="B6EB54"/>
    <a:srgbClr val="ACE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Style à thème 1 - Accentuation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FECB4D8-DB02-4DC6-A0A2-4F2EBAE1DC90}" styleName="Style moyen 1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Style moyen 1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Style léger 3 - Accentuation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775" autoAdjust="0"/>
    <p:restoredTop sz="58781" autoAdjust="0"/>
  </p:normalViewPr>
  <p:slideViewPr>
    <p:cSldViewPr snapToGrid="0" snapToObjects="1">
      <p:cViewPr varScale="1">
        <p:scale>
          <a:sx n="63" d="100"/>
          <a:sy n="63" d="100"/>
        </p:scale>
        <p:origin x="106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15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EA4E49-76FC-47FD-AED3-A54040FA935E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096CEB02-2CB5-47AA-A4AE-26F5916E4801}">
      <dgm:prSet phldrT="[Texte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marL="0" algn="ctr" defTabSz="457200" rtl="0" eaLnBrk="1" latinLnBrk="0" hangingPunct="1">
            <a:lnSpc>
              <a:spcPct val="115000"/>
            </a:lnSpc>
            <a:spcAft>
              <a:spcPts val="0"/>
            </a:spcAft>
          </a:pPr>
          <a:r>
            <a:rPr lang="fr-FR" sz="2000" b="1" kern="1200" dirty="0" smtClean="0">
              <a:solidFill>
                <a:schemeClr val="lt1"/>
              </a:solidFill>
              <a:effectLst/>
              <a:latin typeface="Tw Cen MT" panose="020B0602020104020603" pitchFamily="34" charset="0"/>
              <a:ea typeface="+mn-ea"/>
              <a:cs typeface="+mn-cs"/>
            </a:rPr>
            <a:t>Affinage, perte de poids totale moyenne : 45% du poids au démoulage (de 26 à 73%)</a:t>
          </a:r>
          <a:endParaRPr lang="fr-FR" sz="2000" b="1" kern="1200" dirty="0">
            <a:solidFill>
              <a:schemeClr val="lt1"/>
            </a:solidFill>
            <a:effectLst/>
            <a:latin typeface="Tw Cen MT" panose="020B0602020104020603" pitchFamily="34" charset="0"/>
            <a:ea typeface="+mn-ea"/>
            <a:cs typeface="+mn-cs"/>
          </a:endParaRPr>
        </a:p>
      </dgm:t>
    </dgm:pt>
    <dgm:pt modelId="{46E4104E-B1D6-471A-AF9B-05C516100E73}" type="parTrans" cxnId="{E9F58711-AD52-4D15-996A-B118FD6BC981}">
      <dgm:prSet/>
      <dgm:spPr/>
      <dgm:t>
        <a:bodyPr/>
        <a:lstStyle/>
        <a:p>
          <a:endParaRPr lang="fr-FR">
            <a:latin typeface="Tw Cen MT" panose="020B0602020104020603" pitchFamily="34" charset="0"/>
          </a:endParaRPr>
        </a:p>
      </dgm:t>
    </dgm:pt>
    <dgm:pt modelId="{2AD7C148-1E1E-43EC-8E09-DE1834FB8245}" type="sibTrans" cxnId="{E9F58711-AD52-4D15-996A-B118FD6BC981}">
      <dgm:prSet/>
      <dgm:spPr/>
      <dgm:t>
        <a:bodyPr/>
        <a:lstStyle/>
        <a:p>
          <a:endParaRPr lang="fr-FR">
            <a:latin typeface="Tw Cen MT" panose="020B0602020104020603" pitchFamily="34" charset="0"/>
          </a:endParaRPr>
        </a:p>
      </dgm:t>
    </dgm:pt>
    <dgm:pt modelId="{3B32E6A5-3863-42A3-9EFD-55C04D229BD5}">
      <dgm:prSet phldrT="[Texte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FR" sz="2400" dirty="0" smtClean="0">
              <a:latin typeface="Tw Cen MT" panose="020B0602020104020603" pitchFamily="34" charset="0"/>
            </a:rPr>
            <a:t>Ressuyage, perte de poids moyenne : </a:t>
          </a:r>
          <a:r>
            <a:rPr lang="fr-FR" sz="2400" b="1" dirty="0" smtClean="0">
              <a:latin typeface="Tw Cen MT" panose="020B0602020104020603" pitchFamily="34" charset="0"/>
            </a:rPr>
            <a:t>12,5%</a:t>
          </a:r>
          <a:r>
            <a:rPr lang="fr-FR" sz="2400" dirty="0" smtClean="0">
              <a:latin typeface="Tw Cen MT" panose="020B0602020104020603" pitchFamily="34" charset="0"/>
            </a:rPr>
            <a:t> du poids au démoulage (de 2 à 28%)</a:t>
          </a:r>
          <a:endParaRPr lang="fr-FR" sz="2400" dirty="0">
            <a:latin typeface="Tw Cen MT" panose="020B0602020104020603" pitchFamily="34" charset="0"/>
          </a:endParaRPr>
        </a:p>
      </dgm:t>
    </dgm:pt>
    <dgm:pt modelId="{0B4EDD0A-3D1A-4EAF-B0E8-CC7F6D76FD46}" type="parTrans" cxnId="{4D8AF2AE-E36B-4225-86EE-92D89F44C67F}">
      <dgm:prSet/>
      <dgm:spPr/>
      <dgm:t>
        <a:bodyPr/>
        <a:lstStyle/>
        <a:p>
          <a:endParaRPr lang="fr-FR">
            <a:latin typeface="Tw Cen MT" panose="020B0602020104020603" pitchFamily="34" charset="0"/>
          </a:endParaRPr>
        </a:p>
      </dgm:t>
    </dgm:pt>
    <dgm:pt modelId="{2415DEB8-319C-480D-B875-ED9D219A9418}" type="sibTrans" cxnId="{4D8AF2AE-E36B-4225-86EE-92D89F44C67F}">
      <dgm:prSet/>
      <dgm:spPr/>
      <dgm:t>
        <a:bodyPr/>
        <a:lstStyle/>
        <a:p>
          <a:endParaRPr lang="fr-FR">
            <a:latin typeface="Tw Cen MT" panose="020B0602020104020603" pitchFamily="34" charset="0"/>
          </a:endParaRPr>
        </a:p>
      </dgm:t>
    </dgm:pt>
    <dgm:pt modelId="{9195EFEB-88CF-45AA-BDFE-AB8A750E1111}">
      <dgm:prSet phldrT="[Texte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FR" sz="2400" dirty="0" smtClean="0">
              <a:latin typeface="Tw Cen MT" panose="020B0602020104020603" pitchFamily="34" charset="0"/>
            </a:rPr>
            <a:t>Séchage, perte de poids moyenne :</a:t>
          </a:r>
        </a:p>
        <a:p>
          <a:r>
            <a:rPr lang="fr-FR" sz="2400" b="1" dirty="0" smtClean="0">
              <a:latin typeface="Tw Cen MT" panose="020B0602020104020603" pitchFamily="34" charset="0"/>
            </a:rPr>
            <a:t>25%</a:t>
          </a:r>
          <a:r>
            <a:rPr lang="fr-FR" sz="2400" dirty="0" smtClean="0">
              <a:latin typeface="Tw Cen MT" panose="020B0602020104020603" pitchFamily="34" charset="0"/>
            </a:rPr>
            <a:t> du poids en fin de ressuyage (de 1 à 46 %)</a:t>
          </a:r>
          <a:endParaRPr lang="fr-FR" sz="2400" dirty="0">
            <a:latin typeface="Tw Cen MT" panose="020B0602020104020603" pitchFamily="34" charset="0"/>
          </a:endParaRPr>
        </a:p>
      </dgm:t>
    </dgm:pt>
    <dgm:pt modelId="{A1645AC2-6E36-4EB7-953F-78C165CDE389}" type="parTrans" cxnId="{5554DBE4-48EE-4F86-9156-8E8EAA1B3AC2}">
      <dgm:prSet/>
      <dgm:spPr/>
      <dgm:t>
        <a:bodyPr/>
        <a:lstStyle/>
        <a:p>
          <a:endParaRPr lang="fr-FR">
            <a:latin typeface="Tw Cen MT" panose="020B0602020104020603" pitchFamily="34" charset="0"/>
          </a:endParaRPr>
        </a:p>
      </dgm:t>
    </dgm:pt>
    <dgm:pt modelId="{84800107-D333-40EF-B989-27C180EEFC23}" type="sibTrans" cxnId="{5554DBE4-48EE-4F86-9156-8E8EAA1B3AC2}">
      <dgm:prSet/>
      <dgm:spPr/>
      <dgm:t>
        <a:bodyPr/>
        <a:lstStyle/>
        <a:p>
          <a:endParaRPr lang="fr-FR">
            <a:latin typeface="Tw Cen MT" panose="020B0602020104020603" pitchFamily="34" charset="0"/>
          </a:endParaRPr>
        </a:p>
      </dgm:t>
    </dgm:pt>
    <dgm:pt modelId="{CD9ED842-E77E-428A-BAF0-02A8979DA8F5}">
      <dgm:prSet phldrT="[Texte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FR" sz="2400" dirty="0" smtClean="0">
              <a:latin typeface="Tw Cen MT" panose="020B0602020104020603" pitchFamily="34" charset="0"/>
            </a:rPr>
            <a:t>Affinage au hâloir, perte de poids moyenne : </a:t>
          </a:r>
          <a:r>
            <a:rPr lang="fr-FR" sz="2400" b="1" dirty="0" smtClean="0">
              <a:latin typeface="Tw Cen MT" panose="020B0602020104020603" pitchFamily="34" charset="0"/>
            </a:rPr>
            <a:t>25% </a:t>
          </a:r>
          <a:r>
            <a:rPr lang="fr-FR" sz="2400" dirty="0" smtClean="0">
              <a:latin typeface="Tw Cen MT" panose="020B0602020104020603" pitchFamily="34" charset="0"/>
            </a:rPr>
            <a:t>du poids en fin de séchage (de 4 à 53%)</a:t>
          </a:r>
          <a:endParaRPr lang="fr-FR" sz="2400" dirty="0">
            <a:latin typeface="Tw Cen MT" panose="020B0602020104020603" pitchFamily="34" charset="0"/>
          </a:endParaRPr>
        </a:p>
      </dgm:t>
    </dgm:pt>
    <dgm:pt modelId="{500AA793-0423-4AC0-81C2-42D9E54A97D4}" type="parTrans" cxnId="{C7EB237C-2093-492D-9BFA-46FB47C2175A}">
      <dgm:prSet/>
      <dgm:spPr/>
      <dgm:t>
        <a:bodyPr/>
        <a:lstStyle/>
        <a:p>
          <a:endParaRPr lang="fr-FR">
            <a:latin typeface="Tw Cen MT" panose="020B0602020104020603" pitchFamily="34" charset="0"/>
          </a:endParaRPr>
        </a:p>
      </dgm:t>
    </dgm:pt>
    <dgm:pt modelId="{00E9D7CA-ECD0-49AC-8239-7A361CA18AA2}" type="sibTrans" cxnId="{C7EB237C-2093-492D-9BFA-46FB47C2175A}">
      <dgm:prSet/>
      <dgm:spPr/>
      <dgm:t>
        <a:bodyPr/>
        <a:lstStyle/>
        <a:p>
          <a:endParaRPr lang="fr-FR">
            <a:latin typeface="Tw Cen MT" panose="020B0602020104020603" pitchFamily="34" charset="0"/>
          </a:endParaRPr>
        </a:p>
      </dgm:t>
    </dgm:pt>
    <dgm:pt modelId="{B90B50CA-43A7-4668-903E-AAC268719E8C}">
      <dgm:prSet phldrT="[Texte]" phldr="1"/>
      <dgm:spPr/>
      <dgm:t>
        <a:bodyPr/>
        <a:lstStyle/>
        <a:p>
          <a:endParaRPr lang="fr-FR">
            <a:latin typeface="Tw Cen MT" panose="020B0602020104020603" pitchFamily="34" charset="0"/>
          </a:endParaRPr>
        </a:p>
      </dgm:t>
    </dgm:pt>
    <dgm:pt modelId="{D2265B8A-AD5F-4CD7-87F0-3A4BBF9DD25A}" type="sibTrans" cxnId="{E4B2B54E-1552-4116-AE47-66EC6C073FF7}">
      <dgm:prSet/>
      <dgm:spPr/>
      <dgm:t>
        <a:bodyPr/>
        <a:lstStyle/>
        <a:p>
          <a:endParaRPr lang="fr-FR">
            <a:latin typeface="Tw Cen MT" panose="020B0602020104020603" pitchFamily="34" charset="0"/>
          </a:endParaRPr>
        </a:p>
      </dgm:t>
    </dgm:pt>
    <dgm:pt modelId="{DCCD4DEC-B3D4-449E-BA7A-AE2C429E4A3A}" type="parTrans" cxnId="{E4B2B54E-1552-4116-AE47-66EC6C073FF7}">
      <dgm:prSet/>
      <dgm:spPr/>
      <dgm:t>
        <a:bodyPr/>
        <a:lstStyle/>
        <a:p>
          <a:endParaRPr lang="fr-FR">
            <a:latin typeface="Tw Cen MT" panose="020B0602020104020603" pitchFamily="34" charset="0"/>
          </a:endParaRPr>
        </a:p>
      </dgm:t>
    </dgm:pt>
    <dgm:pt modelId="{BA821919-8ECB-4B72-AA71-CAD30F77781F}">
      <dgm:prSet phldrT="[Texte]" phldr="1"/>
      <dgm:spPr/>
      <dgm:t>
        <a:bodyPr/>
        <a:lstStyle/>
        <a:p>
          <a:endParaRPr lang="fr-FR">
            <a:latin typeface="Tw Cen MT" panose="020B0602020104020603" pitchFamily="34" charset="0"/>
          </a:endParaRPr>
        </a:p>
      </dgm:t>
    </dgm:pt>
    <dgm:pt modelId="{D295951F-185A-4508-8B5E-F4DF93EEAC0C}" type="sibTrans" cxnId="{DF966562-9FC6-4427-8A17-0596324B2DB8}">
      <dgm:prSet/>
      <dgm:spPr/>
      <dgm:t>
        <a:bodyPr/>
        <a:lstStyle/>
        <a:p>
          <a:endParaRPr lang="fr-FR">
            <a:latin typeface="Tw Cen MT" panose="020B0602020104020603" pitchFamily="34" charset="0"/>
          </a:endParaRPr>
        </a:p>
      </dgm:t>
    </dgm:pt>
    <dgm:pt modelId="{C97B5499-829A-4C61-BA70-2352D4982C04}" type="parTrans" cxnId="{DF966562-9FC6-4427-8A17-0596324B2DB8}">
      <dgm:prSet/>
      <dgm:spPr/>
      <dgm:t>
        <a:bodyPr/>
        <a:lstStyle/>
        <a:p>
          <a:endParaRPr lang="fr-FR">
            <a:latin typeface="Tw Cen MT" panose="020B0602020104020603" pitchFamily="34" charset="0"/>
          </a:endParaRPr>
        </a:p>
      </dgm:t>
    </dgm:pt>
    <dgm:pt modelId="{AC8FEA28-EE2F-4348-9E32-D07E3016EC4A}" type="pres">
      <dgm:prSet presAssocID="{0EEA4E49-76FC-47FD-AED3-A54040FA935E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fr-FR"/>
        </a:p>
      </dgm:t>
    </dgm:pt>
    <dgm:pt modelId="{1A428F08-71E4-4D79-93EF-4DFC02974413}" type="pres">
      <dgm:prSet presAssocID="{096CEB02-2CB5-47AA-A4AE-26F5916E4801}" presName="parentText1" presStyleLbl="node1" presStyleIdx="0" presStyleCnt="3" custScaleY="11844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62BF6DF-387F-465E-AA17-17389D900899}" type="pres">
      <dgm:prSet presAssocID="{096CEB02-2CB5-47AA-A4AE-26F5916E4801}" presName="childText1" presStyleLbl="solidAlignAcc1" presStyleIdx="0" presStyleCnt="3" custScaleY="69112" custLinFactNeighborX="-942" custLinFactNeighborY="-1376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A4B542E-B73F-4C9C-9983-F14EC5425076}" type="pres">
      <dgm:prSet presAssocID="{B90B50CA-43A7-4668-903E-AAC268719E8C}" presName="parentText2" presStyleLbl="node1" presStyleIdx="1" presStyleCnt="3" custFlipVert="1" custScaleY="3795" custLinFactNeighborX="419" custLinFactNeighborY="3233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8745A7D-7B41-4C8A-B879-87024B4BA21D}" type="pres">
      <dgm:prSet presAssocID="{B90B50CA-43A7-4668-903E-AAC268719E8C}" presName="childText2" presStyleLbl="solidAlignAcc1" presStyleIdx="1" presStyleCnt="3" custScaleY="73365" custLinFactNeighborX="-983" custLinFactNeighborY="-863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EFB4F4-B559-4B5F-ABAE-400EFAEFE1A1}" type="pres">
      <dgm:prSet presAssocID="{BA821919-8ECB-4B72-AA71-CAD30F77781F}" presName="parentText3" presStyleLbl="node1" presStyleIdx="2" presStyleCnt="3" custFlipVert="1" custScaleY="3773" custLinFactNeighborX="755" custLinFactNeighborY="17621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0F2C1E3-6679-4AF5-8EFA-D14225671105}" type="pres">
      <dgm:prSet presAssocID="{BA821919-8ECB-4B72-AA71-CAD30F77781F}" presName="childText3" presStyleLbl="solidAlignAcc1" presStyleIdx="2" presStyleCnt="3" custScaleY="81353" custLinFactNeighborX="-492" custLinFactNeighborY="369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DF966562-9FC6-4427-8A17-0596324B2DB8}" srcId="{0EEA4E49-76FC-47FD-AED3-A54040FA935E}" destId="{BA821919-8ECB-4B72-AA71-CAD30F77781F}" srcOrd="2" destOrd="0" parTransId="{C97B5499-829A-4C61-BA70-2352D4982C04}" sibTransId="{D295951F-185A-4508-8B5E-F4DF93EEAC0C}"/>
    <dgm:cxn modelId="{C7EB237C-2093-492D-9BFA-46FB47C2175A}" srcId="{BA821919-8ECB-4B72-AA71-CAD30F77781F}" destId="{CD9ED842-E77E-428A-BAF0-02A8979DA8F5}" srcOrd="0" destOrd="0" parTransId="{500AA793-0423-4AC0-81C2-42D9E54A97D4}" sibTransId="{00E9D7CA-ECD0-49AC-8239-7A361CA18AA2}"/>
    <dgm:cxn modelId="{5554DBE4-48EE-4F86-9156-8E8EAA1B3AC2}" srcId="{B90B50CA-43A7-4668-903E-AAC268719E8C}" destId="{9195EFEB-88CF-45AA-BDFE-AB8A750E1111}" srcOrd="0" destOrd="0" parTransId="{A1645AC2-6E36-4EB7-953F-78C165CDE389}" sibTransId="{84800107-D333-40EF-B989-27C180EEFC23}"/>
    <dgm:cxn modelId="{4D8AF2AE-E36B-4225-86EE-92D89F44C67F}" srcId="{096CEB02-2CB5-47AA-A4AE-26F5916E4801}" destId="{3B32E6A5-3863-42A3-9EFD-55C04D229BD5}" srcOrd="0" destOrd="0" parTransId="{0B4EDD0A-3D1A-4EAF-B0E8-CC7F6D76FD46}" sibTransId="{2415DEB8-319C-480D-B875-ED9D219A9418}"/>
    <dgm:cxn modelId="{85C9FF35-1B12-467A-B372-A9FC07B5AF0E}" type="presOf" srcId="{CD9ED842-E77E-428A-BAF0-02A8979DA8F5}" destId="{70F2C1E3-6679-4AF5-8EFA-D14225671105}" srcOrd="0" destOrd="0" presId="urn:microsoft.com/office/officeart/2009/3/layout/IncreasingArrowsProcess"/>
    <dgm:cxn modelId="{296844F2-7AC1-4796-9EDC-AADDD5282038}" type="presOf" srcId="{9195EFEB-88CF-45AA-BDFE-AB8A750E1111}" destId="{D8745A7D-7B41-4C8A-B879-87024B4BA21D}" srcOrd="0" destOrd="0" presId="urn:microsoft.com/office/officeart/2009/3/layout/IncreasingArrowsProcess"/>
    <dgm:cxn modelId="{E4B2B54E-1552-4116-AE47-66EC6C073FF7}" srcId="{0EEA4E49-76FC-47FD-AED3-A54040FA935E}" destId="{B90B50CA-43A7-4668-903E-AAC268719E8C}" srcOrd="1" destOrd="0" parTransId="{DCCD4DEC-B3D4-449E-BA7A-AE2C429E4A3A}" sibTransId="{D2265B8A-AD5F-4CD7-87F0-3A4BBF9DD25A}"/>
    <dgm:cxn modelId="{E9F58711-AD52-4D15-996A-B118FD6BC981}" srcId="{0EEA4E49-76FC-47FD-AED3-A54040FA935E}" destId="{096CEB02-2CB5-47AA-A4AE-26F5916E4801}" srcOrd="0" destOrd="0" parTransId="{46E4104E-B1D6-471A-AF9B-05C516100E73}" sibTransId="{2AD7C148-1E1E-43EC-8E09-DE1834FB8245}"/>
    <dgm:cxn modelId="{E7C6BC7B-C83B-48CC-97AA-8A476AD38BC5}" type="presOf" srcId="{B90B50CA-43A7-4668-903E-AAC268719E8C}" destId="{BA4B542E-B73F-4C9C-9983-F14EC5425076}" srcOrd="0" destOrd="0" presId="urn:microsoft.com/office/officeart/2009/3/layout/IncreasingArrowsProcess"/>
    <dgm:cxn modelId="{822488CC-AD65-48F8-B333-268CC4D627F0}" type="presOf" srcId="{0EEA4E49-76FC-47FD-AED3-A54040FA935E}" destId="{AC8FEA28-EE2F-4348-9E32-D07E3016EC4A}" srcOrd="0" destOrd="0" presId="urn:microsoft.com/office/officeart/2009/3/layout/IncreasingArrowsProcess"/>
    <dgm:cxn modelId="{913C5F67-894F-46C1-936D-B482383479C6}" type="presOf" srcId="{096CEB02-2CB5-47AA-A4AE-26F5916E4801}" destId="{1A428F08-71E4-4D79-93EF-4DFC02974413}" srcOrd="0" destOrd="0" presId="urn:microsoft.com/office/officeart/2009/3/layout/IncreasingArrowsProcess"/>
    <dgm:cxn modelId="{F9BC70C9-FBE0-4437-91FF-8D1E052C00D7}" type="presOf" srcId="{3B32E6A5-3863-42A3-9EFD-55C04D229BD5}" destId="{562BF6DF-387F-465E-AA17-17389D900899}" srcOrd="0" destOrd="0" presId="urn:microsoft.com/office/officeart/2009/3/layout/IncreasingArrowsProcess"/>
    <dgm:cxn modelId="{D155E2DF-112A-4032-AB61-E681DD95CA80}" type="presOf" srcId="{BA821919-8ECB-4B72-AA71-CAD30F77781F}" destId="{10EFB4F4-B559-4B5F-ABAE-400EFAEFE1A1}" srcOrd="0" destOrd="0" presId="urn:microsoft.com/office/officeart/2009/3/layout/IncreasingArrowsProcess"/>
    <dgm:cxn modelId="{B13B7F8D-CEEF-4191-8651-FD41837FC8A9}" type="presParOf" srcId="{AC8FEA28-EE2F-4348-9E32-D07E3016EC4A}" destId="{1A428F08-71E4-4D79-93EF-4DFC02974413}" srcOrd="0" destOrd="0" presId="urn:microsoft.com/office/officeart/2009/3/layout/IncreasingArrowsProcess"/>
    <dgm:cxn modelId="{7C9F90F2-E29B-484B-ACB3-735A487BE858}" type="presParOf" srcId="{AC8FEA28-EE2F-4348-9E32-D07E3016EC4A}" destId="{562BF6DF-387F-465E-AA17-17389D900899}" srcOrd="1" destOrd="0" presId="urn:microsoft.com/office/officeart/2009/3/layout/IncreasingArrowsProcess"/>
    <dgm:cxn modelId="{10BF618E-201E-4C7C-B82F-327EEA44B1AE}" type="presParOf" srcId="{AC8FEA28-EE2F-4348-9E32-D07E3016EC4A}" destId="{BA4B542E-B73F-4C9C-9983-F14EC5425076}" srcOrd="2" destOrd="0" presId="urn:microsoft.com/office/officeart/2009/3/layout/IncreasingArrowsProcess"/>
    <dgm:cxn modelId="{5DED5AC8-07B0-40CF-BA0D-EA884DE895A4}" type="presParOf" srcId="{AC8FEA28-EE2F-4348-9E32-D07E3016EC4A}" destId="{D8745A7D-7B41-4C8A-B879-87024B4BA21D}" srcOrd="3" destOrd="0" presId="urn:microsoft.com/office/officeart/2009/3/layout/IncreasingArrowsProcess"/>
    <dgm:cxn modelId="{068599C1-F25C-42DC-BE67-83EC6DECEA8B}" type="presParOf" srcId="{AC8FEA28-EE2F-4348-9E32-D07E3016EC4A}" destId="{10EFB4F4-B559-4B5F-ABAE-400EFAEFE1A1}" srcOrd="4" destOrd="0" presId="urn:microsoft.com/office/officeart/2009/3/layout/IncreasingArrowsProcess"/>
    <dgm:cxn modelId="{8DB93B26-81D4-458D-A820-332F1B5A7A5E}" type="presParOf" srcId="{AC8FEA28-EE2F-4348-9E32-D07E3016EC4A}" destId="{70F2C1E3-6679-4AF5-8EFA-D14225671105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428F08-71E4-4D79-93EF-4DFC02974413}">
      <dsp:nvSpPr>
        <dsp:cNvPr id="0" name=""/>
        <dsp:cNvSpPr/>
      </dsp:nvSpPr>
      <dsp:spPr>
        <a:xfrm>
          <a:off x="23989" y="190726"/>
          <a:ext cx="8272108" cy="1426923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76200" tIns="76200" rIns="254000" bIns="191252" numCol="1" spcCol="1270" anchor="ctr" anchorCtr="0">
          <a:noAutofit/>
        </a:bodyPr>
        <a:lstStyle/>
        <a:p>
          <a:pPr marL="0" lvl="0" algn="ctr" defTabSz="457200" rtl="0" eaLnBrk="1" latinLnBrk="0" hangingPunct="1">
            <a:lnSpc>
              <a:spcPct val="115000"/>
            </a:lnSpc>
            <a:spcBef>
              <a:spcPct val="0"/>
            </a:spcBef>
            <a:spcAft>
              <a:spcPts val="0"/>
            </a:spcAft>
          </a:pPr>
          <a:r>
            <a:rPr lang="fr-FR" sz="2000" b="1" kern="1200" dirty="0" smtClean="0">
              <a:solidFill>
                <a:schemeClr val="lt1"/>
              </a:solidFill>
              <a:effectLst/>
              <a:latin typeface="Tw Cen MT" panose="020B0602020104020603" pitchFamily="34" charset="0"/>
              <a:ea typeface="+mn-ea"/>
              <a:cs typeface="+mn-cs"/>
            </a:rPr>
            <a:t>Affinage, perte de poids totale moyenne : 45% du poids au démoulage (de 26 à 73%)</a:t>
          </a:r>
          <a:endParaRPr lang="fr-FR" sz="2000" b="1" kern="1200" dirty="0">
            <a:solidFill>
              <a:schemeClr val="lt1"/>
            </a:solidFill>
            <a:effectLst/>
            <a:latin typeface="Tw Cen MT" panose="020B0602020104020603" pitchFamily="34" charset="0"/>
            <a:ea typeface="+mn-ea"/>
            <a:cs typeface="+mn-cs"/>
          </a:endParaRPr>
        </a:p>
      </dsp:txBody>
      <dsp:txXfrm>
        <a:off x="23989" y="547457"/>
        <a:ext cx="7915377" cy="713461"/>
      </dsp:txXfrm>
    </dsp:sp>
    <dsp:sp modelId="{562BF6DF-387F-465E-AA17-17389D900899}">
      <dsp:nvSpPr>
        <dsp:cNvPr id="0" name=""/>
        <dsp:cNvSpPr/>
      </dsp:nvSpPr>
      <dsp:spPr>
        <a:xfrm>
          <a:off x="0" y="1269717"/>
          <a:ext cx="2547809" cy="1603924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>
              <a:latin typeface="Tw Cen MT" panose="020B0602020104020603" pitchFamily="34" charset="0"/>
            </a:rPr>
            <a:t>Ressuyage, perte de poids moyenne : </a:t>
          </a:r>
          <a:r>
            <a:rPr lang="fr-FR" sz="2400" b="1" kern="1200" dirty="0" smtClean="0">
              <a:latin typeface="Tw Cen MT" panose="020B0602020104020603" pitchFamily="34" charset="0"/>
            </a:rPr>
            <a:t>12,5%</a:t>
          </a:r>
          <a:r>
            <a:rPr lang="fr-FR" sz="2400" kern="1200" dirty="0" smtClean="0">
              <a:latin typeface="Tw Cen MT" panose="020B0602020104020603" pitchFamily="34" charset="0"/>
            </a:rPr>
            <a:t> du poids au démoulage (de 2 à 28%)</a:t>
          </a:r>
          <a:endParaRPr lang="fr-FR" sz="2400" kern="1200" dirty="0">
            <a:latin typeface="Tw Cen MT" panose="020B0602020104020603" pitchFamily="34" charset="0"/>
          </a:endParaRPr>
        </a:p>
      </dsp:txBody>
      <dsp:txXfrm>
        <a:off x="0" y="1269717"/>
        <a:ext cx="2547809" cy="1603924"/>
      </dsp:txXfrm>
    </dsp:sp>
    <dsp:sp modelId="{BA4B542E-B73F-4C9C-9983-F14EC5425076}">
      <dsp:nvSpPr>
        <dsp:cNvPr id="0" name=""/>
        <dsp:cNvSpPr/>
      </dsp:nvSpPr>
      <dsp:spPr>
        <a:xfrm flipV="1">
          <a:off x="2595783" y="1672432"/>
          <a:ext cx="5724299" cy="45719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254000" bIns="191252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>
            <a:latin typeface="Tw Cen MT" panose="020B0602020104020603" pitchFamily="34" charset="0"/>
          </a:endParaRPr>
        </a:p>
      </dsp:txBody>
      <dsp:txXfrm rot="10800000">
        <a:off x="2595783" y="1683862"/>
        <a:ext cx="5712869" cy="22859"/>
      </dsp:txXfrm>
    </dsp:sp>
    <dsp:sp modelId="{D8745A7D-7B41-4C8A-B879-87024B4BA21D}">
      <dsp:nvSpPr>
        <dsp:cNvPr id="0" name=""/>
        <dsp:cNvSpPr/>
      </dsp:nvSpPr>
      <dsp:spPr>
        <a:xfrm>
          <a:off x="2546753" y="1741069"/>
          <a:ext cx="2547809" cy="1702626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>
              <a:latin typeface="Tw Cen MT" panose="020B0602020104020603" pitchFamily="34" charset="0"/>
            </a:rPr>
            <a:t>Séchage, perte de poids moyenne :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 smtClean="0">
              <a:latin typeface="Tw Cen MT" panose="020B0602020104020603" pitchFamily="34" charset="0"/>
            </a:rPr>
            <a:t>25%</a:t>
          </a:r>
          <a:r>
            <a:rPr lang="fr-FR" sz="2400" kern="1200" dirty="0" smtClean="0">
              <a:latin typeface="Tw Cen MT" panose="020B0602020104020603" pitchFamily="34" charset="0"/>
            </a:rPr>
            <a:t> du poids en fin de ressuyage (de 1 à 46 %)</a:t>
          </a:r>
          <a:endParaRPr lang="fr-FR" sz="2400" kern="1200" dirty="0">
            <a:latin typeface="Tw Cen MT" panose="020B0602020104020603" pitchFamily="34" charset="0"/>
          </a:endParaRPr>
        </a:p>
      </dsp:txBody>
      <dsp:txXfrm>
        <a:off x="2546753" y="1741069"/>
        <a:ext cx="2547809" cy="1702626"/>
      </dsp:txXfrm>
    </dsp:sp>
    <dsp:sp modelId="{10EFB4F4-B559-4B5F-ABAE-400EFAEFE1A1}">
      <dsp:nvSpPr>
        <dsp:cNvPr id="0" name=""/>
        <dsp:cNvSpPr/>
      </dsp:nvSpPr>
      <dsp:spPr>
        <a:xfrm flipV="1">
          <a:off x="5143590" y="1896903"/>
          <a:ext cx="3176489" cy="45454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254000" bIns="191252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>
            <a:latin typeface="Tw Cen MT" panose="020B0602020104020603" pitchFamily="34" charset="0"/>
          </a:endParaRPr>
        </a:p>
      </dsp:txBody>
      <dsp:txXfrm rot="10800000">
        <a:off x="5143590" y="1908266"/>
        <a:ext cx="3165126" cy="22727"/>
      </dsp:txXfrm>
    </dsp:sp>
    <dsp:sp modelId="{70F2C1E3-6679-4AF5-8EFA-D14225671105}">
      <dsp:nvSpPr>
        <dsp:cNvPr id="0" name=""/>
        <dsp:cNvSpPr/>
      </dsp:nvSpPr>
      <dsp:spPr>
        <a:xfrm>
          <a:off x="5107072" y="2331616"/>
          <a:ext cx="2547809" cy="1860378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>
              <a:latin typeface="Tw Cen MT" panose="020B0602020104020603" pitchFamily="34" charset="0"/>
            </a:rPr>
            <a:t>Affinage au hâloir, perte de poids moyenne : </a:t>
          </a:r>
          <a:r>
            <a:rPr lang="fr-FR" sz="2400" b="1" kern="1200" dirty="0" smtClean="0">
              <a:latin typeface="Tw Cen MT" panose="020B0602020104020603" pitchFamily="34" charset="0"/>
            </a:rPr>
            <a:t>25% </a:t>
          </a:r>
          <a:r>
            <a:rPr lang="fr-FR" sz="2400" kern="1200" dirty="0" smtClean="0">
              <a:latin typeface="Tw Cen MT" panose="020B0602020104020603" pitchFamily="34" charset="0"/>
            </a:rPr>
            <a:t>du poids en fin de séchage (de 4 à 53%)</a:t>
          </a:r>
          <a:endParaRPr lang="fr-FR" sz="2400" kern="1200" dirty="0">
            <a:latin typeface="Tw Cen MT" panose="020B0602020104020603" pitchFamily="34" charset="0"/>
          </a:endParaRPr>
        </a:p>
      </dsp:txBody>
      <dsp:txXfrm>
        <a:off x="5107072" y="2331616"/>
        <a:ext cx="2547809" cy="18603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76363" cy="511731"/>
          </a:xfrm>
          <a:prstGeom prst="rect">
            <a:avLst/>
          </a:prstGeom>
        </p:spPr>
        <p:txBody>
          <a:bodyPr vert="horz" lIns="99044" tIns="49521" rIns="99044" bIns="4952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295" y="1"/>
            <a:ext cx="3076363" cy="511731"/>
          </a:xfrm>
          <a:prstGeom prst="rect">
            <a:avLst/>
          </a:prstGeom>
        </p:spPr>
        <p:txBody>
          <a:bodyPr vert="horz" wrap="square" lIns="99044" tIns="49521" rIns="99044" bIns="4952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pitchFamily="-106" charset="0"/>
              </a:defRPr>
            </a:lvl1pPr>
          </a:lstStyle>
          <a:p>
            <a:fld id="{229927CA-E5B3-4A4C-AD64-BDC3B5996398}" type="datetime1">
              <a:rPr lang="fr-FR"/>
              <a:pPr/>
              <a:t>13/03/2018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2" y="9721107"/>
            <a:ext cx="3076363" cy="511731"/>
          </a:xfrm>
          <a:prstGeom prst="rect">
            <a:avLst/>
          </a:prstGeom>
        </p:spPr>
        <p:txBody>
          <a:bodyPr vert="horz" lIns="99044" tIns="49521" rIns="99044" bIns="4952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295" y="9721107"/>
            <a:ext cx="3076363" cy="511731"/>
          </a:xfrm>
          <a:prstGeom prst="rect">
            <a:avLst/>
          </a:prstGeom>
        </p:spPr>
        <p:txBody>
          <a:bodyPr vert="horz" wrap="square" lIns="99044" tIns="49521" rIns="99044" bIns="4952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pitchFamily="-106" charset="0"/>
              </a:defRPr>
            </a:lvl1pPr>
          </a:lstStyle>
          <a:p>
            <a:fld id="{E8CB9372-F5E4-4CB4-82A7-B31E7E4C01E7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765014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76363" cy="511731"/>
          </a:xfrm>
          <a:prstGeom prst="rect">
            <a:avLst/>
          </a:prstGeom>
        </p:spPr>
        <p:txBody>
          <a:bodyPr vert="horz" lIns="99044" tIns="49521" rIns="99044" bIns="4952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5" y="1"/>
            <a:ext cx="3076363" cy="511731"/>
          </a:xfrm>
          <a:prstGeom prst="rect">
            <a:avLst/>
          </a:prstGeom>
        </p:spPr>
        <p:txBody>
          <a:bodyPr vert="horz" wrap="square" lIns="99044" tIns="49521" rIns="99044" bIns="4952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pitchFamily="-106" charset="0"/>
              </a:defRPr>
            </a:lvl1pPr>
          </a:lstStyle>
          <a:p>
            <a:fld id="{E4412609-0B74-4A1C-A5D1-CE55A1A5288B}" type="datetime1">
              <a:rPr lang="fr-FR"/>
              <a:pPr/>
              <a:t>13/03/2018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4" tIns="49521" rIns="99044" bIns="49521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1" y="4861445"/>
            <a:ext cx="5679440" cy="4605576"/>
          </a:xfrm>
          <a:prstGeom prst="rect">
            <a:avLst/>
          </a:prstGeom>
        </p:spPr>
        <p:txBody>
          <a:bodyPr vert="horz" wrap="square" lIns="99044" tIns="49521" rIns="99044" bIns="49521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2" y="9721107"/>
            <a:ext cx="3076363" cy="511731"/>
          </a:xfrm>
          <a:prstGeom prst="rect">
            <a:avLst/>
          </a:prstGeom>
        </p:spPr>
        <p:txBody>
          <a:bodyPr vert="horz" lIns="99044" tIns="49521" rIns="99044" bIns="4952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5" y="9721107"/>
            <a:ext cx="3076363" cy="511731"/>
          </a:xfrm>
          <a:prstGeom prst="rect">
            <a:avLst/>
          </a:prstGeom>
        </p:spPr>
        <p:txBody>
          <a:bodyPr vert="horz" wrap="square" lIns="99044" tIns="49521" rIns="99044" bIns="4952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pitchFamily="-106" charset="0"/>
              </a:defRPr>
            </a:lvl1pPr>
          </a:lstStyle>
          <a:p>
            <a:fld id="{C4C816BF-4FB1-4787-9B56-0E4EBE030CDA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10763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816BF-4FB1-4787-9B56-0E4EBE030CDA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54120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816BF-4FB1-4787-9B56-0E4EBE030CDA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56677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816BF-4FB1-4787-9B56-0E4EBE030CDA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98527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816BF-4FB1-4787-9B56-0E4EBE030CDA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94671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816BF-4FB1-4787-9B56-0E4EBE030CDA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78351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816BF-4FB1-4787-9B56-0E4EBE030CDA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36411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816BF-4FB1-4787-9B56-0E4EBE030CDA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09795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816BF-4FB1-4787-9B56-0E4EBE030CDA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95713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816BF-4FB1-4787-9B56-0E4EBE030CDA}" type="slidenum">
              <a:rPr lang="fr-FR" smtClean="0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705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816BF-4FB1-4787-9B56-0E4EBE030CDA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91238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816BF-4FB1-4787-9B56-0E4EBE030CDA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58002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42BF9-F4FC-4C7E-BF48-003B69BB7B70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36342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816BF-4FB1-4787-9B56-0E4EBE030CDA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83446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816BF-4FB1-4787-9B56-0E4EBE030CDA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39748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816BF-4FB1-4787-9B56-0E4EBE030CDA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97511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816BF-4FB1-4787-9B56-0E4EBE030CDA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46527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816BF-4FB1-4787-9B56-0E4EBE030CDA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7264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casdar2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4379913"/>
            <a:ext cx="132080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gisRA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763" y="5964238"/>
            <a:ext cx="2709862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13918" y="1471744"/>
            <a:ext cx="7772400" cy="1997075"/>
          </a:xfrm>
        </p:spPr>
        <p:txBody>
          <a:bodyPr>
            <a:normAutofit/>
          </a:bodyPr>
          <a:lstStyle>
            <a:lvl1pPr algn="l">
              <a:defRPr sz="5400" b="0" i="0">
                <a:solidFill>
                  <a:srgbClr val="76B41F"/>
                </a:solidFill>
                <a:latin typeface="Tw Cen MT Condensed"/>
                <a:cs typeface="Tw Cen MT Condensed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12813" y="4061335"/>
            <a:ext cx="5571712" cy="1733628"/>
          </a:xfrm>
        </p:spPr>
        <p:txBody>
          <a:bodyPr>
            <a:normAutofit/>
          </a:bodyPr>
          <a:lstStyle>
            <a:lvl1pPr marL="0" indent="0" algn="r">
              <a:buNone/>
              <a:defRPr sz="2700" b="0" i="0">
                <a:solidFill>
                  <a:srgbClr val="9B141B"/>
                </a:solidFill>
                <a:latin typeface="Tw Cen MT"/>
                <a:cs typeface="Tw Cen M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55052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Affinage des fromages fermiers lactiques</a:t>
            </a:r>
            <a:endParaRPr lang="fr-FR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625F7C-BAE3-40C9-9C66-028B4AF7CA14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5647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Affinage des fromages fermiers lactiques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9296D7-80F1-4FCB-B2E2-87EE646B9D79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84123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Affinage des fromages fermiers lactiques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042ADC-9F91-45B8-9F3F-BE25014E1D24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84555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casdar2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4379913"/>
            <a:ext cx="132080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gisRA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763" y="5964238"/>
            <a:ext cx="2709862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13918" y="1471744"/>
            <a:ext cx="7772400" cy="1997075"/>
          </a:xfrm>
        </p:spPr>
        <p:txBody>
          <a:bodyPr>
            <a:normAutofit/>
          </a:bodyPr>
          <a:lstStyle>
            <a:lvl1pPr algn="l">
              <a:defRPr sz="5400" b="0" i="0">
                <a:solidFill>
                  <a:srgbClr val="76B41F"/>
                </a:solidFill>
                <a:latin typeface="Tw Cen MT Condensed"/>
                <a:cs typeface="Tw Cen MT Condensed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12813" y="4061335"/>
            <a:ext cx="5571712" cy="1733628"/>
          </a:xfrm>
        </p:spPr>
        <p:txBody>
          <a:bodyPr>
            <a:normAutofit/>
          </a:bodyPr>
          <a:lstStyle>
            <a:lvl1pPr marL="0" indent="0" algn="r">
              <a:buNone/>
              <a:defRPr sz="2700" b="0" i="0">
                <a:solidFill>
                  <a:srgbClr val="9B141B"/>
                </a:solidFill>
                <a:latin typeface="Tw Cen MT"/>
                <a:cs typeface="Tw Cen M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des sous-titres du masque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076" y="4361506"/>
            <a:ext cx="883820" cy="113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853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9144000" cy="147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latin typeface="+mn-lt"/>
              <a:ea typeface="+mn-ea"/>
            </a:endParaRPr>
          </a:p>
        </p:txBody>
      </p:sp>
      <p:sp>
        <p:nvSpPr>
          <p:cNvPr id="5" name="Freeform 5"/>
          <p:cNvSpPr>
            <a:spLocks/>
          </p:cNvSpPr>
          <p:nvPr userDrawn="1"/>
        </p:nvSpPr>
        <p:spPr bwMode="auto">
          <a:xfrm>
            <a:off x="0" y="0"/>
            <a:ext cx="9267825" cy="1222375"/>
          </a:xfrm>
          <a:custGeom>
            <a:avLst/>
            <a:gdLst/>
            <a:ahLst/>
            <a:cxnLst>
              <a:cxn ang="0">
                <a:pos x="5751" y="828"/>
              </a:cxn>
              <a:cxn ang="0">
                <a:pos x="5751" y="828"/>
              </a:cxn>
              <a:cxn ang="0">
                <a:pos x="5644" y="796"/>
              </a:cxn>
              <a:cxn ang="0">
                <a:pos x="5539" y="766"/>
              </a:cxn>
              <a:cxn ang="0">
                <a:pos x="5437" y="743"/>
              </a:cxn>
              <a:cxn ang="0">
                <a:pos x="5336" y="722"/>
              </a:cxn>
              <a:cxn ang="0">
                <a:pos x="5238" y="707"/>
              </a:cxn>
              <a:cxn ang="0">
                <a:pos x="5141" y="693"/>
              </a:cxn>
              <a:cxn ang="0">
                <a:pos x="5045" y="684"/>
              </a:cxn>
              <a:cxn ang="0">
                <a:pos x="4949" y="678"/>
              </a:cxn>
              <a:cxn ang="0">
                <a:pos x="4854" y="674"/>
              </a:cxn>
              <a:cxn ang="0">
                <a:pos x="4756" y="672"/>
              </a:cxn>
              <a:cxn ang="0">
                <a:pos x="4659" y="674"/>
              </a:cxn>
              <a:cxn ang="0">
                <a:pos x="4558" y="679"/>
              </a:cxn>
              <a:cxn ang="0">
                <a:pos x="4457" y="684"/>
              </a:cxn>
              <a:cxn ang="0">
                <a:pos x="4352" y="693"/>
              </a:cxn>
              <a:cxn ang="0">
                <a:pos x="4245" y="703"/>
              </a:cxn>
              <a:cxn ang="0">
                <a:pos x="4135" y="713"/>
              </a:cxn>
              <a:cxn ang="0">
                <a:pos x="3901" y="741"/>
              </a:cxn>
              <a:cxn ang="0">
                <a:pos x="3646" y="770"/>
              </a:cxn>
              <a:cxn ang="0">
                <a:pos x="3369" y="801"/>
              </a:cxn>
              <a:cxn ang="0">
                <a:pos x="3065" y="833"/>
              </a:cxn>
              <a:cxn ang="0">
                <a:pos x="2901" y="849"/>
              </a:cxn>
              <a:cxn ang="0">
                <a:pos x="2730" y="864"/>
              </a:cxn>
              <a:cxn ang="0">
                <a:pos x="2548" y="878"/>
              </a:cxn>
              <a:cxn ang="0">
                <a:pos x="2358" y="890"/>
              </a:cxn>
              <a:cxn ang="0">
                <a:pos x="2158" y="902"/>
              </a:cxn>
              <a:cxn ang="0">
                <a:pos x="1948" y="914"/>
              </a:cxn>
              <a:cxn ang="0">
                <a:pos x="1727" y="922"/>
              </a:cxn>
              <a:cxn ang="0">
                <a:pos x="1496" y="929"/>
              </a:cxn>
              <a:cxn ang="0">
                <a:pos x="1496" y="929"/>
              </a:cxn>
              <a:cxn ang="0">
                <a:pos x="1426" y="929"/>
              </a:cxn>
              <a:cxn ang="0">
                <a:pos x="1356" y="929"/>
              </a:cxn>
              <a:cxn ang="0">
                <a:pos x="1286" y="926"/>
              </a:cxn>
              <a:cxn ang="0">
                <a:pos x="1216" y="922"/>
              </a:cxn>
              <a:cxn ang="0">
                <a:pos x="1148" y="917"/>
              </a:cxn>
              <a:cxn ang="0">
                <a:pos x="1079" y="910"/>
              </a:cxn>
              <a:cxn ang="0">
                <a:pos x="1011" y="902"/>
              </a:cxn>
              <a:cxn ang="0">
                <a:pos x="946" y="891"/>
              </a:cxn>
              <a:cxn ang="0">
                <a:pos x="881" y="881"/>
              </a:cxn>
              <a:cxn ang="0">
                <a:pos x="816" y="871"/>
              </a:cxn>
              <a:cxn ang="0">
                <a:pos x="693" y="847"/>
              </a:cxn>
              <a:cxn ang="0">
                <a:pos x="575" y="820"/>
              </a:cxn>
              <a:cxn ang="0">
                <a:pos x="467" y="792"/>
              </a:cxn>
              <a:cxn ang="0">
                <a:pos x="366" y="765"/>
              </a:cxn>
              <a:cxn ang="0">
                <a:pos x="275" y="737"/>
              </a:cxn>
              <a:cxn ang="0">
                <a:pos x="195" y="712"/>
              </a:cxn>
              <a:cxn ang="0">
                <a:pos x="128" y="689"/>
              </a:cxn>
              <a:cxn ang="0">
                <a:pos x="34" y="655"/>
              </a:cxn>
              <a:cxn ang="0">
                <a:pos x="0" y="642"/>
              </a:cxn>
              <a:cxn ang="0">
                <a:pos x="0" y="2"/>
              </a:cxn>
              <a:cxn ang="0">
                <a:pos x="5760" y="0"/>
              </a:cxn>
              <a:cxn ang="0">
                <a:pos x="5751" y="828"/>
              </a:cxn>
            </a:cxnLst>
            <a:rect l="0" t="0" r="r" b="b"/>
            <a:pathLst>
              <a:path w="5760" h="929">
                <a:moveTo>
                  <a:pt x="5751" y="828"/>
                </a:moveTo>
                <a:lnTo>
                  <a:pt x="5751" y="828"/>
                </a:lnTo>
                <a:lnTo>
                  <a:pt x="5644" y="796"/>
                </a:lnTo>
                <a:lnTo>
                  <a:pt x="5539" y="766"/>
                </a:lnTo>
                <a:lnTo>
                  <a:pt x="5437" y="743"/>
                </a:lnTo>
                <a:lnTo>
                  <a:pt x="5336" y="722"/>
                </a:lnTo>
                <a:lnTo>
                  <a:pt x="5238" y="707"/>
                </a:lnTo>
                <a:lnTo>
                  <a:pt x="5141" y="693"/>
                </a:lnTo>
                <a:lnTo>
                  <a:pt x="5045" y="684"/>
                </a:lnTo>
                <a:lnTo>
                  <a:pt x="4949" y="678"/>
                </a:lnTo>
                <a:lnTo>
                  <a:pt x="4854" y="674"/>
                </a:lnTo>
                <a:lnTo>
                  <a:pt x="4756" y="672"/>
                </a:lnTo>
                <a:lnTo>
                  <a:pt x="4659" y="674"/>
                </a:lnTo>
                <a:lnTo>
                  <a:pt x="4558" y="679"/>
                </a:lnTo>
                <a:lnTo>
                  <a:pt x="4457" y="684"/>
                </a:lnTo>
                <a:lnTo>
                  <a:pt x="4352" y="693"/>
                </a:lnTo>
                <a:lnTo>
                  <a:pt x="4245" y="703"/>
                </a:lnTo>
                <a:lnTo>
                  <a:pt x="4135" y="713"/>
                </a:lnTo>
                <a:lnTo>
                  <a:pt x="3901" y="741"/>
                </a:lnTo>
                <a:lnTo>
                  <a:pt x="3646" y="770"/>
                </a:lnTo>
                <a:lnTo>
                  <a:pt x="3369" y="801"/>
                </a:lnTo>
                <a:lnTo>
                  <a:pt x="3065" y="833"/>
                </a:lnTo>
                <a:lnTo>
                  <a:pt x="2901" y="849"/>
                </a:lnTo>
                <a:lnTo>
                  <a:pt x="2730" y="864"/>
                </a:lnTo>
                <a:lnTo>
                  <a:pt x="2548" y="878"/>
                </a:lnTo>
                <a:lnTo>
                  <a:pt x="2358" y="890"/>
                </a:lnTo>
                <a:lnTo>
                  <a:pt x="2158" y="902"/>
                </a:lnTo>
                <a:lnTo>
                  <a:pt x="1948" y="914"/>
                </a:lnTo>
                <a:lnTo>
                  <a:pt x="1727" y="922"/>
                </a:lnTo>
                <a:lnTo>
                  <a:pt x="1496" y="929"/>
                </a:lnTo>
                <a:lnTo>
                  <a:pt x="1496" y="929"/>
                </a:lnTo>
                <a:lnTo>
                  <a:pt x="1426" y="929"/>
                </a:lnTo>
                <a:lnTo>
                  <a:pt x="1356" y="929"/>
                </a:lnTo>
                <a:lnTo>
                  <a:pt x="1286" y="926"/>
                </a:lnTo>
                <a:lnTo>
                  <a:pt x="1216" y="922"/>
                </a:lnTo>
                <a:lnTo>
                  <a:pt x="1148" y="917"/>
                </a:lnTo>
                <a:lnTo>
                  <a:pt x="1079" y="910"/>
                </a:lnTo>
                <a:lnTo>
                  <a:pt x="1011" y="902"/>
                </a:lnTo>
                <a:lnTo>
                  <a:pt x="946" y="891"/>
                </a:lnTo>
                <a:lnTo>
                  <a:pt x="881" y="881"/>
                </a:lnTo>
                <a:lnTo>
                  <a:pt x="816" y="871"/>
                </a:lnTo>
                <a:lnTo>
                  <a:pt x="693" y="847"/>
                </a:lnTo>
                <a:lnTo>
                  <a:pt x="575" y="820"/>
                </a:lnTo>
                <a:lnTo>
                  <a:pt x="467" y="792"/>
                </a:lnTo>
                <a:lnTo>
                  <a:pt x="366" y="765"/>
                </a:lnTo>
                <a:lnTo>
                  <a:pt x="275" y="737"/>
                </a:lnTo>
                <a:lnTo>
                  <a:pt x="195" y="712"/>
                </a:lnTo>
                <a:lnTo>
                  <a:pt x="128" y="689"/>
                </a:lnTo>
                <a:lnTo>
                  <a:pt x="34" y="655"/>
                </a:lnTo>
                <a:lnTo>
                  <a:pt x="0" y="642"/>
                </a:lnTo>
                <a:lnTo>
                  <a:pt x="0" y="2"/>
                </a:lnTo>
                <a:lnTo>
                  <a:pt x="5760" y="0"/>
                </a:lnTo>
                <a:lnTo>
                  <a:pt x="5751" y="828"/>
                </a:lnTo>
                <a:close/>
              </a:path>
            </a:pathLst>
          </a:custGeom>
          <a:solidFill>
            <a:srgbClr val="9B141B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latin typeface="+mn-lt"/>
              <a:ea typeface="+mn-ea"/>
            </a:endParaRPr>
          </a:p>
        </p:txBody>
      </p:sp>
      <p:sp>
        <p:nvSpPr>
          <p:cNvPr id="6" name="Freeform 7"/>
          <p:cNvSpPr>
            <a:spLocks/>
          </p:cNvSpPr>
          <p:nvPr userDrawn="1"/>
        </p:nvSpPr>
        <p:spPr bwMode="auto">
          <a:xfrm>
            <a:off x="6926263" y="1150938"/>
            <a:ext cx="1949450" cy="247650"/>
          </a:xfrm>
          <a:custGeom>
            <a:avLst/>
            <a:gdLst/>
            <a:ahLst/>
            <a:cxnLst>
              <a:cxn ang="0">
                <a:pos x="846" y="118"/>
              </a:cxn>
              <a:cxn ang="0">
                <a:pos x="846" y="118"/>
              </a:cxn>
              <a:cxn ang="0">
                <a:pos x="788" y="113"/>
              </a:cxn>
              <a:cxn ang="0">
                <a:pos x="725" y="112"/>
              </a:cxn>
              <a:cxn ang="0">
                <a:pos x="658" y="110"/>
              </a:cxn>
              <a:cxn ang="0">
                <a:pos x="588" y="110"/>
              </a:cxn>
              <a:cxn ang="0">
                <a:pos x="448" y="113"/>
              </a:cxn>
              <a:cxn ang="0">
                <a:pos x="311" y="118"/>
              </a:cxn>
              <a:cxn ang="0">
                <a:pos x="190" y="125"/>
              </a:cxn>
              <a:cxn ang="0">
                <a:pos x="90" y="130"/>
              </a:cxn>
              <a:cxn ang="0">
                <a:pos x="0" y="137"/>
              </a:cxn>
              <a:cxn ang="0">
                <a:pos x="0" y="137"/>
              </a:cxn>
              <a:cxn ang="0">
                <a:pos x="5" y="130"/>
              </a:cxn>
              <a:cxn ang="0">
                <a:pos x="13" y="120"/>
              </a:cxn>
              <a:cxn ang="0">
                <a:pos x="25" y="110"/>
              </a:cxn>
              <a:cxn ang="0">
                <a:pos x="43" y="96"/>
              </a:cxn>
              <a:cxn ang="0">
                <a:pos x="65" y="83"/>
              </a:cxn>
              <a:cxn ang="0">
                <a:pos x="94" y="67"/>
              </a:cxn>
              <a:cxn ang="0">
                <a:pos x="128" y="52"/>
              </a:cxn>
              <a:cxn ang="0">
                <a:pos x="167" y="38"/>
              </a:cxn>
              <a:cxn ang="0">
                <a:pos x="215" y="26"/>
              </a:cxn>
              <a:cxn ang="0">
                <a:pos x="272" y="14"/>
              </a:cxn>
              <a:cxn ang="0">
                <a:pos x="335" y="7"/>
              </a:cxn>
              <a:cxn ang="0">
                <a:pos x="371" y="4"/>
              </a:cxn>
              <a:cxn ang="0">
                <a:pos x="407" y="2"/>
              </a:cxn>
              <a:cxn ang="0">
                <a:pos x="448" y="0"/>
              </a:cxn>
              <a:cxn ang="0">
                <a:pos x="489" y="0"/>
              </a:cxn>
              <a:cxn ang="0">
                <a:pos x="533" y="2"/>
              </a:cxn>
              <a:cxn ang="0">
                <a:pos x="580" y="4"/>
              </a:cxn>
              <a:cxn ang="0">
                <a:pos x="629" y="7"/>
              </a:cxn>
              <a:cxn ang="0">
                <a:pos x="682" y="12"/>
              </a:cxn>
              <a:cxn ang="0">
                <a:pos x="682" y="12"/>
              </a:cxn>
              <a:cxn ang="0">
                <a:pos x="715" y="18"/>
              </a:cxn>
              <a:cxn ang="0">
                <a:pos x="752" y="23"/>
              </a:cxn>
              <a:cxn ang="0">
                <a:pos x="838" y="41"/>
              </a:cxn>
              <a:cxn ang="0">
                <a:pos x="928" y="65"/>
              </a:cxn>
              <a:cxn ang="0">
                <a:pos x="1017" y="91"/>
              </a:cxn>
              <a:cxn ang="0">
                <a:pos x="1099" y="115"/>
              </a:cxn>
              <a:cxn ang="0">
                <a:pos x="1166" y="136"/>
              </a:cxn>
              <a:cxn ang="0">
                <a:pos x="1228" y="156"/>
              </a:cxn>
              <a:cxn ang="0">
                <a:pos x="1228" y="156"/>
              </a:cxn>
              <a:cxn ang="0">
                <a:pos x="1149" y="146"/>
              </a:cxn>
              <a:cxn ang="0">
                <a:pos x="1031" y="134"/>
              </a:cxn>
              <a:cxn ang="0">
                <a:pos x="846" y="118"/>
              </a:cxn>
            </a:cxnLst>
            <a:rect l="0" t="0" r="r" b="b"/>
            <a:pathLst>
              <a:path w="1228" h="156">
                <a:moveTo>
                  <a:pt x="846" y="118"/>
                </a:moveTo>
                <a:lnTo>
                  <a:pt x="846" y="118"/>
                </a:lnTo>
                <a:lnTo>
                  <a:pt x="788" y="113"/>
                </a:lnTo>
                <a:lnTo>
                  <a:pt x="725" y="112"/>
                </a:lnTo>
                <a:lnTo>
                  <a:pt x="658" y="110"/>
                </a:lnTo>
                <a:lnTo>
                  <a:pt x="588" y="110"/>
                </a:lnTo>
                <a:lnTo>
                  <a:pt x="448" y="113"/>
                </a:lnTo>
                <a:lnTo>
                  <a:pt x="311" y="118"/>
                </a:lnTo>
                <a:lnTo>
                  <a:pt x="190" y="125"/>
                </a:lnTo>
                <a:lnTo>
                  <a:pt x="90" y="130"/>
                </a:lnTo>
                <a:lnTo>
                  <a:pt x="0" y="137"/>
                </a:lnTo>
                <a:lnTo>
                  <a:pt x="0" y="137"/>
                </a:lnTo>
                <a:lnTo>
                  <a:pt x="5" y="130"/>
                </a:lnTo>
                <a:lnTo>
                  <a:pt x="13" y="120"/>
                </a:lnTo>
                <a:lnTo>
                  <a:pt x="25" y="110"/>
                </a:lnTo>
                <a:lnTo>
                  <a:pt x="43" y="96"/>
                </a:lnTo>
                <a:lnTo>
                  <a:pt x="65" y="83"/>
                </a:lnTo>
                <a:lnTo>
                  <a:pt x="94" y="67"/>
                </a:lnTo>
                <a:lnTo>
                  <a:pt x="128" y="52"/>
                </a:lnTo>
                <a:lnTo>
                  <a:pt x="167" y="38"/>
                </a:lnTo>
                <a:lnTo>
                  <a:pt x="215" y="26"/>
                </a:lnTo>
                <a:lnTo>
                  <a:pt x="272" y="14"/>
                </a:lnTo>
                <a:lnTo>
                  <a:pt x="335" y="7"/>
                </a:lnTo>
                <a:lnTo>
                  <a:pt x="371" y="4"/>
                </a:lnTo>
                <a:lnTo>
                  <a:pt x="407" y="2"/>
                </a:lnTo>
                <a:lnTo>
                  <a:pt x="448" y="0"/>
                </a:lnTo>
                <a:lnTo>
                  <a:pt x="489" y="0"/>
                </a:lnTo>
                <a:lnTo>
                  <a:pt x="533" y="2"/>
                </a:lnTo>
                <a:lnTo>
                  <a:pt x="580" y="4"/>
                </a:lnTo>
                <a:lnTo>
                  <a:pt x="629" y="7"/>
                </a:lnTo>
                <a:lnTo>
                  <a:pt x="682" y="12"/>
                </a:lnTo>
                <a:lnTo>
                  <a:pt x="682" y="12"/>
                </a:lnTo>
                <a:lnTo>
                  <a:pt x="715" y="18"/>
                </a:lnTo>
                <a:lnTo>
                  <a:pt x="752" y="23"/>
                </a:lnTo>
                <a:lnTo>
                  <a:pt x="838" y="41"/>
                </a:lnTo>
                <a:lnTo>
                  <a:pt x="928" y="65"/>
                </a:lnTo>
                <a:lnTo>
                  <a:pt x="1017" y="91"/>
                </a:lnTo>
                <a:lnTo>
                  <a:pt x="1099" y="115"/>
                </a:lnTo>
                <a:lnTo>
                  <a:pt x="1166" y="136"/>
                </a:lnTo>
                <a:lnTo>
                  <a:pt x="1228" y="156"/>
                </a:lnTo>
                <a:lnTo>
                  <a:pt x="1228" y="156"/>
                </a:lnTo>
                <a:lnTo>
                  <a:pt x="1149" y="146"/>
                </a:lnTo>
                <a:lnTo>
                  <a:pt x="1031" y="134"/>
                </a:lnTo>
                <a:lnTo>
                  <a:pt x="846" y="118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latin typeface="+mn-lt"/>
              <a:ea typeface="+mn-ea"/>
            </a:endParaRPr>
          </a:p>
        </p:txBody>
      </p:sp>
      <p:pic>
        <p:nvPicPr>
          <p:cNvPr id="7" name="Image 10" descr="gisRA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900" y="6356350"/>
            <a:ext cx="15954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7130" y="49462"/>
            <a:ext cx="8229600" cy="925263"/>
          </a:xfrm>
        </p:spPr>
        <p:txBody>
          <a:bodyPr>
            <a:noAutofit/>
          </a:bodyPr>
          <a:lstStyle>
            <a:lvl1pPr algn="l">
              <a:lnSpc>
                <a:spcPts val="3500"/>
              </a:lnSpc>
              <a:defRPr sz="4400" b="0" i="0" baseline="0">
                <a:solidFill>
                  <a:schemeClr val="bg1"/>
                </a:solidFill>
                <a:latin typeface="Tw Cen MT Condensed"/>
                <a:cs typeface="Tw Cen MT Condensed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7130" y="1222375"/>
            <a:ext cx="8319671" cy="5133975"/>
          </a:xfrm>
        </p:spPr>
        <p:txBody>
          <a:bodyPr/>
          <a:lstStyle>
            <a:lvl1pPr marL="449263" indent="-449263">
              <a:buSzPct val="50000"/>
              <a:buFontTx/>
              <a:buBlip>
                <a:blip r:embed="rId3"/>
              </a:buBlip>
              <a:defRPr sz="2800">
                <a:solidFill>
                  <a:srgbClr val="9B141B"/>
                </a:solidFill>
                <a:latin typeface="Tw Cen MT"/>
                <a:cs typeface="Tw Cen MT"/>
              </a:defRPr>
            </a:lvl1pPr>
            <a:lvl2pPr marL="627063" indent="-266700">
              <a:buClr>
                <a:srgbClr val="76B41F"/>
              </a:buClr>
              <a:buSzPct val="50000"/>
              <a:buFontTx/>
              <a:buBlip>
                <a:blip r:embed="rId4"/>
              </a:buBlip>
              <a:defRPr sz="23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720725" indent="-180975">
              <a:buClr>
                <a:srgbClr val="9B141B"/>
              </a:buClr>
              <a:buSzPct val="50000"/>
              <a:buFontTx/>
              <a:buBlip>
                <a:blip r:embed="rId5"/>
              </a:buBlip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0"/>
          </p:nvPr>
        </p:nvSpPr>
        <p:spPr>
          <a:xfrm>
            <a:off x="5791200" y="6356350"/>
            <a:ext cx="2895600" cy="365125"/>
          </a:xfrm>
        </p:spPr>
        <p:txBody>
          <a:bodyPr lIns="0" rIns="0"/>
          <a:lstStyle>
            <a:lvl1pPr algn="r">
              <a:defRPr sz="1400"/>
            </a:lvl1pPr>
          </a:lstStyle>
          <a:p>
            <a:pPr>
              <a:defRPr/>
            </a:pPr>
            <a:r>
              <a:rPr lang="fr-FR"/>
              <a:t>Titre intervention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92080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9144000" cy="147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latin typeface="+mn-lt"/>
              <a:ea typeface="+mn-ea"/>
            </a:endParaRPr>
          </a:p>
        </p:txBody>
      </p:sp>
      <p:sp>
        <p:nvSpPr>
          <p:cNvPr id="5" name="Freeform 5"/>
          <p:cNvSpPr>
            <a:spLocks/>
          </p:cNvSpPr>
          <p:nvPr userDrawn="1"/>
        </p:nvSpPr>
        <p:spPr bwMode="auto">
          <a:xfrm>
            <a:off x="0" y="0"/>
            <a:ext cx="9267825" cy="1222375"/>
          </a:xfrm>
          <a:custGeom>
            <a:avLst/>
            <a:gdLst/>
            <a:ahLst/>
            <a:cxnLst>
              <a:cxn ang="0">
                <a:pos x="5751" y="828"/>
              </a:cxn>
              <a:cxn ang="0">
                <a:pos x="5751" y="828"/>
              </a:cxn>
              <a:cxn ang="0">
                <a:pos x="5644" y="796"/>
              </a:cxn>
              <a:cxn ang="0">
                <a:pos x="5539" y="766"/>
              </a:cxn>
              <a:cxn ang="0">
                <a:pos x="5437" y="743"/>
              </a:cxn>
              <a:cxn ang="0">
                <a:pos x="5336" y="722"/>
              </a:cxn>
              <a:cxn ang="0">
                <a:pos x="5238" y="707"/>
              </a:cxn>
              <a:cxn ang="0">
                <a:pos x="5141" y="693"/>
              </a:cxn>
              <a:cxn ang="0">
                <a:pos x="5045" y="684"/>
              </a:cxn>
              <a:cxn ang="0">
                <a:pos x="4949" y="678"/>
              </a:cxn>
              <a:cxn ang="0">
                <a:pos x="4854" y="674"/>
              </a:cxn>
              <a:cxn ang="0">
                <a:pos x="4756" y="672"/>
              </a:cxn>
              <a:cxn ang="0">
                <a:pos x="4659" y="674"/>
              </a:cxn>
              <a:cxn ang="0">
                <a:pos x="4558" y="679"/>
              </a:cxn>
              <a:cxn ang="0">
                <a:pos x="4457" y="684"/>
              </a:cxn>
              <a:cxn ang="0">
                <a:pos x="4352" y="693"/>
              </a:cxn>
              <a:cxn ang="0">
                <a:pos x="4245" y="703"/>
              </a:cxn>
              <a:cxn ang="0">
                <a:pos x="4135" y="713"/>
              </a:cxn>
              <a:cxn ang="0">
                <a:pos x="3901" y="741"/>
              </a:cxn>
              <a:cxn ang="0">
                <a:pos x="3646" y="770"/>
              </a:cxn>
              <a:cxn ang="0">
                <a:pos x="3369" y="801"/>
              </a:cxn>
              <a:cxn ang="0">
                <a:pos x="3065" y="833"/>
              </a:cxn>
              <a:cxn ang="0">
                <a:pos x="2901" y="849"/>
              </a:cxn>
              <a:cxn ang="0">
                <a:pos x="2730" y="864"/>
              </a:cxn>
              <a:cxn ang="0">
                <a:pos x="2548" y="878"/>
              </a:cxn>
              <a:cxn ang="0">
                <a:pos x="2358" y="890"/>
              </a:cxn>
              <a:cxn ang="0">
                <a:pos x="2158" y="902"/>
              </a:cxn>
              <a:cxn ang="0">
                <a:pos x="1948" y="914"/>
              </a:cxn>
              <a:cxn ang="0">
                <a:pos x="1727" y="922"/>
              </a:cxn>
              <a:cxn ang="0">
                <a:pos x="1496" y="929"/>
              </a:cxn>
              <a:cxn ang="0">
                <a:pos x="1496" y="929"/>
              </a:cxn>
              <a:cxn ang="0">
                <a:pos x="1426" y="929"/>
              </a:cxn>
              <a:cxn ang="0">
                <a:pos x="1356" y="929"/>
              </a:cxn>
              <a:cxn ang="0">
                <a:pos x="1286" y="926"/>
              </a:cxn>
              <a:cxn ang="0">
                <a:pos x="1216" y="922"/>
              </a:cxn>
              <a:cxn ang="0">
                <a:pos x="1148" y="917"/>
              </a:cxn>
              <a:cxn ang="0">
                <a:pos x="1079" y="910"/>
              </a:cxn>
              <a:cxn ang="0">
                <a:pos x="1011" y="902"/>
              </a:cxn>
              <a:cxn ang="0">
                <a:pos x="946" y="891"/>
              </a:cxn>
              <a:cxn ang="0">
                <a:pos x="881" y="881"/>
              </a:cxn>
              <a:cxn ang="0">
                <a:pos x="816" y="871"/>
              </a:cxn>
              <a:cxn ang="0">
                <a:pos x="693" y="847"/>
              </a:cxn>
              <a:cxn ang="0">
                <a:pos x="575" y="820"/>
              </a:cxn>
              <a:cxn ang="0">
                <a:pos x="467" y="792"/>
              </a:cxn>
              <a:cxn ang="0">
                <a:pos x="366" y="765"/>
              </a:cxn>
              <a:cxn ang="0">
                <a:pos x="275" y="737"/>
              </a:cxn>
              <a:cxn ang="0">
                <a:pos x="195" y="712"/>
              </a:cxn>
              <a:cxn ang="0">
                <a:pos x="128" y="689"/>
              </a:cxn>
              <a:cxn ang="0">
                <a:pos x="34" y="655"/>
              </a:cxn>
              <a:cxn ang="0">
                <a:pos x="0" y="642"/>
              </a:cxn>
              <a:cxn ang="0">
                <a:pos x="0" y="2"/>
              </a:cxn>
              <a:cxn ang="0">
                <a:pos x="5760" y="0"/>
              </a:cxn>
              <a:cxn ang="0">
                <a:pos x="5751" y="828"/>
              </a:cxn>
            </a:cxnLst>
            <a:rect l="0" t="0" r="r" b="b"/>
            <a:pathLst>
              <a:path w="5760" h="929">
                <a:moveTo>
                  <a:pt x="5751" y="828"/>
                </a:moveTo>
                <a:lnTo>
                  <a:pt x="5751" y="828"/>
                </a:lnTo>
                <a:lnTo>
                  <a:pt x="5644" y="796"/>
                </a:lnTo>
                <a:lnTo>
                  <a:pt x="5539" y="766"/>
                </a:lnTo>
                <a:lnTo>
                  <a:pt x="5437" y="743"/>
                </a:lnTo>
                <a:lnTo>
                  <a:pt x="5336" y="722"/>
                </a:lnTo>
                <a:lnTo>
                  <a:pt x="5238" y="707"/>
                </a:lnTo>
                <a:lnTo>
                  <a:pt x="5141" y="693"/>
                </a:lnTo>
                <a:lnTo>
                  <a:pt x="5045" y="684"/>
                </a:lnTo>
                <a:lnTo>
                  <a:pt x="4949" y="678"/>
                </a:lnTo>
                <a:lnTo>
                  <a:pt x="4854" y="674"/>
                </a:lnTo>
                <a:lnTo>
                  <a:pt x="4756" y="672"/>
                </a:lnTo>
                <a:lnTo>
                  <a:pt x="4659" y="674"/>
                </a:lnTo>
                <a:lnTo>
                  <a:pt x="4558" y="679"/>
                </a:lnTo>
                <a:lnTo>
                  <a:pt x="4457" y="684"/>
                </a:lnTo>
                <a:lnTo>
                  <a:pt x="4352" y="693"/>
                </a:lnTo>
                <a:lnTo>
                  <a:pt x="4245" y="703"/>
                </a:lnTo>
                <a:lnTo>
                  <a:pt x="4135" y="713"/>
                </a:lnTo>
                <a:lnTo>
                  <a:pt x="3901" y="741"/>
                </a:lnTo>
                <a:lnTo>
                  <a:pt x="3646" y="770"/>
                </a:lnTo>
                <a:lnTo>
                  <a:pt x="3369" y="801"/>
                </a:lnTo>
                <a:lnTo>
                  <a:pt x="3065" y="833"/>
                </a:lnTo>
                <a:lnTo>
                  <a:pt x="2901" y="849"/>
                </a:lnTo>
                <a:lnTo>
                  <a:pt x="2730" y="864"/>
                </a:lnTo>
                <a:lnTo>
                  <a:pt x="2548" y="878"/>
                </a:lnTo>
                <a:lnTo>
                  <a:pt x="2358" y="890"/>
                </a:lnTo>
                <a:lnTo>
                  <a:pt x="2158" y="902"/>
                </a:lnTo>
                <a:lnTo>
                  <a:pt x="1948" y="914"/>
                </a:lnTo>
                <a:lnTo>
                  <a:pt x="1727" y="922"/>
                </a:lnTo>
                <a:lnTo>
                  <a:pt x="1496" y="929"/>
                </a:lnTo>
                <a:lnTo>
                  <a:pt x="1496" y="929"/>
                </a:lnTo>
                <a:lnTo>
                  <a:pt x="1426" y="929"/>
                </a:lnTo>
                <a:lnTo>
                  <a:pt x="1356" y="929"/>
                </a:lnTo>
                <a:lnTo>
                  <a:pt x="1286" y="926"/>
                </a:lnTo>
                <a:lnTo>
                  <a:pt x="1216" y="922"/>
                </a:lnTo>
                <a:lnTo>
                  <a:pt x="1148" y="917"/>
                </a:lnTo>
                <a:lnTo>
                  <a:pt x="1079" y="910"/>
                </a:lnTo>
                <a:lnTo>
                  <a:pt x="1011" y="902"/>
                </a:lnTo>
                <a:lnTo>
                  <a:pt x="946" y="891"/>
                </a:lnTo>
                <a:lnTo>
                  <a:pt x="881" y="881"/>
                </a:lnTo>
                <a:lnTo>
                  <a:pt x="816" y="871"/>
                </a:lnTo>
                <a:lnTo>
                  <a:pt x="693" y="847"/>
                </a:lnTo>
                <a:lnTo>
                  <a:pt x="575" y="820"/>
                </a:lnTo>
                <a:lnTo>
                  <a:pt x="467" y="792"/>
                </a:lnTo>
                <a:lnTo>
                  <a:pt x="366" y="765"/>
                </a:lnTo>
                <a:lnTo>
                  <a:pt x="275" y="737"/>
                </a:lnTo>
                <a:lnTo>
                  <a:pt x="195" y="712"/>
                </a:lnTo>
                <a:lnTo>
                  <a:pt x="128" y="689"/>
                </a:lnTo>
                <a:lnTo>
                  <a:pt x="34" y="655"/>
                </a:lnTo>
                <a:lnTo>
                  <a:pt x="0" y="642"/>
                </a:lnTo>
                <a:lnTo>
                  <a:pt x="0" y="2"/>
                </a:lnTo>
                <a:lnTo>
                  <a:pt x="5760" y="0"/>
                </a:lnTo>
                <a:lnTo>
                  <a:pt x="5751" y="828"/>
                </a:lnTo>
                <a:close/>
              </a:path>
            </a:pathLst>
          </a:custGeom>
          <a:solidFill>
            <a:srgbClr val="9B141B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latin typeface="+mn-lt"/>
              <a:ea typeface="+mn-ea"/>
            </a:endParaRPr>
          </a:p>
        </p:txBody>
      </p:sp>
      <p:sp>
        <p:nvSpPr>
          <p:cNvPr id="6" name="Freeform 7"/>
          <p:cNvSpPr>
            <a:spLocks/>
          </p:cNvSpPr>
          <p:nvPr userDrawn="1"/>
        </p:nvSpPr>
        <p:spPr bwMode="auto">
          <a:xfrm>
            <a:off x="6926263" y="1150938"/>
            <a:ext cx="1949450" cy="247650"/>
          </a:xfrm>
          <a:custGeom>
            <a:avLst/>
            <a:gdLst/>
            <a:ahLst/>
            <a:cxnLst>
              <a:cxn ang="0">
                <a:pos x="846" y="118"/>
              </a:cxn>
              <a:cxn ang="0">
                <a:pos x="846" y="118"/>
              </a:cxn>
              <a:cxn ang="0">
                <a:pos x="788" y="113"/>
              </a:cxn>
              <a:cxn ang="0">
                <a:pos x="725" y="112"/>
              </a:cxn>
              <a:cxn ang="0">
                <a:pos x="658" y="110"/>
              </a:cxn>
              <a:cxn ang="0">
                <a:pos x="588" y="110"/>
              </a:cxn>
              <a:cxn ang="0">
                <a:pos x="448" y="113"/>
              </a:cxn>
              <a:cxn ang="0">
                <a:pos x="311" y="118"/>
              </a:cxn>
              <a:cxn ang="0">
                <a:pos x="190" y="125"/>
              </a:cxn>
              <a:cxn ang="0">
                <a:pos x="90" y="130"/>
              </a:cxn>
              <a:cxn ang="0">
                <a:pos x="0" y="137"/>
              </a:cxn>
              <a:cxn ang="0">
                <a:pos x="0" y="137"/>
              </a:cxn>
              <a:cxn ang="0">
                <a:pos x="5" y="130"/>
              </a:cxn>
              <a:cxn ang="0">
                <a:pos x="13" y="120"/>
              </a:cxn>
              <a:cxn ang="0">
                <a:pos x="25" y="110"/>
              </a:cxn>
              <a:cxn ang="0">
                <a:pos x="43" y="96"/>
              </a:cxn>
              <a:cxn ang="0">
                <a:pos x="65" y="83"/>
              </a:cxn>
              <a:cxn ang="0">
                <a:pos x="94" y="67"/>
              </a:cxn>
              <a:cxn ang="0">
                <a:pos x="128" y="52"/>
              </a:cxn>
              <a:cxn ang="0">
                <a:pos x="167" y="38"/>
              </a:cxn>
              <a:cxn ang="0">
                <a:pos x="215" y="26"/>
              </a:cxn>
              <a:cxn ang="0">
                <a:pos x="272" y="14"/>
              </a:cxn>
              <a:cxn ang="0">
                <a:pos x="335" y="7"/>
              </a:cxn>
              <a:cxn ang="0">
                <a:pos x="371" y="4"/>
              </a:cxn>
              <a:cxn ang="0">
                <a:pos x="407" y="2"/>
              </a:cxn>
              <a:cxn ang="0">
                <a:pos x="448" y="0"/>
              </a:cxn>
              <a:cxn ang="0">
                <a:pos x="489" y="0"/>
              </a:cxn>
              <a:cxn ang="0">
                <a:pos x="533" y="2"/>
              </a:cxn>
              <a:cxn ang="0">
                <a:pos x="580" y="4"/>
              </a:cxn>
              <a:cxn ang="0">
                <a:pos x="629" y="7"/>
              </a:cxn>
              <a:cxn ang="0">
                <a:pos x="682" y="12"/>
              </a:cxn>
              <a:cxn ang="0">
                <a:pos x="682" y="12"/>
              </a:cxn>
              <a:cxn ang="0">
                <a:pos x="715" y="18"/>
              </a:cxn>
              <a:cxn ang="0">
                <a:pos x="752" y="23"/>
              </a:cxn>
              <a:cxn ang="0">
                <a:pos x="838" y="41"/>
              </a:cxn>
              <a:cxn ang="0">
                <a:pos x="928" y="65"/>
              </a:cxn>
              <a:cxn ang="0">
                <a:pos x="1017" y="91"/>
              </a:cxn>
              <a:cxn ang="0">
                <a:pos x="1099" y="115"/>
              </a:cxn>
              <a:cxn ang="0">
                <a:pos x="1166" y="136"/>
              </a:cxn>
              <a:cxn ang="0">
                <a:pos x="1228" y="156"/>
              </a:cxn>
              <a:cxn ang="0">
                <a:pos x="1228" y="156"/>
              </a:cxn>
              <a:cxn ang="0">
                <a:pos x="1149" y="146"/>
              </a:cxn>
              <a:cxn ang="0">
                <a:pos x="1031" y="134"/>
              </a:cxn>
              <a:cxn ang="0">
                <a:pos x="846" y="118"/>
              </a:cxn>
            </a:cxnLst>
            <a:rect l="0" t="0" r="r" b="b"/>
            <a:pathLst>
              <a:path w="1228" h="156">
                <a:moveTo>
                  <a:pt x="846" y="118"/>
                </a:moveTo>
                <a:lnTo>
                  <a:pt x="846" y="118"/>
                </a:lnTo>
                <a:lnTo>
                  <a:pt x="788" y="113"/>
                </a:lnTo>
                <a:lnTo>
                  <a:pt x="725" y="112"/>
                </a:lnTo>
                <a:lnTo>
                  <a:pt x="658" y="110"/>
                </a:lnTo>
                <a:lnTo>
                  <a:pt x="588" y="110"/>
                </a:lnTo>
                <a:lnTo>
                  <a:pt x="448" y="113"/>
                </a:lnTo>
                <a:lnTo>
                  <a:pt x="311" y="118"/>
                </a:lnTo>
                <a:lnTo>
                  <a:pt x="190" y="125"/>
                </a:lnTo>
                <a:lnTo>
                  <a:pt x="90" y="130"/>
                </a:lnTo>
                <a:lnTo>
                  <a:pt x="0" y="137"/>
                </a:lnTo>
                <a:lnTo>
                  <a:pt x="0" y="137"/>
                </a:lnTo>
                <a:lnTo>
                  <a:pt x="5" y="130"/>
                </a:lnTo>
                <a:lnTo>
                  <a:pt x="13" y="120"/>
                </a:lnTo>
                <a:lnTo>
                  <a:pt x="25" y="110"/>
                </a:lnTo>
                <a:lnTo>
                  <a:pt x="43" y="96"/>
                </a:lnTo>
                <a:lnTo>
                  <a:pt x="65" y="83"/>
                </a:lnTo>
                <a:lnTo>
                  <a:pt x="94" y="67"/>
                </a:lnTo>
                <a:lnTo>
                  <a:pt x="128" y="52"/>
                </a:lnTo>
                <a:lnTo>
                  <a:pt x="167" y="38"/>
                </a:lnTo>
                <a:lnTo>
                  <a:pt x="215" y="26"/>
                </a:lnTo>
                <a:lnTo>
                  <a:pt x="272" y="14"/>
                </a:lnTo>
                <a:lnTo>
                  <a:pt x="335" y="7"/>
                </a:lnTo>
                <a:lnTo>
                  <a:pt x="371" y="4"/>
                </a:lnTo>
                <a:lnTo>
                  <a:pt x="407" y="2"/>
                </a:lnTo>
                <a:lnTo>
                  <a:pt x="448" y="0"/>
                </a:lnTo>
                <a:lnTo>
                  <a:pt x="489" y="0"/>
                </a:lnTo>
                <a:lnTo>
                  <a:pt x="533" y="2"/>
                </a:lnTo>
                <a:lnTo>
                  <a:pt x="580" y="4"/>
                </a:lnTo>
                <a:lnTo>
                  <a:pt x="629" y="7"/>
                </a:lnTo>
                <a:lnTo>
                  <a:pt x="682" y="12"/>
                </a:lnTo>
                <a:lnTo>
                  <a:pt x="682" y="12"/>
                </a:lnTo>
                <a:lnTo>
                  <a:pt x="715" y="18"/>
                </a:lnTo>
                <a:lnTo>
                  <a:pt x="752" y="23"/>
                </a:lnTo>
                <a:lnTo>
                  <a:pt x="838" y="41"/>
                </a:lnTo>
                <a:lnTo>
                  <a:pt x="928" y="65"/>
                </a:lnTo>
                <a:lnTo>
                  <a:pt x="1017" y="91"/>
                </a:lnTo>
                <a:lnTo>
                  <a:pt x="1099" y="115"/>
                </a:lnTo>
                <a:lnTo>
                  <a:pt x="1166" y="136"/>
                </a:lnTo>
                <a:lnTo>
                  <a:pt x="1228" y="156"/>
                </a:lnTo>
                <a:lnTo>
                  <a:pt x="1228" y="156"/>
                </a:lnTo>
                <a:lnTo>
                  <a:pt x="1149" y="146"/>
                </a:lnTo>
                <a:lnTo>
                  <a:pt x="1031" y="134"/>
                </a:lnTo>
                <a:lnTo>
                  <a:pt x="846" y="118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latin typeface="+mn-lt"/>
              <a:ea typeface="+mn-ea"/>
            </a:endParaRPr>
          </a:p>
        </p:txBody>
      </p:sp>
      <p:pic>
        <p:nvPicPr>
          <p:cNvPr id="7" name="Image 10" descr="gisRA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900" y="6356350"/>
            <a:ext cx="15954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7130" y="49462"/>
            <a:ext cx="8229600" cy="925263"/>
          </a:xfrm>
        </p:spPr>
        <p:txBody>
          <a:bodyPr>
            <a:noAutofit/>
          </a:bodyPr>
          <a:lstStyle>
            <a:lvl1pPr algn="l">
              <a:lnSpc>
                <a:spcPts val="3500"/>
              </a:lnSpc>
              <a:defRPr sz="4400" b="0" i="0" baseline="0">
                <a:solidFill>
                  <a:schemeClr val="bg1"/>
                </a:solidFill>
                <a:latin typeface="Tw Cen MT Condensed"/>
                <a:cs typeface="Tw Cen MT Condensed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7130" y="1222375"/>
            <a:ext cx="8319671" cy="5133975"/>
          </a:xfrm>
        </p:spPr>
        <p:txBody>
          <a:bodyPr/>
          <a:lstStyle>
            <a:lvl1pPr marL="449263" indent="-449263">
              <a:buSzPct val="50000"/>
              <a:buFontTx/>
              <a:buBlip>
                <a:blip r:embed="rId3"/>
              </a:buBlip>
              <a:defRPr sz="2800">
                <a:solidFill>
                  <a:srgbClr val="76B41F"/>
                </a:solidFill>
                <a:latin typeface="Tw Cen MT"/>
                <a:cs typeface="Tw Cen MT"/>
              </a:defRPr>
            </a:lvl1pPr>
            <a:lvl2pPr marL="627063" indent="-266700">
              <a:buClr>
                <a:srgbClr val="9B141B"/>
              </a:buClr>
              <a:buSzPct val="50000"/>
              <a:buFontTx/>
              <a:buBlip>
                <a:blip r:embed="rId4"/>
              </a:buBlip>
              <a:defRPr sz="23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720725" indent="-180975">
              <a:buClr>
                <a:srgbClr val="76B41F"/>
              </a:buClr>
              <a:buSzPct val="50000"/>
              <a:buFontTx/>
              <a:buBlip>
                <a:blip r:embed="rId5"/>
              </a:buBlip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0"/>
          </p:nvPr>
        </p:nvSpPr>
        <p:spPr>
          <a:xfrm>
            <a:off x="5791200" y="6356350"/>
            <a:ext cx="2895600" cy="365125"/>
          </a:xfrm>
        </p:spPr>
        <p:txBody>
          <a:bodyPr lIns="0" rIns="0"/>
          <a:lstStyle>
            <a:lvl1pPr algn="r">
              <a:defRPr sz="1400"/>
            </a:lvl1pPr>
          </a:lstStyle>
          <a:p>
            <a:pPr>
              <a:defRPr/>
            </a:pPr>
            <a:r>
              <a:rPr lang="fr-FR"/>
              <a:t>Titre intervention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19237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 intervention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D0122F-9ED0-43B9-9C90-D1B1D7C6515B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9827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 intervention</a:t>
            </a:r>
            <a:endParaRPr lang="fr-FR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A12FC1-7C2F-4352-A728-8E8C9ED278E3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57201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 intervention</a:t>
            </a:r>
            <a:endParaRPr lang="fr-FR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612051-EAE3-4D14-B00A-CB5C7760E6AE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29078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 intervention</a:t>
            </a:r>
            <a:endParaRPr lang="fr-FR" dirty="0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F1E500-DF72-43F4-B5A2-89E282CF1477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1860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9144000" cy="147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latin typeface="+mn-lt"/>
              <a:ea typeface="+mn-ea"/>
            </a:endParaRPr>
          </a:p>
        </p:txBody>
      </p:sp>
      <p:sp>
        <p:nvSpPr>
          <p:cNvPr id="5" name="Freeform 5"/>
          <p:cNvSpPr>
            <a:spLocks/>
          </p:cNvSpPr>
          <p:nvPr userDrawn="1"/>
        </p:nvSpPr>
        <p:spPr bwMode="auto">
          <a:xfrm>
            <a:off x="0" y="0"/>
            <a:ext cx="9267825" cy="1222375"/>
          </a:xfrm>
          <a:custGeom>
            <a:avLst/>
            <a:gdLst/>
            <a:ahLst/>
            <a:cxnLst>
              <a:cxn ang="0">
                <a:pos x="5751" y="828"/>
              </a:cxn>
              <a:cxn ang="0">
                <a:pos x="5751" y="828"/>
              </a:cxn>
              <a:cxn ang="0">
                <a:pos x="5644" y="796"/>
              </a:cxn>
              <a:cxn ang="0">
                <a:pos x="5539" y="766"/>
              </a:cxn>
              <a:cxn ang="0">
                <a:pos x="5437" y="743"/>
              </a:cxn>
              <a:cxn ang="0">
                <a:pos x="5336" y="722"/>
              </a:cxn>
              <a:cxn ang="0">
                <a:pos x="5238" y="707"/>
              </a:cxn>
              <a:cxn ang="0">
                <a:pos x="5141" y="693"/>
              </a:cxn>
              <a:cxn ang="0">
                <a:pos x="5045" y="684"/>
              </a:cxn>
              <a:cxn ang="0">
                <a:pos x="4949" y="678"/>
              </a:cxn>
              <a:cxn ang="0">
                <a:pos x="4854" y="674"/>
              </a:cxn>
              <a:cxn ang="0">
                <a:pos x="4756" y="672"/>
              </a:cxn>
              <a:cxn ang="0">
                <a:pos x="4659" y="674"/>
              </a:cxn>
              <a:cxn ang="0">
                <a:pos x="4558" y="679"/>
              </a:cxn>
              <a:cxn ang="0">
                <a:pos x="4457" y="684"/>
              </a:cxn>
              <a:cxn ang="0">
                <a:pos x="4352" y="693"/>
              </a:cxn>
              <a:cxn ang="0">
                <a:pos x="4245" y="703"/>
              </a:cxn>
              <a:cxn ang="0">
                <a:pos x="4135" y="713"/>
              </a:cxn>
              <a:cxn ang="0">
                <a:pos x="3901" y="741"/>
              </a:cxn>
              <a:cxn ang="0">
                <a:pos x="3646" y="770"/>
              </a:cxn>
              <a:cxn ang="0">
                <a:pos x="3369" y="801"/>
              </a:cxn>
              <a:cxn ang="0">
                <a:pos x="3065" y="833"/>
              </a:cxn>
              <a:cxn ang="0">
                <a:pos x="2901" y="849"/>
              </a:cxn>
              <a:cxn ang="0">
                <a:pos x="2730" y="864"/>
              </a:cxn>
              <a:cxn ang="0">
                <a:pos x="2548" y="878"/>
              </a:cxn>
              <a:cxn ang="0">
                <a:pos x="2358" y="890"/>
              </a:cxn>
              <a:cxn ang="0">
                <a:pos x="2158" y="902"/>
              </a:cxn>
              <a:cxn ang="0">
                <a:pos x="1948" y="914"/>
              </a:cxn>
              <a:cxn ang="0">
                <a:pos x="1727" y="922"/>
              </a:cxn>
              <a:cxn ang="0">
                <a:pos x="1496" y="929"/>
              </a:cxn>
              <a:cxn ang="0">
                <a:pos x="1496" y="929"/>
              </a:cxn>
              <a:cxn ang="0">
                <a:pos x="1426" y="929"/>
              </a:cxn>
              <a:cxn ang="0">
                <a:pos x="1356" y="929"/>
              </a:cxn>
              <a:cxn ang="0">
                <a:pos x="1286" y="926"/>
              </a:cxn>
              <a:cxn ang="0">
                <a:pos x="1216" y="922"/>
              </a:cxn>
              <a:cxn ang="0">
                <a:pos x="1148" y="917"/>
              </a:cxn>
              <a:cxn ang="0">
                <a:pos x="1079" y="910"/>
              </a:cxn>
              <a:cxn ang="0">
                <a:pos x="1011" y="902"/>
              </a:cxn>
              <a:cxn ang="0">
                <a:pos x="946" y="891"/>
              </a:cxn>
              <a:cxn ang="0">
                <a:pos x="881" y="881"/>
              </a:cxn>
              <a:cxn ang="0">
                <a:pos x="816" y="871"/>
              </a:cxn>
              <a:cxn ang="0">
                <a:pos x="693" y="847"/>
              </a:cxn>
              <a:cxn ang="0">
                <a:pos x="575" y="820"/>
              </a:cxn>
              <a:cxn ang="0">
                <a:pos x="467" y="792"/>
              </a:cxn>
              <a:cxn ang="0">
                <a:pos x="366" y="765"/>
              </a:cxn>
              <a:cxn ang="0">
                <a:pos x="275" y="737"/>
              </a:cxn>
              <a:cxn ang="0">
                <a:pos x="195" y="712"/>
              </a:cxn>
              <a:cxn ang="0">
                <a:pos x="128" y="689"/>
              </a:cxn>
              <a:cxn ang="0">
                <a:pos x="34" y="655"/>
              </a:cxn>
              <a:cxn ang="0">
                <a:pos x="0" y="642"/>
              </a:cxn>
              <a:cxn ang="0">
                <a:pos x="0" y="2"/>
              </a:cxn>
              <a:cxn ang="0">
                <a:pos x="5760" y="0"/>
              </a:cxn>
              <a:cxn ang="0">
                <a:pos x="5751" y="828"/>
              </a:cxn>
            </a:cxnLst>
            <a:rect l="0" t="0" r="r" b="b"/>
            <a:pathLst>
              <a:path w="5760" h="929">
                <a:moveTo>
                  <a:pt x="5751" y="828"/>
                </a:moveTo>
                <a:lnTo>
                  <a:pt x="5751" y="828"/>
                </a:lnTo>
                <a:lnTo>
                  <a:pt x="5644" y="796"/>
                </a:lnTo>
                <a:lnTo>
                  <a:pt x="5539" y="766"/>
                </a:lnTo>
                <a:lnTo>
                  <a:pt x="5437" y="743"/>
                </a:lnTo>
                <a:lnTo>
                  <a:pt x="5336" y="722"/>
                </a:lnTo>
                <a:lnTo>
                  <a:pt x="5238" y="707"/>
                </a:lnTo>
                <a:lnTo>
                  <a:pt x="5141" y="693"/>
                </a:lnTo>
                <a:lnTo>
                  <a:pt x="5045" y="684"/>
                </a:lnTo>
                <a:lnTo>
                  <a:pt x="4949" y="678"/>
                </a:lnTo>
                <a:lnTo>
                  <a:pt x="4854" y="674"/>
                </a:lnTo>
                <a:lnTo>
                  <a:pt x="4756" y="672"/>
                </a:lnTo>
                <a:lnTo>
                  <a:pt x="4659" y="674"/>
                </a:lnTo>
                <a:lnTo>
                  <a:pt x="4558" y="679"/>
                </a:lnTo>
                <a:lnTo>
                  <a:pt x="4457" y="684"/>
                </a:lnTo>
                <a:lnTo>
                  <a:pt x="4352" y="693"/>
                </a:lnTo>
                <a:lnTo>
                  <a:pt x="4245" y="703"/>
                </a:lnTo>
                <a:lnTo>
                  <a:pt x="4135" y="713"/>
                </a:lnTo>
                <a:lnTo>
                  <a:pt x="3901" y="741"/>
                </a:lnTo>
                <a:lnTo>
                  <a:pt x="3646" y="770"/>
                </a:lnTo>
                <a:lnTo>
                  <a:pt x="3369" y="801"/>
                </a:lnTo>
                <a:lnTo>
                  <a:pt x="3065" y="833"/>
                </a:lnTo>
                <a:lnTo>
                  <a:pt x="2901" y="849"/>
                </a:lnTo>
                <a:lnTo>
                  <a:pt x="2730" y="864"/>
                </a:lnTo>
                <a:lnTo>
                  <a:pt x="2548" y="878"/>
                </a:lnTo>
                <a:lnTo>
                  <a:pt x="2358" y="890"/>
                </a:lnTo>
                <a:lnTo>
                  <a:pt x="2158" y="902"/>
                </a:lnTo>
                <a:lnTo>
                  <a:pt x="1948" y="914"/>
                </a:lnTo>
                <a:lnTo>
                  <a:pt x="1727" y="922"/>
                </a:lnTo>
                <a:lnTo>
                  <a:pt x="1496" y="929"/>
                </a:lnTo>
                <a:lnTo>
                  <a:pt x="1496" y="929"/>
                </a:lnTo>
                <a:lnTo>
                  <a:pt x="1426" y="929"/>
                </a:lnTo>
                <a:lnTo>
                  <a:pt x="1356" y="929"/>
                </a:lnTo>
                <a:lnTo>
                  <a:pt x="1286" y="926"/>
                </a:lnTo>
                <a:lnTo>
                  <a:pt x="1216" y="922"/>
                </a:lnTo>
                <a:lnTo>
                  <a:pt x="1148" y="917"/>
                </a:lnTo>
                <a:lnTo>
                  <a:pt x="1079" y="910"/>
                </a:lnTo>
                <a:lnTo>
                  <a:pt x="1011" y="902"/>
                </a:lnTo>
                <a:lnTo>
                  <a:pt x="946" y="891"/>
                </a:lnTo>
                <a:lnTo>
                  <a:pt x="881" y="881"/>
                </a:lnTo>
                <a:lnTo>
                  <a:pt x="816" y="871"/>
                </a:lnTo>
                <a:lnTo>
                  <a:pt x="693" y="847"/>
                </a:lnTo>
                <a:lnTo>
                  <a:pt x="575" y="820"/>
                </a:lnTo>
                <a:lnTo>
                  <a:pt x="467" y="792"/>
                </a:lnTo>
                <a:lnTo>
                  <a:pt x="366" y="765"/>
                </a:lnTo>
                <a:lnTo>
                  <a:pt x="275" y="737"/>
                </a:lnTo>
                <a:lnTo>
                  <a:pt x="195" y="712"/>
                </a:lnTo>
                <a:lnTo>
                  <a:pt x="128" y="689"/>
                </a:lnTo>
                <a:lnTo>
                  <a:pt x="34" y="655"/>
                </a:lnTo>
                <a:lnTo>
                  <a:pt x="0" y="642"/>
                </a:lnTo>
                <a:lnTo>
                  <a:pt x="0" y="2"/>
                </a:lnTo>
                <a:lnTo>
                  <a:pt x="5760" y="0"/>
                </a:lnTo>
                <a:lnTo>
                  <a:pt x="5751" y="828"/>
                </a:lnTo>
                <a:close/>
              </a:path>
            </a:pathLst>
          </a:custGeom>
          <a:solidFill>
            <a:srgbClr val="76B41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latin typeface="+mn-lt"/>
              <a:ea typeface="+mn-ea"/>
            </a:endParaRPr>
          </a:p>
        </p:txBody>
      </p:sp>
      <p:sp>
        <p:nvSpPr>
          <p:cNvPr id="6" name="Freeform 7"/>
          <p:cNvSpPr>
            <a:spLocks/>
          </p:cNvSpPr>
          <p:nvPr userDrawn="1"/>
        </p:nvSpPr>
        <p:spPr bwMode="auto">
          <a:xfrm>
            <a:off x="6926263" y="1150938"/>
            <a:ext cx="1949450" cy="247650"/>
          </a:xfrm>
          <a:custGeom>
            <a:avLst/>
            <a:gdLst/>
            <a:ahLst/>
            <a:cxnLst>
              <a:cxn ang="0">
                <a:pos x="846" y="118"/>
              </a:cxn>
              <a:cxn ang="0">
                <a:pos x="846" y="118"/>
              </a:cxn>
              <a:cxn ang="0">
                <a:pos x="788" y="113"/>
              </a:cxn>
              <a:cxn ang="0">
                <a:pos x="725" y="112"/>
              </a:cxn>
              <a:cxn ang="0">
                <a:pos x="658" y="110"/>
              </a:cxn>
              <a:cxn ang="0">
                <a:pos x="588" y="110"/>
              </a:cxn>
              <a:cxn ang="0">
                <a:pos x="448" y="113"/>
              </a:cxn>
              <a:cxn ang="0">
                <a:pos x="311" y="118"/>
              </a:cxn>
              <a:cxn ang="0">
                <a:pos x="190" y="125"/>
              </a:cxn>
              <a:cxn ang="0">
                <a:pos x="90" y="130"/>
              </a:cxn>
              <a:cxn ang="0">
                <a:pos x="0" y="137"/>
              </a:cxn>
              <a:cxn ang="0">
                <a:pos x="0" y="137"/>
              </a:cxn>
              <a:cxn ang="0">
                <a:pos x="5" y="130"/>
              </a:cxn>
              <a:cxn ang="0">
                <a:pos x="13" y="120"/>
              </a:cxn>
              <a:cxn ang="0">
                <a:pos x="25" y="110"/>
              </a:cxn>
              <a:cxn ang="0">
                <a:pos x="43" y="96"/>
              </a:cxn>
              <a:cxn ang="0">
                <a:pos x="65" y="83"/>
              </a:cxn>
              <a:cxn ang="0">
                <a:pos x="94" y="67"/>
              </a:cxn>
              <a:cxn ang="0">
                <a:pos x="128" y="52"/>
              </a:cxn>
              <a:cxn ang="0">
                <a:pos x="167" y="38"/>
              </a:cxn>
              <a:cxn ang="0">
                <a:pos x="215" y="26"/>
              </a:cxn>
              <a:cxn ang="0">
                <a:pos x="272" y="14"/>
              </a:cxn>
              <a:cxn ang="0">
                <a:pos x="335" y="7"/>
              </a:cxn>
              <a:cxn ang="0">
                <a:pos x="371" y="4"/>
              </a:cxn>
              <a:cxn ang="0">
                <a:pos x="407" y="2"/>
              </a:cxn>
              <a:cxn ang="0">
                <a:pos x="448" y="0"/>
              </a:cxn>
              <a:cxn ang="0">
                <a:pos x="489" y="0"/>
              </a:cxn>
              <a:cxn ang="0">
                <a:pos x="533" y="2"/>
              </a:cxn>
              <a:cxn ang="0">
                <a:pos x="580" y="4"/>
              </a:cxn>
              <a:cxn ang="0">
                <a:pos x="629" y="7"/>
              </a:cxn>
              <a:cxn ang="0">
                <a:pos x="682" y="12"/>
              </a:cxn>
              <a:cxn ang="0">
                <a:pos x="682" y="12"/>
              </a:cxn>
              <a:cxn ang="0">
                <a:pos x="715" y="18"/>
              </a:cxn>
              <a:cxn ang="0">
                <a:pos x="752" y="23"/>
              </a:cxn>
              <a:cxn ang="0">
                <a:pos x="838" y="41"/>
              </a:cxn>
              <a:cxn ang="0">
                <a:pos x="928" y="65"/>
              </a:cxn>
              <a:cxn ang="0">
                <a:pos x="1017" y="91"/>
              </a:cxn>
              <a:cxn ang="0">
                <a:pos x="1099" y="115"/>
              </a:cxn>
              <a:cxn ang="0">
                <a:pos x="1166" y="136"/>
              </a:cxn>
              <a:cxn ang="0">
                <a:pos x="1228" y="156"/>
              </a:cxn>
              <a:cxn ang="0">
                <a:pos x="1228" y="156"/>
              </a:cxn>
              <a:cxn ang="0">
                <a:pos x="1149" y="146"/>
              </a:cxn>
              <a:cxn ang="0">
                <a:pos x="1031" y="134"/>
              </a:cxn>
              <a:cxn ang="0">
                <a:pos x="846" y="118"/>
              </a:cxn>
            </a:cxnLst>
            <a:rect l="0" t="0" r="r" b="b"/>
            <a:pathLst>
              <a:path w="1228" h="156">
                <a:moveTo>
                  <a:pt x="846" y="118"/>
                </a:moveTo>
                <a:lnTo>
                  <a:pt x="846" y="118"/>
                </a:lnTo>
                <a:lnTo>
                  <a:pt x="788" y="113"/>
                </a:lnTo>
                <a:lnTo>
                  <a:pt x="725" y="112"/>
                </a:lnTo>
                <a:lnTo>
                  <a:pt x="658" y="110"/>
                </a:lnTo>
                <a:lnTo>
                  <a:pt x="588" y="110"/>
                </a:lnTo>
                <a:lnTo>
                  <a:pt x="448" y="113"/>
                </a:lnTo>
                <a:lnTo>
                  <a:pt x="311" y="118"/>
                </a:lnTo>
                <a:lnTo>
                  <a:pt x="190" y="125"/>
                </a:lnTo>
                <a:lnTo>
                  <a:pt x="90" y="130"/>
                </a:lnTo>
                <a:lnTo>
                  <a:pt x="0" y="137"/>
                </a:lnTo>
                <a:lnTo>
                  <a:pt x="0" y="137"/>
                </a:lnTo>
                <a:lnTo>
                  <a:pt x="5" y="130"/>
                </a:lnTo>
                <a:lnTo>
                  <a:pt x="13" y="120"/>
                </a:lnTo>
                <a:lnTo>
                  <a:pt x="25" y="110"/>
                </a:lnTo>
                <a:lnTo>
                  <a:pt x="43" y="96"/>
                </a:lnTo>
                <a:lnTo>
                  <a:pt x="65" y="83"/>
                </a:lnTo>
                <a:lnTo>
                  <a:pt x="94" y="67"/>
                </a:lnTo>
                <a:lnTo>
                  <a:pt x="128" y="52"/>
                </a:lnTo>
                <a:lnTo>
                  <a:pt x="167" y="38"/>
                </a:lnTo>
                <a:lnTo>
                  <a:pt x="215" y="26"/>
                </a:lnTo>
                <a:lnTo>
                  <a:pt x="272" y="14"/>
                </a:lnTo>
                <a:lnTo>
                  <a:pt x="335" y="7"/>
                </a:lnTo>
                <a:lnTo>
                  <a:pt x="371" y="4"/>
                </a:lnTo>
                <a:lnTo>
                  <a:pt x="407" y="2"/>
                </a:lnTo>
                <a:lnTo>
                  <a:pt x="448" y="0"/>
                </a:lnTo>
                <a:lnTo>
                  <a:pt x="489" y="0"/>
                </a:lnTo>
                <a:lnTo>
                  <a:pt x="533" y="2"/>
                </a:lnTo>
                <a:lnTo>
                  <a:pt x="580" y="4"/>
                </a:lnTo>
                <a:lnTo>
                  <a:pt x="629" y="7"/>
                </a:lnTo>
                <a:lnTo>
                  <a:pt x="682" y="12"/>
                </a:lnTo>
                <a:lnTo>
                  <a:pt x="682" y="12"/>
                </a:lnTo>
                <a:lnTo>
                  <a:pt x="715" y="18"/>
                </a:lnTo>
                <a:lnTo>
                  <a:pt x="752" y="23"/>
                </a:lnTo>
                <a:lnTo>
                  <a:pt x="838" y="41"/>
                </a:lnTo>
                <a:lnTo>
                  <a:pt x="928" y="65"/>
                </a:lnTo>
                <a:lnTo>
                  <a:pt x="1017" y="91"/>
                </a:lnTo>
                <a:lnTo>
                  <a:pt x="1099" y="115"/>
                </a:lnTo>
                <a:lnTo>
                  <a:pt x="1166" y="136"/>
                </a:lnTo>
                <a:lnTo>
                  <a:pt x="1228" y="156"/>
                </a:lnTo>
                <a:lnTo>
                  <a:pt x="1228" y="156"/>
                </a:lnTo>
                <a:lnTo>
                  <a:pt x="1149" y="146"/>
                </a:lnTo>
                <a:lnTo>
                  <a:pt x="1031" y="134"/>
                </a:lnTo>
                <a:lnTo>
                  <a:pt x="846" y="118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latin typeface="+mn-lt"/>
              <a:ea typeface="+mn-ea"/>
            </a:endParaRPr>
          </a:p>
        </p:txBody>
      </p:sp>
      <p:pic>
        <p:nvPicPr>
          <p:cNvPr id="7" name="Image 10" descr="gisRA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900" y="6356350"/>
            <a:ext cx="15954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7130" y="49462"/>
            <a:ext cx="8229600" cy="925263"/>
          </a:xfrm>
        </p:spPr>
        <p:txBody>
          <a:bodyPr>
            <a:noAutofit/>
          </a:bodyPr>
          <a:lstStyle>
            <a:lvl1pPr algn="l">
              <a:lnSpc>
                <a:spcPts val="3500"/>
              </a:lnSpc>
              <a:defRPr sz="4400" b="0" i="0" baseline="0">
                <a:solidFill>
                  <a:schemeClr val="bg1"/>
                </a:solidFill>
                <a:latin typeface="Tw Cen MT Condensed"/>
                <a:cs typeface="Tw Cen MT Condensed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7130" y="1222375"/>
            <a:ext cx="8319671" cy="5133975"/>
          </a:xfrm>
        </p:spPr>
        <p:txBody>
          <a:bodyPr/>
          <a:lstStyle>
            <a:lvl1pPr marL="449263" indent="-449263">
              <a:buSzPct val="50000"/>
              <a:buFontTx/>
              <a:buBlip>
                <a:blip r:embed="rId3"/>
              </a:buBlip>
              <a:defRPr sz="2800">
                <a:solidFill>
                  <a:srgbClr val="9B141B"/>
                </a:solidFill>
                <a:latin typeface="Tw Cen MT"/>
                <a:cs typeface="Tw Cen MT"/>
              </a:defRPr>
            </a:lvl1pPr>
            <a:lvl2pPr marL="627063" indent="-266700">
              <a:buClr>
                <a:srgbClr val="76B41F"/>
              </a:buClr>
              <a:buSzPct val="50000"/>
              <a:buFontTx/>
              <a:buBlip>
                <a:blip r:embed="rId4"/>
              </a:buBlip>
              <a:defRPr sz="23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720725" indent="-180975">
              <a:buClr>
                <a:srgbClr val="9B141B"/>
              </a:buClr>
              <a:buSzPct val="50000"/>
              <a:buFontTx/>
              <a:buBlip>
                <a:blip r:embed="rId5"/>
              </a:buBlip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3463063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 intervention</a:t>
            </a:r>
            <a:endParaRPr lang="fr-FR" dirty="0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45AA8B-CA58-4865-B559-A4B448510912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59521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 intervention</a:t>
            </a:r>
            <a:endParaRPr lang="fr-FR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D73B31-A050-410C-95F5-8426E9C72A58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38995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 intervention</a:t>
            </a:r>
            <a:endParaRPr lang="fr-FR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625F7C-BAE3-40C9-9C66-028B4AF7CA14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19725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 intervention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9296D7-80F1-4FCB-B2E2-87EE646B9D79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04410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 intervention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042ADC-9F91-45B8-9F3F-BE25014E1D24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31086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casdar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379913"/>
            <a:ext cx="132080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gisRA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5964238"/>
            <a:ext cx="2709862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13918" y="1471744"/>
            <a:ext cx="7772400" cy="1997075"/>
          </a:xfrm>
        </p:spPr>
        <p:txBody>
          <a:bodyPr>
            <a:normAutofit/>
          </a:bodyPr>
          <a:lstStyle>
            <a:lvl1pPr algn="l">
              <a:defRPr sz="5400" b="0" i="0">
                <a:solidFill>
                  <a:srgbClr val="76B41F"/>
                </a:solidFill>
                <a:latin typeface="Tw Cen MT Condensed"/>
                <a:cs typeface="Tw Cen MT Condensed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12813" y="4061335"/>
            <a:ext cx="5571712" cy="1733628"/>
          </a:xfrm>
        </p:spPr>
        <p:txBody>
          <a:bodyPr>
            <a:normAutofit/>
          </a:bodyPr>
          <a:lstStyle>
            <a:lvl1pPr marL="0" indent="0" algn="r">
              <a:buNone/>
              <a:defRPr sz="2700" b="0" i="0">
                <a:solidFill>
                  <a:srgbClr val="9B141B"/>
                </a:solidFill>
                <a:latin typeface="Tw Cen MT"/>
                <a:cs typeface="Tw Cen M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des sous-titres du masque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24" y="4415853"/>
            <a:ext cx="847124" cy="1086231"/>
          </a:xfrm>
          <a:prstGeom prst="rect">
            <a:avLst/>
          </a:prstGeom>
        </p:spPr>
      </p:pic>
      <p:grpSp>
        <p:nvGrpSpPr>
          <p:cNvPr id="7" name="Groupe 6"/>
          <p:cNvGrpSpPr/>
          <p:nvPr userDrawn="1"/>
        </p:nvGrpSpPr>
        <p:grpSpPr>
          <a:xfrm>
            <a:off x="-76200" y="-18251"/>
            <a:ext cx="8456700" cy="4506601"/>
            <a:chOff x="-76200" y="-18251"/>
            <a:chExt cx="8456700" cy="4506601"/>
          </a:xfrm>
        </p:grpSpPr>
        <p:pic>
          <p:nvPicPr>
            <p:cNvPr id="8" name="Image 7" descr="bandeau_gis_ra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17148" y="-18251"/>
              <a:ext cx="6819138" cy="2014961"/>
            </a:xfrm>
            <a:prstGeom prst="rect">
              <a:avLst/>
            </a:prstGeom>
          </p:spPr>
        </p:pic>
        <p:sp>
          <p:nvSpPr>
            <p:cNvPr id="9" name="Freeform 5"/>
            <p:cNvSpPr>
              <a:spLocks noChangeAspect="1"/>
            </p:cNvSpPr>
            <p:nvPr/>
          </p:nvSpPr>
          <p:spPr bwMode="auto">
            <a:xfrm>
              <a:off x="-76200" y="919650"/>
              <a:ext cx="8456700" cy="3568700"/>
            </a:xfrm>
            <a:custGeom>
              <a:avLst/>
              <a:gdLst>
                <a:gd name="T0" fmla="*/ 0 w 5700"/>
                <a:gd name="T1" fmla="*/ 1018335093 h 2180"/>
                <a:gd name="T2" fmla="*/ 970495238 w 5700"/>
                <a:gd name="T3" fmla="*/ 862905112 h 2180"/>
                <a:gd name="T4" fmla="*/ 2147483647 w 5700"/>
                <a:gd name="T5" fmla="*/ 675317542 h 2180"/>
                <a:gd name="T6" fmla="*/ 2147483647 w 5700"/>
                <a:gd name="T7" fmla="*/ 589562336 h 2180"/>
                <a:gd name="T8" fmla="*/ 2147483647 w 5700"/>
                <a:gd name="T9" fmla="*/ 519887561 h 2180"/>
                <a:gd name="T10" fmla="*/ 2147483647 w 5700"/>
                <a:gd name="T11" fmla="*/ 482368738 h 2180"/>
                <a:gd name="T12" fmla="*/ 2147483647 w 5700"/>
                <a:gd name="T13" fmla="*/ 471649542 h 2180"/>
                <a:gd name="T14" fmla="*/ 2147483647 w 5700"/>
                <a:gd name="T15" fmla="*/ 466289943 h 2180"/>
                <a:gd name="T16" fmla="*/ 2147483647 w 5700"/>
                <a:gd name="T17" fmla="*/ 477009140 h 2180"/>
                <a:gd name="T18" fmla="*/ 2147483647 w 5700"/>
                <a:gd name="T19" fmla="*/ 503807130 h 2180"/>
                <a:gd name="T20" fmla="*/ 2147483647 w 5700"/>
                <a:gd name="T21" fmla="*/ 552045150 h 2180"/>
                <a:gd name="T22" fmla="*/ 2147483647 w 5700"/>
                <a:gd name="T23" fmla="*/ 616360327 h 2180"/>
                <a:gd name="T24" fmla="*/ 2147483647 w 5700"/>
                <a:gd name="T25" fmla="*/ 702115533 h 2180"/>
                <a:gd name="T26" fmla="*/ 2147483647 w 5700"/>
                <a:gd name="T27" fmla="*/ 809309131 h 2180"/>
                <a:gd name="T28" fmla="*/ 2147483647 w 5700"/>
                <a:gd name="T29" fmla="*/ 868264710 h 2180"/>
                <a:gd name="T30" fmla="*/ 2147483647 w 5700"/>
                <a:gd name="T31" fmla="*/ 1179124672 h 2180"/>
                <a:gd name="T32" fmla="*/ 2147483647 w 5700"/>
                <a:gd name="T33" fmla="*/ 1238080251 h 2180"/>
                <a:gd name="T34" fmla="*/ 2147483647 w 5700"/>
                <a:gd name="T35" fmla="*/ 1275599075 h 2180"/>
                <a:gd name="T36" fmla="*/ 2147483647 w 5700"/>
                <a:gd name="T37" fmla="*/ 1286318271 h 2180"/>
                <a:gd name="T38" fmla="*/ 2147483647 w 5700"/>
                <a:gd name="T39" fmla="*/ 1275599075 h 2180"/>
                <a:gd name="T40" fmla="*/ 2147483647 w 5700"/>
                <a:gd name="T41" fmla="*/ 1243441486 h 2180"/>
                <a:gd name="T42" fmla="*/ 2147483647 w 5700"/>
                <a:gd name="T43" fmla="*/ 1222001457 h 2180"/>
                <a:gd name="T44" fmla="*/ 2147483647 w 5700"/>
                <a:gd name="T45" fmla="*/ 1173765074 h 2180"/>
                <a:gd name="T46" fmla="*/ 2147483647 w 5700"/>
                <a:gd name="T47" fmla="*/ 1066571476 h 2180"/>
                <a:gd name="T48" fmla="*/ 2147483647 w 5700"/>
                <a:gd name="T49" fmla="*/ 884343504 h 2180"/>
                <a:gd name="T50" fmla="*/ 2147483647 w 5700"/>
                <a:gd name="T51" fmla="*/ 669957944 h 2180"/>
                <a:gd name="T52" fmla="*/ 2147483647 w 5700"/>
                <a:gd name="T53" fmla="*/ 348377149 h 2180"/>
                <a:gd name="T54" fmla="*/ 2147483647 w 5700"/>
                <a:gd name="T55" fmla="*/ 48236383 h 2180"/>
                <a:gd name="T56" fmla="*/ 2147483647 w 5700"/>
                <a:gd name="T57" fmla="*/ 2147483647 h 2180"/>
                <a:gd name="T58" fmla="*/ 2147483647 w 5700"/>
                <a:gd name="T59" fmla="*/ 2147483647 h 2180"/>
                <a:gd name="T60" fmla="*/ 2147483647 w 5700"/>
                <a:gd name="T61" fmla="*/ 2147483647 h 2180"/>
                <a:gd name="T62" fmla="*/ 2147483647 w 5700"/>
                <a:gd name="T63" fmla="*/ 2147483647 h 2180"/>
                <a:gd name="T64" fmla="*/ 2147483647 w 5700"/>
                <a:gd name="T65" fmla="*/ 2147483647 h 2180"/>
                <a:gd name="T66" fmla="*/ 2147483647 w 5700"/>
                <a:gd name="T67" fmla="*/ 2147483647 h 2180"/>
                <a:gd name="T68" fmla="*/ 2147483647 w 5700"/>
                <a:gd name="T69" fmla="*/ 2147483647 h 2180"/>
                <a:gd name="T70" fmla="*/ 2147483647 w 5700"/>
                <a:gd name="T71" fmla="*/ 2147483647 h 2180"/>
                <a:gd name="T72" fmla="*/ 2147483647 w 5700"/>
                <a:gd name="T73" fmla="*/ 2147483647 h 2180"/>
                <a:gd name="T74" fmla="*/ 2147483647 w 5700"/>
                <a:gd name="T75" fmla="*/ 2147483647 h 2180"/>
                <a:gd name="T76" fmla="*/ 2147483647 w 5700"/>
                <a:gd name="T77" fmla="*/ 2147483647 h 2180"/>
                <a:gd name="T78" fmla="*/ 2147483647 w 5700"/>
                <a:gd name="T79" fmla="*/ 2147483647 h 2180"/>
                <a:gd name="T80" fmla="*/ 2147483647 w 5700"/>
                <a:gd name="T81" fmla="*/ 2147483647 h 2180"/>
                <a:gd name="T82" fmla="*/ 2147483647 w 5700"/>
                <a:gd name="T83" fmla="*/ 2147483647 h 2180"/>
                <a:gd name="T84" fmla="*/ 2147483647 w 5700"/>
                <a:gd name="T85" fmla="*/ 2147483647 h 2180"/>
                <a:gd name="T86" fmla="*/ 2147483647 w 5700"/>
                <a:gd name="T87" fmla="*/ 2147483647 h 2180"/>
                <a:gd name="T88" fmla="*/ 2147483647 w 5700"/>
                <a:gd name="T89" fmla="*/ 2147483647 h 2180"/>
                <a:gd name="T90" fmla="*/ 2147483647 w 5700"/>
                <a:gd name="T91" fmla="*/ 2147483647 h 2180"/>
                <a:gd name="T92" fmla="*/ 2147483647 w 5700"/>
                <a:gd name="T93" fmla="*/ 2147483647 h 2180"/>
                <a:gd name="T94" fmla="*/ 2147483647 w 5700"/>
                <a:gd name="T95" fmla="*/ 2147483647 h 2180"/>
                <a:gd name="T96" fmla="*/ 2147483647 w 5700"/>
                <a:gd name="T97" fmla="*/ 2147483647 h 2180"/>
                <a:gd name="T98" fmla="*/ 2147483647 w 5700"/>
                <a:gd name="T99" fmla="*/ 2147483647 h 2180"/>
                <a:gd name="T100" fmla="*/ 2147483647 w 5700"/>
                <a:gd name="T101" fmla="*/ 2147483647 h 2180"/>
                <a:gd name="T102" fmla="*/ 2147483647 w 5700"/>
                <a:gd name="T103" fmla="*/ 2147483647 h 2180"/>
                <a:gd name="T104" fmla="*/ 2147483647 w 5700"/>
                <a:gd name="T105" fmla="*/ 2147483647 h 2180"/>
                <a:gd name="T106" fmla="*/ 2147483647 w 5700"/>
                <a:gd name="T107" fmla="*/ 2147483647 h 2180"/>
                <a:gd name="T108" fmla="*/ 2147483647 w 5700"/>
                <a:gd name="T109" fmla="*/ 2147483647 h 2180"/>
                <a:gd name="T110" fmla="*/ 1688982178 w 5700"/>
                <a:gd name="T111" fmla="*/ 2147483647 h 2180"/>
                <a:gd name="T112" fmla="*/ 798915364 w 5700"/>
                <a:gd name="T113" fmla="*/ 2147483647 h 2180"/>
                <a:gd name="T114" fmla="*/ 96513782 w 5700"/>
                <a:gd name="T115" fmla="*/ 2147483647 h 2180"/>
                <a:gd name="T116" fmla="*/ 0 w 5700"/>
                <a:gd name="T117" fmla="*/ 1018335093 h 218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700"/>
                <a:gd name="T178" fmla="*/ 0 h 2180"/>
                <a:gd name="T179" fmla="*/ 5700 w 5700"/>
                <a:gd name="T180" fmla="*/ 2180 h 218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700" h="2180">
                  <a:moveTo>
                    <a:pt x="0" y="380"/>
                  </a:moveTo>
                  <a:lnTo>
                    <a:pt x="0" y="380"/>
                  </a:lnTo>
                  <a:lnTo>
                    <a:pt x="174" y="352"/>
                  </a:lnTo>
                  <a:lnTo>
                    <a:pt x="362" y="322"/>
                  </a:lnTo>
                  <a:lnTo>
                    <a:pt x="594" y="288"/>
                  </a:lnTo>
                  <a:lnTo>
                    <a:pt x="848" y="252"/>
                  </a:lnTo>
                  <a:lnTo>
                    <a:pt x="980" y="236"/>
                  </a:lnTo>
                  <a:lnTo>
                    <a:pt x="1110" y="220"/>
                  </a:lnTo>
                  <a:lnTo>
                    <a:pt x="1236" y="206"/>
                  </a:lnTo>
                  <a:lnTo>
                    <a:pt x="1358" y="194"/>
                  </a:lnTo>
                  <a:lnTo>
                    <a:pt x="1472" y="186"/>
                  </a:lnTo>
                  <a:lnTo>
                    <a:pt x="1574" y="180"/>
                  </a:lnTo>
                  <a:lnTo>
                    <a:pt x="1682" y="176"/>
                  </a:lnTo>
                  <a:lnTo>
                    <a:pt x="1788" y="174"/>
                  </a:lnTo>
                  <a:lnTo>
                    <a:pt x="1888" y="174"/>
                  </a:lnTo>
                  <a:lnTo>
                    <a:pt x="1986" y="176"/>
                  </a:lnTo>
                  <a:lnTo>
                    <a:pt x="2082" y="178"/>
                  </a:lnTo>
                  <a:lnTo>
                    <a:pt x="2174" y="182"/>
                  </a:lnTo>
                  <a:lnTo>
                    <a:pt x="2266" y="188"/>
                  </a:lnTo>
                  <a:lnTo>
                    <a:pt x="2358" y="196"/>
                  </a:lnTo>
                  <a:lnTo>
                    <a:pt x="2448" y="206"/>
                  </a:lnTo>
                  <a:lnTo>
                    <a:pt x="2538" y="216"/>
                  </a:lnTo>
                  <a:lnTo>
                    <a:pt x="2630" y="230"/>
                  </a:lnTo>
                  <a:lnTo>
                    <a:pt x="2724" y="246"/>
                  </a:lnTo>
                  <a:lnTo>
                    <a:pt x="2818" y="262"/>
                  </a:lnTo>
                  <a:lnTo>
                    <a:pt x="2916" y="280"/>
                  </a:lnTo>
                  <a:lnTo>
                    <a:pt x="3016" y="302"/>
                  </a:lnTo>
                  <a:lnTo>
                    <a:pt x="3120" y="324"/>
                  </a:lnTo>
                  <a:lnTo>
                    <a:pt x="3490" y="410"/>
                  </a:lnTo>
                  <a:lnTo>
                    <a:pt x="3634" y="440"/>
                  </a:lnTo>
                  <a:lnTo>
                    <a:pt x="3698" y="452"/>
                  </a:lnTo>
                  <a:lnTo>
                    <a:pt x="3760" y="462"/>
                  </a:lnTo>
                  <a:lnTo>
                    <a:pt x="3820" y="470"/>
                  </a:lnTo>
                  <a:lnTo>
                    <a:pt x="3878" y="476"/>
                  </a:lnTo>
                  <a:lnTo>
                    <a:pt x="3936" y="480"/>
                  </a:lnTo>
                  <a:lnTo>
                    <a:pt x="3994" y="480"/>
                  </a:lnTo>
                  <a:lnTo>
                    <a:pt x="4054" y="480"/>
                  </a:lnTo>
                  <a:lnTo>
                    <a:pt x="4116" y="476"/>
                  </a:lnTo>
                  <a:lnTo>
                    <a:pt x="4182" y="472"/>
                  </a:lnTo>
                  <a:lnTo>
                    <a:pt x="4252" y="464"/>
                  </a:lnTo>
                  <a:lnTo>
                    <a:pt x="4300" y="456"/>
                  </a:lnTo>
                  <a:lnTo>
                    <a:pt x="4352" y="448"/>
                  </a:lnTo>
                  <a:lnTo>
                    <a:pt x="4404" y="438"/>
                  </a:lnTo>
                  <a:lnTo>
                    <a:pt x="4458" y="426"/>
                  </a:lnTo>
                  <a:lnTo>
                    <a:pt x="4572" y="398"/>
                  </a:lnTo>
                  <a:lnTo>
                    <a:pt x="4690" y="366"/>
                  </a:lnTo>
                  <a:lnTo>
                    <a:pt x="4810" y="330"/>
                  </a:lnTo>
                  <a:lnTo>
                    <a:pt x="4930" y="290"/>
                  </a:lnTo>
                  <a:lnTo>
                    <a:pt x="5048" y="250"/>
                  </a:lnTo>
                  <a:lnTo>
                    <a:pt x="5164" y="210"/>
                  </a:lnTo>
                  <a:lnTo>
                    <a:pt x="5374" y="130"/>
                  </a:lnTo>
                  <a:lnTo>
                    <a:pt x="5544" y="64"/>
                  </a:lnTo>
                  <a:lnTo>
                    <a:pt x="5658" y="18"/>
                  </a:lnTo>
                  <a:lnTo>
                    <a:pt x="5700" y="0"/>
                  </a:lnTo>
                  <a:lnTo>
                    <a:pt x="5670" y="1086"/>
                  </a:lnTo>
                  <a:lnTo>
                    <a:pt x="5630" y="1112"/>
                  </a:lnTo>
                  <a:lnTo>
                    <a:pt x="5584" y="1144"/>
                  </a:lnTo>
                  <a:lnTo>
                    <a:pt x="5518" y="1184"/>
                  </a:lnTo>
                  <a:lnTo>
                    <a:pt x="5438" y="1232"/>
                  </a:lnTo>
                  <a:lnTo>
                    <a:pt x="5342" y="1284"/>
                  </a:lnTo>
                  <a:lnTo>
                    <a:pt x="5232" y="1338"/>
                  </a:lnTo>
                  <a:lnTo>
                    <a:pt x="5172" y="1366"/>
                  </a:lnTo>
                  <a:lnTo>
                    <a:pt x="5108" y="1394"/>
                  </a:lnTo>
                  <a:lnTo>
                    <a:pt x="5042" y="1422"/>
                  </a:lnTo>
                  <a:lnTo>
                    <a:pt x="4972" y="1450"/>
                  </a:lnTo>
                  <a:lnTo>
                    <a:pt x="4900" y="1476"/>
                  </a:lnTo>
                  <a:lnTo>
                    <a:pt x="4826" y="1500"/>
                  </a:lnTo>
                  <a:lnTo>
                    <a:pt x="4748" y="1524"/>
                  </a:lnTo>
                  <a:lnTo>
                    <a:pt x="4670" y="1546"/>
                  </a:lnTo>
                  <a:lnTo>
                    <a:pt x="4588" y="1568"/>
                  </a:lnTo>
                  <a:lnTo>
                    <a:pt x="4504" y="1586"/>
                  </a:lnTo>
                  <a:lnTo>
                    <a:pt x="4418" y="1602"/>
                  </a:lnTo>
                  <a:lnTo>
                    <a:pt x="4330" y="1614"/>
                  </a:lnTo>
                  <a:lnTo>
                    <a:pt x="4242" y="1626"/>
                  </a:lnTo>
                  <a:lnTo>
                    <a:pt x="4150" y="1634"/>
                  </a:lnTo>
                  <a:lnTo>
                    <a:pt x="4058" y="1638"/>
                  </a:lnTo>
                  <a:lnTo>
                    <a:pt x="3964" y="1638"/>
                  </a:lnTo>
                  <a:lnTo>
                    <a:pt x="3868" y="1634"/>
                  </a:lnTo>
                  <a:lnTo>
                    <a:pt x="3772" y="1628"/>
                  </a:lnTo>
                  <a:lnTo>
                    <a:pt x="3642" y="1612"/>
                  </a:lnTo>
                  <a:lnTo>
                    <a:pt x="3512" y="1596"/>
                  </a:lnTo>
                  <a:lnTo>
                    <a:pt x="3256" y="1562"/>
                  </a:lnTo>
                  <a:lnTo>
                    <a:pt x="3004" y="1528"/>
                  </a:lnTo>
                  <a:lnTo>
                    <a:pt x="2878" y="1514"/>
                  </a:lnTo>
                  <a:lnTo>
                    <a:pt x="2752" y="1502"/>
                  </a:lnTo>
                  <a:lnTo>
                    <a:pt x="2626" y="1494"/>
                  </a:lnTo>
                  <a:lnTo>
                    <a:pt x="2498" y="1488"/>
                  </a:lnTo>
                  <a:lnTo>
                    <a:pt x="2434" y="1488"/>
                  </a:lnTo>
                  <a:lnTo>
                    <a:pt x="2370" y="1488"/>
                  </a:lnTo>
                  <a:lnTo>
                    <a:pt x="2306" y="1490"/>
                  </a:lnTo>
                  <a:lnTo>
                    <a:pt x="2240" y="1492"/>
                  </a:lnTo>
                  <a:lnTo>
                    <a:pt x="2176" y="1496"/>
                  </a:lnTo>
                  <a:lnTo>
                    <a:pt x="2110" y="1502"/>
                  </a:lnTo>
                  <a:lnTo>
                    <a:pt x="2044" y="1510"/>
                  </a:lnTo>
                  <a:lnTo>
                    <a:pt x="1976" y="1520"/>
                  </a:lnTo>
                  <a:lnTo>
                    <a:pt x="1908" y="1532"/>
                  </a:lnTo>
                  <a:lnTo>
                    <a:pt x="1840" y="1544"/>
                  </a:lnTo>
                  <a:lnTo>
                    <a:pt x="1772" y="1560"/>
                  </a:lnTo>
                  <a:lnTo>
                    <a:pt x="1702" y="1576"/>
                  </a:lnTo>
                  <a:lnTo>
                    <a:pt x="1532" y="1624"/>
                  </a:lnTo>
                  <a:lnTo>
                    <a:pt x="1366" y="1672"/>
                  </a:lnTo>
                  <a:lnTo>
                    <a:pt x="1204" y="1722"/>
                  </a:lnTo>
                  <a:lnTo>
                    <a:pt x="1050" y="1772"/>
                  </a:lnTo>
                  <a:lnTo>
                    <a:pt x="902" y="1824"/>
                  </a:lnTo>
                  <a:lnTo>
                    <a:pt x="762" y="1874"/>
                  </a:lnTo>
                  <a:lnTo>
                    <a:pt x="630" y="1922"/>
                  </a:lnTo>
                  <a:lnTo>
                    <a:pt x="508" y="1970"/>
                  </a:lnTo>
                  <a:lnTo>
                    <a:pt x="298" y="2054"/>
                  </a:lnTo>
                  <a:lnTo>
                    <a:pt x="138" y="2120"/>
                  </a:lnTo>
                  <a:lnTo>
                    <a:pt x="36" y="2164"/>
                  </a:lnTo>
                  <a:lnTo>
                    <a:pt x="0" y="2180"/>
                  </a:lnTo>
                  <a:lnTo>
                    <a:pt x="0" y="38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fr-FR" sz="1800" dirty="0" smtClean="0">
                  <a:latin typeface="Calibri" pitchFamily="-106" charset="0"/>
                </a:rPr>
                <a:t> </a:t>
              </a:r>
              <a:endParaRPr lang="fr-FR" sz="1800" dirty="0">
                <a:latin typeface="Calibri" pitchFamily="-106" charset="0"/>
              </a:endParaRPr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 rot="20562930">
              <a:off x="6253181" y="1532891"/>
              <a:ext cx="1524000" cy="215900"/>
            </a:xfrm>
            <a:custGeom>
              <a:avLst/>
              <a:gdLst>
                <a:gd name="T0" fmla="*/ 282 w 960"/>
                <a:gd name="T1" fmla="*/ 56 h 136"/>
                <a:gd name="T2" fmla="*/ 282 w 960"/>
                <a:gd name="T3" fmla="*/ 56 h 136"/>
                <a:gd name="T4" fmla="*/ 344 w 960"/>
                <a:gd name="T5" fmla="*/ 58 h 136"/>
                <a:gd name="T6" fmla="*/ 406 w 960"/>
                <a:gd name="T7" fmla="*/ 58 h 136"/>
                <a:gd name="T8" fmla="*/ 466 w 960"/>
                <a:gd name="T9" fmla="*/ 58 h 136"/>
                <a:gd name="T10" fmla="*/ 528 w 960"/>
                <a:gd name="T11" fmla="*/ 56 h 136"/>
                <a:gd name="T12" fmla="*/ 586 w 960"/>
                <a:gd name="T13" fmla="*/ 52 h 136"/>
                <a:gd name="T14" fmla="*/ 642 w 960"/>
                <a:gd name="T15" fmla="*/ 48 h 136"/>
                <a:gd name="T16" fmla="*/ 744 w 960"/>
                <a:gd name="T17" fmla="*/ 36 h 136"/>
                <a:gd name="T18" fmla="*/ 832 w 960"/>
                <a:gd name="T19" fmla="*/ 22 h 136"/>
                <a:gd name="T20" fmla="*/ 902 w 960"/>
                <a:gd name="T21" fmla="*/ 12 h 136"/>
                <a:gd name="T22" fmla="*/ 960 w 960"/>
                <a:gd name="T23" fmla="*/ 0 h 136"/>
                <a:gd name="T24" fmla="*/ 960 w 960"/>
                <a:gd name="T25" fmla="*/ 0 h 136"/>
                <a:gd name="T26" fmla="*/ 954 w 960"/>
                <a:gd name="T27" fmla="*/ 6 h 136"/>
                <a:gd name="T28" fmla="*/ 932 w 960"/>
                <a:gd name="T29" fmla="*/ 26 h 136"/>
                <a:gd name="T30" fmla="*/ 916 w 960"/>
                <a:gd name="T31" fmla="*/ 38 h 136"/>
                <a:gd name="T32" fmla="*/ 894 w 960"/>
                <a:gd name="T33" fmla="*/ 52 h 136"/>
                <a:gd name="T34" fmla="*/ 870 w 960"/>
                <a:gd name="T35" fmla="*/ 66 h 136"/>
                <a:gd name="T36" fmla="*/ 838 w 960"/>
                <a:gd name="T37" fmla="*/ 80 h 136"/>
                <a:gd name="T38" fmla="*/ 804 w 960"/>
                <a:gd name="T39" fmla="*/ 94 h 136"/>
                <a:gd name="T40" fmla="*/ 764 w 960"/>
                <a:gd name="T41" fmla="*/ 106 h 136"/>
                <a:gd name="T42" fmla="*/ 718 w 960"/>
                <a:gd name="T43" fmla="*/ 118 h 136"/>
                <a:gd name="T44" fmla="*/ 666 w 960"/>
                <a:gd name="T45" fmla="*/ 126 h 136"/>
                <a:gd name="T46" fmla="*/ 610 w 960"/>
                <a:gd name="T47" fmla="*/ 132 h 136"/>
                <a:gd name="T48" fmla="*/ 548 w 960"/>
                <a:gd name="T49" fmla="*/ 136 h 136"/>
                <a:gd name="T50" fmla="*/ 478 w 960"/>
                <a:gd name="T51" fmla="*/ 134 h 136"/>
                <a:gd name="T52" fmla="*/ 404 w 960"/>
                <a:gd name="T53" fmla="*/ 130 h 136"/>
                <a:gd name="T54" fmla="*/ 404 w 960"/>
                <a:gd name="T55" fmla="*/ 130 h 136"/>
                <a:gd name="T56" fmla="*/ 350 w 960"/>
                <a:gd name="T57" fmla="*/ 122 h 136"/>
                <a:gd name="T58" fmla="*/ 288 w 960"/>
                <a:gd name="T59" fmla="*/ 108 h 136"/>
                <a:gd name="T60" fmla="*/ 222 w 960"/>
                <a:gd name="T61" fmla="*/ 92 h 136"/>
                <a:gd name="T62" fmla="*/ 156 w 960"/>
                <a:gd name="T63" fmla="*/ 74 h 136"/>
                <a:gd name="T64" fmla="*/ 46 w 960"/>
                <a:gd name="T65" fmla="*/ 42 h 136"/>
                <a:gd name="T66" fmla="*/ 0 w 960"/>
                <a:gd name="T67" fmla="*/ 28 h 136"/>
                <a:gd name="T68" fmla="*/ 0 w 960"/>
                <a:gd name="T69" fmla="*/ 28 h 136"/>
                <a:gd name="T70" fmla="*/ 14 w 960"/>
                <a:gd name="T71" fmla="*/ 30 h 136"/>
                <a:gd name="T72" fmla="*/ 58 w 960"/>
                <a:gd name="T73" fmla="*/ 36 h 136"/>
                <a:gd name="T74" fmla="*/ 146 w 960"/>
                <a:gd name="T75" fmla="*/ 44 h 136"/>
                <a:gd name="T76" fmla="*/ 282 w 960"/>
                <a:gd name="T77" fmla="*/ 56 h 1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960"/>
                <a:gd name="T118" fmla="*/ 0 h 136"/>
                <a:gd name="T119" fmla="*/ 960 w 960"/>
                <a:gd name="T120" fmla="*/ 136 h 1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960" h="136">
                  <a:moveTo>
                    <a:pt x="282" y="56"/>
                  </a:moveTo>
                  <a:lnTo>
                    <a:pt x="282" y="56"/>
                  </a:lnTo>
                  <a:lnTo>
                    <a:pt x="344" y="58"/>
                  </a:lnTo>
                  <a:lnTo>
                    <a:pt x="406" y="58"/>
                  </a:lnTo>
                  <a:lnTo>
                    <a:pt x="466" y="58"/>
                  </a:lnTo>
                  <a:lnTo>
                    <a:pt x="528" y="56"/>
                  </a:lnTo>
                  <a:lnTo>
                    <a:pt x="586" y="52"/>
                  </a:lnTo>
                  <a:lnTo>
                    <a:pt x="642" y="48"/>
                  </a:lnTo>
                  <a:lnTo>
                    <a:pt x="744" y="36"/>
                  </a:lnTo>
                  <a:lnTo>
                    <a:pt x="832" y="22"/>
                  </a:lnTo>
                  <a:lnTo>
                    <a:pt x="902" y="12"/>
                  </a:lnTo>
                  <a:lnTo>
                    <a:pt x="960" y="0"/>
                  </a:lnTo>
                  <a:lnTo>
                    <a:pt x="954" y="6"/>
                  </a:lnTo>
                  <a:lnTo>
                    <a:pt x="932" y="26"/>
                  </a:lnTo>
                  <a:lnTo>
                    <a:pt x="916" y="38"/>
                  </a:lnTo>
                  <a:lnTo>
                    <a:pt x="894" y="52"/>
                  </a:lnTo>
                  <a:lnTo>
                    <a:pt x="870" y="66"/>
                  </a:lnTo>
                  <a:lnTo>
                    <a:pt x="838" y="80"/>
                  </a:lnTo>
                  <a:lnTo>
                    <a:pt x="804" y="94"/>
                  </a:lnTo>
                  <a:lnTo>
                    <a:pt x="764" y="106"/>
                  </a:lnTo>
                  <a:lnTo>
                    <a:pt x="718" y="118"/>
                  </a:lnTo>
                  <a:lnTo>
                    <a:pt x="666" y="126"/>
                  </a:lnTo>
                  <a:lnTo>
                    <a:pt x="610" y="132"/>
                  </a:lnTo>
                  <a:lnTo>
                    <a:pt x="548" y="136"/>
                  </a:lnTo>
                  <a:lnTo>
                    <a:pt x="478" y="134"/>
                  </a:lnTo>
                  <a:lnTo>
                    <a:pt x="404" y="130"/>
                  </a:lnTo>
                  <a:lnTo>
                    <a:pt x="350" y="122"/>
                  </a:lnTo>
                  <a:lnTo>
                    <a:pt x="288" y="108"/>
                  </a:lnTo>
                  <a:lnTo>
                    <a:pt x="222" y="92"/>
                  </a:lnTo>
                  <a:lnTo>
                    <a:pt x="156" y="74"/>
                  </a:lnTo>
                  <a:lnTo>
                    <a:pt x="46" y="42"/>
                  </a:lnTo>
                  <a:lnTo>
                    <a:pt x="0" y="28"/>
                  </a:lnTo>
                  <a:lnTo>
                    <a:pt x="14" y="30"/>
                  </a:lnTo>
                  <a:lnTo>
                    <a:pt x="58" y="36"/>
                  </a:lnTo>
                  <a:lnTo>
                    <a:pt x="146" y="44"/>
                  </a:lnTo>
                  <a:lnTo>
                    <a:pt x="282" y="56"/>
                  </a:lnTo>
                  <a:close/>
                </a:path>
              </a:pathLst>
            </a:custGeom>
            <a:solidFill>
              <a:srgbClr val="9B14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fr-FR" sz="1800" dirty="0" smtClean="0"/>
                <a:t> </a:t>
              </a:r>
              <a:endParaRPr lang="fr-FR" sz="1800" dirty="0"/>
            </a:p>
          </p:txBody>
        </p:sp>
      </p:grpSp>
      <p:sp>
        <p:nvSpPr>
          <p:cNvPr id="11" name="Freeform 5"/>
          <p:cNvSpPr>
            <a:spLocks/>
          </p:cNvSpPr>
          <p:nvPr userDrawn="1"/>
        </p:nvSpPr>
        <p:spPr bwMode="auto">
          <a:xfrm>
            <a:off x="-76200" y="1122652"/>
            <a:ext cx="9310319" cy="882457"/>
          </a:xfrm>
          <a:custGeom>
            <a:avLst/>
            <a:gdLst/>
            <a:ahLst/>
            <a:cxnLst>
              <a:cxn ang="0">
                <a:pos x="0" y="410"/>
              </a:cxn>
              <a:cxn ang="0">
                <a:pos x="242" y="365"/>
              </a:cxn>
              <a:cxn ang="0">
                <a:pos x="507" y="320"/>
              </a:cxn>
              <a:cxn ang="0">
                <a:pos x="833" y="270"/>
              </a:cxn>
              <a:cxn ang="0">
                <a:pos x="1198" y="225"/>
              </a:cxn>
              <a:cxn ang="0">
                <a:pos x="1483" y="198"/>
              </a:cxn>
              <a:cxn ang="0">
                <a:pos x="1670" y="187"/>
              </a:cxn>
              <a:cxn ang="0">
                <a:pos x="1855" y="180"/>
              </a:cxn>
              <a:cxn ang="0">
                <a:pos x="2030" y="178"/>
              </a:cxn>
              <a:cxn ang="0">
                <a:pos x="2195" y="187"/>
              </a:cxn>
              <a:cxn ang="0">
                <a:pos x="2273" y="193"/>
              </a:cxn>
              <a:cxn ang="0">
                <a:pos x="2425" y="212"/>
              </a:cxn>
              <a:cxn ang="0">
                <a:pos x="2578" y="235"/>
              </a:cxn>
              <a:cxn ang="0">
                <a:pos x="2887" y="292"/>
              </a:cxn>
              <a:cxn ang="0">
                <a:pos x="3350" y="382"/>
              </a:cxn>
              <a:cxn ang="0">
                <a:pos x="3657" y="434"/>
              </a:cxn>
              <a:cxn ang="0">
                <a:pos x="3808" y="452"/>
              </a:cxn>
              <a:cxn ang="0">
                <a:pos x="3957" y="465"/>
              </a:cxn>
              <a:cxn ang="0">
                <a:pos x="4105" y="472"/>
              </a:cxn>
              <a:cxn ang="0">
                <a:pos x="4250" y="470"/>
              </a:cxn>
              <a:cxn ang="0">
                <a:pos x="4392" y="460"/>
              </a:cxn>
              <a:cxn ang="0">
                <a:pos x="4532" y="439"/>
              </a:cxn>
              <a:cxn ang="0">
                <a:pos x="4668" y="407"/>
              </a:cxn>
              <a:cxn ang="0">
                <a:pos x="4798" y="367"/>
              </a:cxn>
              <a:cxn ang="0">
                <a:pos x="5033" y="292"/>
              </a:cxn>
              <a:cxn ang="0">
                <a:pos x="5235" y="220"/>
              </a:cxn>
              <a:cxn ang="0">
                <a:pos x="5403" y="155"/>
              </a:cxn>
              <a:cxn ang="0">
                <a:pos x="5537" y="98"/>
              </a:cxn>
              <a:cxn ang="0">
                <a:pos x="5673" y="33"/>
              </a:cxn>
              <a:cxn ang="0">
                <a:pos x="5740" y="0"/>
              </a:cxn>
              <a:cxn ang="0">
                <a:pos x="5750" y="20"/>
              </a:cxn>
              <a:cxn ang="0">
                <a:pos x="5647" y="73"/>
              </a:cxn>
              <a:cxn ang="0">
                <a:pos x="5478" y="153"/>
              </a:cxn>
              <a:cxn ang="0">
                <a:pos x="5252" y="250"/>
              </a:cxn>
              <a:cxn ang="0">
                <a:pos x="5050" y="327"/>
              </a:cxn>
              <a:cxn ang="0">
                <a:pos x="4905" y="377"/>
              </a:cxn>
              <a:cxn ang="0">
                <a:pos x="4755" y="422"/>
              </a:cxn>
              <a:cxn ang="0">
                <a:pos x="4600" y="462"/>
              </a:cxn>
              <a:cxn ang="0">
                <a:pos x="4443" y="495"/>
              </a:cxn>
              <a:cxn ang="0">
                <a:pos x="4287" y="519"/>
              </a:cxn>
              <a:cxn ang="0">
                <a:pos x="4132" y="532"/>
              </a:cxn>
              <a:cxn ang="0">
                <a:pos x="3982" y="532"/>
              </a:cxn>
              <a:cxn ang="0">
                <a:pos x="3908" y="527"/>
              </a:cxn>
              <a:cxn ang="0">
                <a:pos x="3617" y="490"/>
              </a:cxn>
              <a:cxn ang="0">
                <a:pos x="3323" y="445"/>
              </a:cxn>
              <a:cxn ang="0">
                <a:pos x="2880" y="372"/>
              </a:cxn>
              <a:cxn ang="0">
                <a:pos x="2582" y="328"/>
              </a:cxn>
              <a:cxn ang="0">
                <a:pos x="2353" y="302"/>
              </a:cxn>
              <a:cxn ang="0">
                <a:pos x="2202" y="288"/>
              </a:cxn>
              <a:cxn ang="0">
                <a:pos x="2047" y="280"/>
              </a:cxn>
              <a:cxn ang="0">
                <a:pos x="1892" y="277"/>
              </a:cxn>
              <a:cxn ang="0">
                <a:pos x="1735" y="280"/>
              </a:cxn>
              <a:cxn ang="0">
                <a:pos x="1578" y="290"/>
              </a:cxn>
              <a:cxn ang="0">
                <a:pos x="1498" y="297"/>
              </a:cxn>
              <a:cxn ang="0">
                <a:pos x="1180" y="335"/>
              </a:cxn>
              <a:cxn ang="0">
                <a:pos x="892" y="375"/>
              </a:cxn>
              <a:cxn ang="0">
                <a:pos x="637" y="417"/>
              </a:cxn>
              <a:cxn ang="0">
                <a:pos x="418" y="457"/>
              </a:cxn>
              <a:cxn ang="0">
                <a:pos x="110" y="520"/>
              </a:cxn>
              <a:cxn ang="0">
                <a:pos x="0" y="410"/>
              </a:cxn>
            </a:cxnLst>
            <a:rect l="0" t="0" r="r" b="b"/>
            <a:pathLst>
              <a:path w="5750" h="545">
                <a:moveTo>
                  <a:pt x="0" y="410"/>
                </a:moveTo>
                <a:lnTo>
                  <a:pt x="0" y="410"/>
                </a:lnTo>
                <a:lnTo>
                  <a:pt x="65" y="399"/>
                </a:lnTo>
                <a:lnTo>
                  <a:pt x="242" y="365"/>
                </a:lnTo>
                <a:lnTo>
                  <a:pt x="365" y="343"/>
                </a:lnTo>
                <a:lnTo>
                  <a:pt x="507" y="320"/>
                </a:lnTo>
                <a:lnTo>
                  <a:pt x="663" y="295"/>
                </a:lnTo>
                <a:lnTo>
                  <a:pt x="833" y="270"/>
                </a:lnTo>
                <a:lnTo>
                  <a:pt x="1013" y="247"/>
                </a:lnTo>
                <a:lnTo>
                  <a:pt x="1198" y="225"/>
                </a:lnTo>
                <a:lnTo>
                  <a:pt x="1388" y="207"/>
                </a:lnTo>
                <a:lnTo>
                  <a:pt x="1483" y="198"/>
                </a:lnTo>
                <a:lnTo>
                  <a:pt x="1577" y="192"/>
                </a:lnTo>
                <a:lnTo>
                  <a:pt x="1670" y="187"/>
                </a:lnTo>
                <a:lnTo>
                  <a:pt x="1763" y="182"/>
                </a:lnTo>
                <a:lnTo>
                  <a:pt x="1855" y="180"/>
                </a:lnTo>
                <a:lnTo>
                  <a:pt x="1943" y="178"/>
                </a:lnTo>
                <a:lnTo>
                  <a:pt x="2030" y="178"/>
                </a:lnTo>
                <a:lnTo>
                  <a:pt x="2115" y="182"/>
                </a:lnTo>
                <a:lnTo>
                  <a:pt x="2195" y="187"/>
                </a:lnTo>
                <a:lnTo>
                  <a:pt x="2273" y="193"/>
                </a:lnTo>
                <a:lnTo>
                  <a:pt x="2273" y="193"/>
                </a:lnTo>
                <a:lnTo>
                  <a:pt x="2348" y="202"/>
                </a:lnTo>
                <a:lnTo>
                  <a:pt x="2425" y="212"/>
                </a:lnTo>
                <a:lnTo>
                  <a:pt x="2502" y="223"/>
                </a:lnTo>
                <a:lnTo>
                  <a:pt x="2578" y="235"/>
                </a:lnTo>
                <a:lnTo>
                  <a:pt x="2732" y="262"/>
                </a:lnTo>
                <a:lnTo>
                  <a:pt x="2887" y="292"/>
                </a:lnTo>
                <a:lnTo>
                  <a:pt x="3197" y="352"/>
                </a:lnTo>
                <a:lnTo>
                  <a:pt x="3350" y="382"/>
                </a:lnTo>
                <a:lnTo>
                  <a:pt x="3505" y="409"/>
                </a:lnTo>
                <a:lnTo>
                  <a:pt x="3657" y="434"/>
                </a:lnTo>
                <a:lnTo>
                  <a:pt x="3732" y="444"/>
                </a:lnTo>
                <a:lnTo>
                  <a:pt x="3808" y="452"/>
                </a:lnTo>
                <a:lnTo>
                  <a:pt x="3883" y="460"/>
                </a:lnTo>
                <a:lnTo>
                  <a:pt x="3957" y="465"/>
                </a:lnTo>
                <a:lnTo>
                  <a:pt x="4032" y="470"/>
                </a:lnTo>
                <a:lnTo>
                  <a:pt x="4105" y="472"/>
                </a:lnTo>
                <a:lnTo>
                  <a:pt x="4178" y="472"/>
                </a:lnTo>
                <a:lnTo>
                  <a:pt x="4250" y="470"/>
                </a:lnTo>
                <a:lnTo>
                  <a:pt x="4322" y="467"/>
                </a:lnTo>
                <a:lnTo>
                  <a:pt x="4392" y="460"/>
                </a:lnTo>
                <a:lnTo>
                  <a:pt x="4462" y="450"/>
                </a:lnTo>
                <a:lnTo>
                  <a:pt x="4532" y="439"/>
                </a:lnTo>
                <a:lnTo>
                  <a:pt x="4600" y="424"/>
                </a:lnTo>
                <a:lnTo>
                  <a:pt x="4668" y="407"/>
                </a:lnTo>
                <a:lnTo>
                  <a:pt x="4668" y="407"/>
                </a:lnTo>
                <a:lnTo>
                  <a:pt x="4798" y="367"/>
                </a:lnTo>
                <a:lnTo>
                  <a:pt x="4920" y="330"/>
                </a:lnTo>
                <a:lnTo>
                  <a:pt x="5033" y="292"/>
                </a:lnTo>
                <a:lnTo>
                  <a:pt x="5138" y="255"/>
                </a:lnTo>
                <a:lnTo>
                  <a:pt x="5235" y="220"/>
                </a:lnTo>
                <a:lnTo>
                  <a:pt x="5323" y="187"/>
                </a:lnTo>
                <a:lnTo>
                  <a:pt x="5403" y="155"/>
                </a:lnTo>
                <a:lnTo>
                  <a:pt x="5473" y="125"/>
                </a:lnTo>
                <a:lnTo>
                  <a:pt x="5537" y="98"/>
                </a:lnTo>
                <a:lnTo>
                  <a:pt x="5590" y="73"/>
                </a:lnTo>
                <a:lnTo>
                  <a:pt x="5673" y="33"/>
                </a:lnTo>
                <a:lnTo>
                  <a:pt x="5723" y="8"/>
                </a:lnTo>
                <a:lnTo>
                  <a:pt x="5740" y="0"/>
                </a:lnTo>
                <a:lnTo>
                  <a:pt x="5750" y="20"/>
                </a:lnTo>
                <a:lnTo>
                  <a:pt x="5750" y="20"/>
                </a:lnTo>
                <a:lnTo>
                  <a:pt x="5703" y="45"/>
                </a:lnTo>
                <a:lnTo>
                  <a:pt x="5647" y="73"/>
                </a:lnTo>
                <a:lnTo>
                  <a:pt x="5572" y="110"/>
                </a:lnTo>
                <a:lnTo>
                  <a:pt x="5478" y="153"/>
                </a:lnTo>
                <a:lnTo>
                  <a:pt x="5372" y="200"/>
                </a:lnTo>
                <a:lnTo>
                  <a:pt x="5252" y="250"/>
                </a:lnTo>
                <a:lnTo>
                  <a:pt x="5120" y="302"/>
                </a:lnTo>
                <a:lnTo>
                  <a:pt x="5050" y="327"/>
                </a:lnTo>
                <a:lnTo>
                  <a:pt x="4978" y="352"/>
                </a:lnTo>
                <a:lnTo>
                  <a:pt x="4905" y="377"/>
                </a:lnTo>
                <a:lnTo>
                  <a:pt x="4832" y="400"/>
                </a:lnTo>
                <a:lnTo>
                  <a:pt x="4755" y="422"/>
                </a:lnTo>
                <a:lnTo>
                  <a:pt x="4678" y="442"/>
                </a:lnTo>
                <a:lnTo>
                  <a:pt x="4600" y="462"/>
                </a:lnTo>
                <a:lnTo>
                  <a:pt x="4522" y="479"/>
                </a:lnTo>
                <a:lnTo>
                  <a:pt x="4443" y="495"/>
                </a:lnTo>
                <a:lnTo>
                  <a:pt x="4365" y="507"/>
                </a:lnTo>
                <a:lnTo>
                  <a:pt x="4287" y="519"/>
                </a:lnTo>
                <a:lnTo>
                  <a:pt x="4210" y="527"/>
                </a:lnTo>
                <a:lnTo>
                  <a:pt x="4132" y="532"/>
                </a:lnTo>
                <a:lnTo>
                  <a:pt x="4057" y="534"/>
                </a:lnTo>
                <a:lnTo>
                  <a:pt x="3982" y="532"/>
                </a:lnTo>
                <a:lnTo>
                  <a:pt x="3908" y="527"/>
                </a:lnTo>
                <a:lnTo>
                  <a:pt x="3908" y="527"/>
                </a:lnTo>
                <a:lnTo>
                  <a:pt x="3762" y="510"/>
                </a:lnTo>
                <a:lnTo>
                  <a:pt x="3617" y="490"/>
                </a:lnTo>
                <a:lnTo>
                  <a:pt x="3470" y="469"/>
                </a:lnTo>
                <a:lnTo>
                  <a:pt x="3323" y="445"/>
                </a:lnTo>
                <a:lnTo>
                  <a:pt x="3028" y="397"/>
                </a:lnTo>
                <a:lnTo>
                  <a:pt x="2880" y="372"/>
                </a:lnTo>
                <a:lnTo>
                  <a:pt x="2732" y="348"/>
                </a:lnTo>
                <a:lnTo>
                  <a:pt x="2582" y="328"/>
                </a:lnTo>
                <a:lnTo>
                  <a:pt x="2430" y="310"/>
                </a:lnTo>
                <a:lnTo>
                  <a:pt x="2353" y="302"/>
                </a:lnTo>
                <a:lnTo>
                  <a:pt x="2278" y="295"/>
                </a:lnTo>
                <a:lnTo>
                  <a:pt x="2202" y="288"/>
                </a:lnTo>
                <a:lnTo>
                  <a:pt x="2125" y="283"/>
                </a:lnTo>
                <a:lnTo>
                  <a:pt x="2047" y="280"/>
                </a:lnTo>
                <a:lnTo>
                  <a:pt x="1970" y="278"/>
                </a:lnTo>
                <a:lnTo>
                  <a:pt x="1892" y="277"/>
                </a:lnTo>
                <a:lnTo>
                  <a:pt x="1813" y="278"/>
                </a:lnTo>
                <a:lnTo>
                  <a:pt x="1735" y="280"/>
                </a:lnTo>
                <a:lnTo>
                  <a:pt x="1657" y="283"/>
                </a:lnTo>
                <a:lnTo>
                  <a:pt x="1578" y="290"/>
                </a:lnTo>
                <a:lnTo>
                  <a:pt x="1498" y="297"/>
                </a:lnTo>
                <a:lnTo>
                  <a:pt x="1498" y="297"/>
                </a:lnTo>
                <a:lnTo>
                  <a:pt x="1337" y="315"/>
                </a:lnTo>
                <a:lnTo>
                  <a:pt x="1180" y="335"/>
                </a:lnTo>
                <a:lnTo>
                  <a:pt x="1033" y="355"/>
                </a:lnTo>
                <a:lnTo>
                  <a:pt x="892" y="375"/>
                </a:lnTo>
                <a:lnTo>
                  <a:pt x="760" y="397"/>
                </a:lnTo>
                <a:lnTo>
                  <a:pt x="637" y="417"/>
                </a:lnTo>
                <a:lnTo>
                  <a:pt x="523" y="437"/>
                </a:lnTo>
                <a:lnTo>
                  <a:pt x="418" y="457"/>
                </a:lnTo>
                <a:lnTo>
                  <a:pt x="242" y="492"/>
                </a:lnTo>
                <a:lnTo>
                  <a:pt x="110" y="520"/>
                </a:lnTo>
                <a:lnTo>
                  <a:pt x="0" y="545"/>
                </a:lnTo>
                <a:lnTo>
                  <a:pt x="0" y="410"/>
                </a:lnTo>
                <a:close/>
              </a:path>
            </a:pathLst>
          </a:custGeom>
          <a:solidFill>
            <a:srgbClr val="76B41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57841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9144000" cy="147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latin typeface="+mn-lt"/>
              <a:ea typeface="+mn-ea"/>
            </a:endParaRPr>
          </a:p>
        </p:txBody>
      </p:sp>
      <p:sp>
        <p:nvSpPr>
          <p:cNvPr id="5" name="Freeform 5"/>
          <p:cNvSpPr>
            <a:spLocks/>
          </p:cNvSpPr>
          <p:nvPr userDrawn="1"/>
        </p:nvSpPr>
        <p:spPr bwMode="auto">
          <a:xfrm>
            <a:off x="0" y="0"/>
            <a:ext cx="9267825" cy="1222375"/>
          </a:xfrm>
          <a:custGeom>
            <a:avLst/>
            <a:gdLst/>
            <a:ahLst/>
            <a:cxnLst>
              <a:cxn ang="0">
                <a:pos x="5751" y="828"/>
              </a:cxn>
              <a:cxn ang="0">
                <a:pos x="5751" y="828"/>
              </a:cxn>
              <a:cxn ang="0">
                <a:pos x="5644" y="796"/>
              </a:cxn>
              <a:cxn ang="0">
                <a:pos x="5539" y="766"/>
              </a:cxn>
              <a:cxn ang="0">
                <a:pos x="5437" y="743"/>
              </a:cxn>
              <a:cxn ang="0">
                <a:pos x="5336" y="722"/>
              </a:cxn>
              <a:cxn ang="0">
                <a:pos x="5238" y="707"/>
              </a:cxn>
              <a:cxn ang="0">
                <a:pos x="5141" y="693"/>
              </a:cxn>
              <a:cxn ang="0">
                <a:pos x="5045" y="684"/>
              </a:cxn>
              <a:cxn ang="0">
                <a:pos x="4949" y="678"/>
              </a:cxn>
              <a:cxn ang="0">
                <a:pos x="4854" y="674"/>
              </a:cxn>
              <a:cxn ang="0">
                <a:pos x="4756" y="672"/>
              </a:cxn>
              <a:cxn ang="0">
                <a:pos x="4659" y="674"/>
              </a:cxn>
              <a:cxn ang="0">
                <a:pos x="4558" y="679"/>
              </a:cxn>
              <a:cxn ang="0">
                <a:pos x="4457" y="684"/>
              </a:cxn>
              <a:cxn ang="0">
                <a:pos x="4352" y="693"/>
              </a:cxn>
              <a:cxn ang="0">
                <a:pos x="4245" y="703"/>
              </a:cxn>
              <a:cxn ang="0">
                <a:pos x="4135" y="713"/>
              </a:cxn>
              <a:cxn ang="0">
                <a:pos x="3901" y="741"/>
              </a:cxn>
              <a:cxn ang="0">
                <a:pos x="3646" y="770"/>
              </a:cxn>
              <a:cxn ang="0">
                <a:pos x="3369" y="801"/>
              </a:cxn>
              <a:cxn ang="0">
                <a:pos x="3065" y="833"/>
              </a:cxn>
              <a:cxn ang="0">
                <a:pos x="2901" y="849"/>
              </a:cxn>
              <a:cxn ang="0">
                <a:pos x="2730" y="864"/>
              </a:cxn>
              <a:cxn ang="0">
                <a:pos x="2548" y="878"/>
              </a:cxn>
              <a:cxn ang="0">
                <a:pos x="2358" y="890"/>
              </a:cxn>
              <a:cxn ang="0">
                <a:pos x="2158" y="902"/>
              </a:cxn>
              <a:cxn ang="0">
                <a:pos x="1948" y="914"/>
              </a:cxn>
              <a:cxn ang="0">
                <a:pos x="1727" y="922"/>
              </a:cxn>
              <a:cxn ang="0">
                <a:pos x="1496" y="929"/>
              </a:cxn>
              <a:cxn ang="0">
                <a:pos x="1496" y="929"/>
              </a:cxn>
              <a:cxn ang="0">
                <a:pos x="1426" y="929"/>
              </a:cxn>
              <a:cxn ang="0">
                <a:pos x="1356" y="929"/>
              </a:cxn>
              <a:cxn ang="0">
                <a:pos x="1286" y="926"/>
              </a:cxn>
              <a:cxn ang="0">
                <a:pos x="1216" y="922"/>
              </a:cxn>
              <a:cxn ang="0">
                <a:pos x="1148" y="917"/>
              </a:cxn>
              <a:cxn ang="0">
                <a:pos x="1079" y="910"/>
              </a:cxn>
              <a:cxn ang="0">
                <a:pos x="1011" y="902"/>
              </a:cxn>
              <a:cxn ang="0">
                <a:pos x="946" y="891"/>
              </a:cxn>
              <a:cxn ang="0">
                <a:pos x="881" y="881"/>
              </a:cxn>
              <a:cxn ang="0">
                <a:pos x="816" y="871"/>
              </a:cxn>
              <a:cxn ang="0">
                <a:pos x="693" y="847"/>
              </a:cxn>
              <a:cxn ang="0">
                <a:pos x="575" y="820"/>
              </a:cxn>
              <a:cxn ang="0">
                <a:pos x="467" y="792"/>
              </a:cxn>
              <a:cxn ang="0">
                <a:pos x="366" y="765"/>
              </a:cxn>
              <a:cxn ang="0">
                <a:pos x="275" y="737"/>
              </a:cxn>
              <a:cxn ang="0">
                <a:pos x="195" y="712"/>
              </a:cxn>
              <a:cxn ang="0">
                <a:pos x="128" y="689"/>
              </a:cxn>
              <a:cxn ang="0">
                <a:pos x="34" y="655"/>
              </a:cxn>
              <a:cxn ang="0">
                <a:pos x="0" y="642"/>
              </a:cxn>
              <a:cxn ang="0">
                <a:pos x="0" y="2"/>
              </a:cxn>
              <a:cxn ang="0">
                <a:pos x="5760" y="0"/>
              </a:cxn>
              <a:cxn ang="0">
                <a:pos x="5751" y="828"/>
              </a:cxn>
            </a:cxnLst>
            <a:rect l="0" t="0" r="r" b="b"/>
            <a:pathLst>
              <a:path w="5760" h="929">
                <a:moveTo>
                  <a:pt x="5751" y="828"/>
                </a:moveTo>
                <a:lnTo>
                  <a:pt x="5751" y="828"/>
                </a:lnTo>
                <a:lnTo>
                  <a:pt x="5644" y="796"/>
                </a:lnTo>
                <a:lnTo>
                  <a:pt x="5539" y="766"/>
                </a:lnTo>
                <a:lnTo>
                  <a:pt x="5437" y="743"/>
                </a:lnTo>
                <a:lnTo>
                  <a:pt x="5336" y="722"/>
                </a:lnTo>
                <a:lnTo>
                  <a:pt x="5238" y="707"/>
                </a:lnTo>
                <a:lnTo>
                  <a:pt x="5141" y="693"/>
                </a:lnTo>
                <a:lnTo>
                  <a:pt x="5045" y="684"/>
                </a:lnTo>
                <a:lnTo>
                  <a:pt x="4949" y="678"/>
                </a:lnTo>
                <a:lnTo>
                  <a:pt x="4854" y="674"/>
                </a:lnTo>
                <a:lnTo>
                  <a:pt x="4756" y="672"/>
                </a:lnTo>
                <a:lnTo>
                  <a:pt x="4659" y="674"/>
                </a:lnTo>
                <a:lnTo>
                  <a:pt x="4558" y="679"/>
                </a:lnTo>
                <a:lnTo>
                  <a:pt x="4457" y="684"/>
                </a:lnTo>
                <a:lnTo>
                  <a:pt x="4352" y="693"/>
                </a:lnTo>
                <a:lnTo>
                  <a:pt x="4245" y="703"/>
                </a:lnTo>
                <a:lnTo>
                  <a:pt x="4135" y="713"/>
                </a:lnTo>
                <a:lnTo>
                  <a:pt x="3901" y="741"/>
                </a:lnTo>
                <a:lnTo>
                  <a:pt x="3646" y="770"/>
                </a:lnTo>
                <a:lnTo>
                  <a:pt x="3369" y="801"/>
                </a:lnTo>
                <a:lnTo>
                  <a:pt x="3065" y="833"/>
                </a:lnTo>
                <a:lnTo>
                  <a:pt x="2901" y="849"/>
                </a:lnTo>
                <a:lnTo>
                  <a:pt x="2730" y="864"/>
                </a:lnTo>
                <a:lnTo>
                  <a:pt x="2548" y="878"/>
                </a:lnTo>
                <a:lnTo>
                  <a:pt x="2358" y="890"/>
                </a:lnTo>
                <a:lnTo>
                  <a:pt x="2158" y="902"/>
                </a:lnTo>
                <a:lnTo>
                  <a:pt x="1948" y="914"/>
                </a:lnTo>
                <a:lnTo>
                  <a:pt x="1727" y="922"/>
                </a:lnTo>
                <a:lnTo>
                  <a:pt x="1496" y="929"/>
                </a:lnTo>
                <a:lnTo>
                  <a:pt x="1496" y="929"/>
                </a:lnTo>
                <a:lnTo>
                  <a:pt x="1426" y="929"/>
                </a:lnTo>
                <a:lnTo>
                  <a:pt x="1356" y="929"/>
                </a:lnTo>
                <a:lnTo>
                  <a:pt x="1286" y="926"/>
                </a:lnTo>
                <a:lnTo>
                  <a:pt x="1216" y="922"/>
                </a:lnTo>
                <a:lnTo>
                  <a:pt x="1148" y="917"/>
                </a:lnTo>
                <a:lnTo>
                  <a:pt x="1079" y="910"/>
                </a:lnTo>
                <a:lnTo>
                  <a:pt x="1011" y="902"/>
                </a:lnTo>
                <a:lnTo>
                  <a:pt x="946" y="891"/>
                </a:lnTo>
                <a:lnTo>
                  <a:pt x="881" y="881"/>
                </a:lnTo>
                <a:lnTo>
                  <a:pt x="816" y="871"/>
                </a:lnTo>
                <a:lnTo>
                  <a:pt x="693" y="847"/>
                </a:lnTo>
                <a:lnTo>
                  <a:pt x="575" y="820"/>
                </a:lnTo>
                <a:lnTo>
                  <a:pt x="467" y="792"/>
                </a:lnTo>
                <a:lnTo>
                  <a:pt x="366" y="765"/>
                </a:lnTo>
                <a:lnTo>
                  <a:pt x="275" y="737"/>
                </a:lnTo>
                <a:lnTo>
                  <a:pt x="195" y="712"/>
                </a:lnTo>
                <a:lnTo>
                  <a:pt x="128" y="689"/>
                </a:lnTo>
                <a:lnTo>
                  <a:pt x="34" y="655"/>
                </a:lnTo>
                <a:lnTo>
                  <a:pt x="0" y="642"/>
                </a:lnTo>
                <a:lnTo>
                  <a:pt x="0" y="2"/>
                </a:lnTo>
                <a:lnTo>
                  <a:pt x="5760" y="0"/>
                </a:lnTo>
                <a:lnTo>
                  <a:pt x="5751" y="828"/>
                </a:lnTo>
                <a:close/>
              </a:path>
            </a:pathLst>
          </a:custGeom>
          <a:solidFill>
            <a:srgbClr val="9B141B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latin typeface="+mn-lt"/>
              <a:ea typeface="+mn-ea"/>
            </a:endParaRPr>
          </a:p>
        </p:txBody>
      </p:sp>
      <p:sp>
        <p:nvSpPr>
          <p:cNvPr id="6" name="Freeform 7"/>
          <p:cNvSpPr>
            <a:spLocks/>
          </p:cNvSpPr>
          <p:nvPr userDrawn="1"/>
        </p:nvSpPr>
        <p:spPr bwMode="auto">
          <a:xfrm>
            <a:off x="6926263" y="1150938"/>
            <a:ext cx="1949450" cy="247650"/>
          </a:xfrm>
          <a:custGeom>
            <a:avLst/>
            <a:gdLst/>
            <a:ahLst/>
            <a:cxnLst>
              <a:cxn ang="0">
                <a:pos x="846" y="118"/>
              </a:cxn>
              <a:cxn ang="0">
                <a:pos x="846" y="118"/>
              </a:cxn>
              <a:cxn ang="0">
                <a:pos x="788" y="113"/>
              </a:cxn>
              <a:cxn ang="0">
                <a:pos x="725" y="112"/>
              </a:cxn>
              <a:cxn ang="0">
                <a:pos x="658" y="110"/>
              </a:cxn>
              <a:cxn ang="0">
                <a:pos x="588" y="110"/>
              </a:cxn>
              <a:cxn ang="0">
                <a:pos x="448" y="113"/>
              </a:cxn>
              <a:cxn ang="0">
                <a:pos x="311" y="118"/>
              </a:cxn>
              <a:cxn ang="0">
                <a:pos x="190" y="125"/>
              </a:cxn>
              <a:cxn ang="0">
                <a:pos x="90" y="130"/>
              </a:cxn>
              <a:cxn ang="0">
                <a:pos x="0" y="137"/>
              </a:cxn>
              <a:cxn ang="0">
                <a:pos x="0" y="137"/>
              </a:cxn>
              <a:cxn ang="0">
                <a:pos x="5" y="130"/>
              </a:cxn>
              <a:cxn ang="0">
                <a:pos x="13" y="120"/>
              </a:cxn>
              <a:cxn ang="0">
                <a:pos x="25" y="110"/>
              </a:cxn>
              <a:cxn ang="0">
                <a:pos x="43" y="96"/>
              </a:cxn>
              <a:cxn ang="0">
                <a:pos x="65" y="83"/>
              </a:cxn>
              <a:cxn ang="0">
                <a:pos x="94" y="67"/>
              </a:cxn>
              <a:cxn ang="0">
                <a:pos x="128" y="52"/>
              </a:cxn>
              <a:cxn ang="0">
                <a:pos x="167" y="38"/>
              </a:cxn>
              <a:cxn ang="0">
                <a:pos x="215" y="26"/>
              </a:cxn>
              <a:cxn ang="0">
                <a:pos x="272" y="14"/>
              </a:cxn>
              <a:cxn ang="0">
                <a:pos x="335" y="7"/>
              </a:cxn>
              <a:cxn ang="0">
                <a:pos x="371" y="4"/>
              </a:cxn>
              <a:cxn ang="0">
                <a:pos x="407" y="2"/>
              </a:cxn>
              <a:cxn ang="0">
                <a:pos x="448" y="0"/>
              </a:cxn>
              <a:cxn ang="0">
                <a:pos x="489" y="0"/>
              </a:cxn>
              <a:cxn ang="0">
                <a:pos x="533" y="2"/>
              </a:cxn>
              <a:cxn ang="0">
                <a:pos x="580" y="4"/>
              </a:cxn>
              <a:cxn ang="0">
                <a:pos x="629" y="7"/>
              </a:cxn>
              <a:cxn ang="0">
                <a:pos x="682" y="12"/>
              </a:cxn>
              <a:cxn ang="0">
                <a:pos x="682" y="12"/>
              </a:cxn>
              <a:cxn ang="0">
                <a:pos x="715" y="18"/>
              </a:cxn>
              <a:cxn ang="0">
                <a:pos x="752" y="23"/>
              </a:cxn>
              <a:cxn ang="0">
                <a:pos x="838" y="41"/>
              </a:cxn>
              <a:cxn ang="0">
                <a:pos x="928" y="65"/>
              </a:cxn>
              <a:cxn ang="0">
                <a:pos x="1017" y="91"/>
              </a:cxn>
              <a:cxn ang="0">
                <a:pos x="1099" y="115"/>
              </a:cxn>
              <a:cxn ang="0">
                <a:pos x="1166" y="136"/>
              </a:cxn>
              <a:cxn ang="0">
                <a:pos x="1228" y="156"/>
              </a:cxn>
              <a:cxn ang="0">
                <a:pos x="1228" y="156"/>
              </a:cxn>
              <a:cxn ang="0">
                <a:pos x="1149" y="146"/>
              </a:cxn>
              <a:cxn ang="0">
                <a:pos x="1031" y="134"/>
              </a:cxn>
              <a:cxn ang="0">
                <a:pos x="846" y="118"/>
              </a:cxn>
            </a:cxnLst>
            <a:rect l="0" t="0" r="r" b="b"/>
            <a:pathLst>
              <a:path w="1228" h="156">
                <a:moveTo>
                  <a:pt x="846" y="118"/>
                </a:moveTo>
                <a:lnTo>
                  <a:pt x="846" y="118"/>
                </a:lnTo>
                <a:lnTo>
                  <a:pt x="788" y="113"/>
                </a:lnTo>
                <a:lnTo>
                  <a:pt x="725" y="112"/>
                </a:lnTo>
                <a:lnTo>
                  <a:pt x="658" y="110"/>
                </a:lnTo>
                <a:lnTo>
                  <a:pt x="588" y="110"/>
                </a:lnTo>
                <a:lnTo>
                  <a:pt x="448" y="113"/>
                </a:lnTo>
                <a:lnTo>
                  <a:pt x="311" y="118"/>
                </a:lnTo>
                <a:lnTo>
                  <a:pt x="190" y="125"/>
                </a:lnTo>
                <a:lnTo>
                  <a:pt x="90" y="130"/>
                </a:lnTo>
                <a:lnTo>
                  <a:pt x="0" y="137"/>
                </a:lnTo>
                <a:lnTo>
                  <a:pt x="0" y="137"/>
                </a:lnTo>
                <a:lnTo>
                  <a:pt x="5" y="130"/>
                </a:lnTo>
                <a:lnTo>
                  <a:pt x="13" y="120"/>
                </a:lnTo>
                <a:lnTo>
                  <a:pt x="25" y="110"/>
                </a:lnTo>
                <a:lnTo>
                  <a:pt x="43" y="96"/>
                </a:lnTo>
                <a:lnTo>
                  <a:pt x="65" y="83"/>
                </a:lnTo>
                <a:lnTo>
                  <a:pt x="94" y="67"/>
                </a:lnTo>
                <a:lnTo>
                  <a:pt x="128" y="52"/>
                </a:lnTo>
                <a:lnTo>
                  <a:pt x="167" y="38"/>
                </a:lnTo>
                <a:lnTo>
                  <a:pt x="215" y="26"/>
                </a:lnTo>
                <a:lnTo>
                  <a:pt x="272" y="14"/>
                </a:lnTo>
                <a:lnTo>
                  <a:pt x="335" y="7"/>
                </a:lnTo>
                <a:lnTo>
                  <a:pt x="371" y="4"/>
                </a:lnTo>
                <a:lnTo>
                  <a:pt x="407" y="2"/>
                </a:lnTo>
                <a:lnTo>
                  <a:pt x="448" y="0"/>
                </a:lnTo>
                <a:lnTo>
                  <a:pt x="489" y="0"/>
                </a:lnTo>
                <a:lnTo>
                  <a:pt x="533" y="2"/>
                </a:lnTo>
                <a:lnTo>
                  <a:pt x="580" y="4"/>
                </a:lnTo>
                <a:lnTo>
                  <a:pt x="629" y="7"/>
                </a:lnTo>
                <a:lnTo>
                  <a:pt x="682" y="12"/>
                </a:lnTo>
                <a:lnTo>
                  <a:pt x="682" y="12"/>
                </a:lnTo>
                <a:lnTo>
                  <a:pt x="715" y="18"/>
                </a:lnTo>
                <a:lnTo>
                  <a:pt x="752" y="23"/>
                </a:lnTo>
                <a:lnTo>
                  <a:pt x="838" y="41"/>
                </a:lnTo>
                <a:lnTo>
                  <a:pt x="928" y="65"/>
                </a:lnTo>
                <a:lnTo>
                  <a:pt x="1017" y="91"/>
                </a:lnTo>
                <a:lnTo>
                  <a:pt x="1099" y="115"/>
                </a:lnTo>
                <a:lnTo>
                  <a:pt x="1166" y="136"/>
                </a:lnTo>
                <a:lnTo>
                  <a:pt x="1228" y="156"/>
                </a:lnTo>
                <a:lnTo>
                  <a:pt x="1228" y="156"/>
                </a:lnTo>
                <a:lnTo>
                  <a:pt x="1149" y="146"/>
                </a:lnTo>
                <a:lnTo>
                  <a:pt x="1031" y="134"/>
                </a:lnTo>
                <a:lnTo>
                  <a:pt x="846" y="118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latin typeface="+mn-lt"/>
              <a:ea typeface="+mn-ea"/>
            </a:endParaRPr>
          </a:p>
        </p:txBody>
      </p:sp>
      <p:pic>
        <p:nvPicPr>
          <p:cNvPr id="7" name="Image 10" descr="gisRA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6356350"/>
            <a:ext cx="15954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7130" y="49462"/>
            <a:ext cx="8229600" cy="925263"/>
          </a:xfrm>
        </p:spPr>
        <p:txBody>
          <a:bodyPr>
            <a:noAutofit/>
          </a:bodyPr>
          <a:lstStyle>
            <a:lvl1pPr algn="l">
              <a:lnSpc>
                <a:spcPts val="3500"/>
              </a:lnSpc>
              <a:defRPr sz="4400" b="0" i="0" baseline="0">
                <a:solidFill>
                  <a:schemeClr val="bg1"/>
                </a:solidFill>
                <a:latin typeface="Tw Cen MT Condensed"/>
                <a:cs typeface="Tw Cen MT Condensed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7130" y="1222375"/>
            <a:ext cx="8319671" cy="5133975"/>
          </a:xfrm>
        </p:spPr>
        <p:txBody>
          <a:bodyPr/>
          <a:lstStyle>
            <a:lvl1pPr marL="449263" indent="-449263">
              <a:buSzPct val="50000"/>
              <a:buFontTx/>
              <a:buBlip>
                <a:blip r:embed="rId3"/>
              </a:buBlip>
              <a:defRPr sz="2800">
                <a:solidFill>
                  <a:srgbClr val="9B141B"/>
                </a:solidFill>
                <a:latin typeface="Tw Cen MT"/>
                <a:cs typeface="Tw Cen MT"/>
              </a:defRPr>
            </a:lvl1pPr>
            <a:lvl2pPr marL="627063" indent="-266700">
              <a:buClr>
                <a:srgbClr val="76B41F"/>
              </a:buClr>
              <a:buSzPct val="50000"/>
              <a:buFontTx/>
              <a:buBlip>
                <a:blip r:embed="rId4"/>
              </a:buBlip>
              <a:defRPr sz="23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720725" indent="-180975">
              <a:buClr>
                <a:srgbClr val="9B141B"/>
              </a:buClr>
              <a:buSzPct val="50000"/>
              <a:buFontTx/>
              <a:buBlip>
                <a:blip r:embed="rId5"/>
              </a:buBlip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0"/>
          </p:nvPr>
        </p:nvSpPr>
        <p:spPr>
          <a:xfrm>
            <a:off x="5791200" y="6356350"/>
            <a:ext cx="2895600" cy="365125"/>
          </a:xfrm>
        </p:spPr>
        <p:txBody>
          <a:bodyPr lIns="0" rIns="0"/>
          <a:lstStyle>
            <a:lvl1pPr algn="r">
              <a:defRPr sz="1400"/>
            </a:lvl1pPr>
          </a:lstStyle>
          <a:p>
            <a:pPr>
              <a:defRPr/>
            </a:pPr>
            <a:r>
              <a:rPr lang="fr-FR"/>
              <a:t>Titre intervention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54604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9144000" cy="147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latin typeface="+mn-lt"/>
              <a:ea typeface="+mn-ea"/>
            </a:endParaRPr>
          </a:p>
        </p:txBody>
      </p:sp>
      <p:sp>
        <p:nvSpPr>
          <p:cNvPr id="5" name="Freeform 5"/>
          <p:cNvSpPr>
            <a:spLocks/>
          </p:cNvSpPr>
          <p:nvPr userDrawn="1"/>
        </p:nvSpPr>
        <p:spPr bwMode="auto">
          <a:xfrm>
            <a:off x="0" y="0"/>
            <a:ext cx="9267825" cy="1222375"/>
          </a:xfrm>
          <a:custGeom>
            <a:avLst/>
            <a:gdLst/>
            <a:ahLst/>
            <a:cxnLst>
              <a:cxn ang="0">
                <a:pos x="5751" y="828"/>
              </a:cxn>
              <a:cxn ang="0">
                <a:pos x="5751" y="828"/>
              </a:cxn>
              <a:cxn ang="0">
                <a:pos x="5644" y="796"/>
              </a:cxn>
              <a:cxn ang="0">
                <a:pos x="5539" y="766"/>
              </a:cxn>
              <a:cxn ang="0">
                <a:pos x="5437" y="743"/>
              </a:cxn>
              <a:cxn ang="0">
                <a:pos x="5336" y="722"/>
              </a:cxn>
              <a:cxn ang="0">
                <a:pos x="5238" y="707"/>
              </a:cxn>
              <a:cxn ang="0">
                <a:pos x="5141" y="693"/>
              </a:cxn>
              <a:cxn ang="0">
                <a:pos x="5045" y="684"/>
              </a:cxn>
              <a:cxn ang="0">
                <a:pos x="4949" y="678"/>
              </a:cxn>
              <a:cxn ang="0">
                <a:pos x="4854" y="674"/>
              </a:cxn>
              <a:cxn ang="0">
                <a:pos x="4756" y="672"/>
              </a:cxn>
              <a:cxn ang="0">
                <a:pos x="4659" y="674"/>
              </a:cxn>
              <a:cxn ang="0">
                <a:pos x="4558" y="679"/>
              </a:cxn>
              <a:cxn ang="0">
                <a:pos x="4457" y="684"/>
              </a:cxn>
              <a:cxn ang="0">
                <a:pos x="4352" y="693"/>
              </a:cxn>
              <a:cxn ang="0">
                <a:pos x="4245" y="703"/>
              </a:cxn>
              <a:cxn ang="0">
                <a:pos x="4135" y="713"/>
              </a:cxn>
              <a:cxn ang="0">
                <a:pos x="3901" y="741"/>
              </a:cxn>
              <a:cxn ang="0">
                <a:pos x="3646" y="770"/>
              </a:cxn>
              <a:cxn ang="0">
                <a:pos x="3369" y="801"/>
              </a:cxn>
              <a:cxn ang="0">
                <a:pos x="3065" y="833"/>
              </a:cxn>
              <a:cxn ang="0">
                <a:pos x="2901" y="849"/>
              </a:cxn>
              <a:cxn ang="0">
                <a:pos x="2730" y="864"/>
              </a:cxn>
              <a:cxn ang="0">
                <a:pos x="2548" y="878"/>
              </a:cxn>
              <a:cxn ang="0">
                <a:pos x="2358" y="890"/>
              </a:cxn>
              <a:cxn ang="0">
                <a:pos x="2158" y="902"/>
              </a:cxn>
              <a:cxn ang="0">
                <a:pos x="1948" y="914"/>
              </a:cxn>
              <a:cxn ang="0">
                <a:pos x="1727" y="922"/>
              </a:cxn>
              <a:cxn ang="0">
                <a:pos x="1496" y="929"/>
              </a:cxn>
              <a:cxn ang="0">
                <a:pos x="1496" y="929"/>
              </a:cxn>
              <a:cxn ang="0">
                <a:pos x="1426" y="929"/>
              </a:cxn>
              <a:cxn ang="0">
                <a:pos x="1356" y="929"/>
              </a:cxn>
              <a:cxn ang="0">
                <a:pos x="1286" y="926"/>
              </a:cxn>
              <a:cxn ang="0">
                <a:pos x="1216" y="922"/>
              </a:cxn>
              <a:cxn ang="0">
                <a:pos x="1148" y="917"/>
              </a:cxn>
              <a:cxn ang="0">
                <a:pos x="1079" y="910"/>
              </a:cxn>
              <a:cxn ang="0">
                <a:pos x="1011" y="902"/>
              </a:cxn>
              <a:cxn ang="0">
                <a:pos x="946" y="891"/>
              </a:cxn>
              <a:cxn ang="0">
                <a:pos x="881" y="881"/>
              </a:cxn>
              <a:cxn ang="0">
                <a:pos x="816" y="871"/>
              </a:cxn>
              <a:cxn ang="0">
                <a:pos x="693" y="847"/>
              </a:cxn>
              <a:cxn ang="0">
                <a:pos x="575" y="820"/>
              </a:cxn>
              <a:cxn ang="0">
                <a:pos x="467" y="792"/>
              </a:cxn>
              <a:cxn ang="0">
                <a:pos x="366" y="765"/>
              </a:cxn>
              <a:cxn ang="0">
                <a:pos x="275" y="737"/>
              </a:cxn>
              <a:cxn ang="0">
                <a:pos x="195" y="712"/>
              </a:cxn>
              <a:cxn ang="0">
                <a:pos x="128" y="689"/>
              </a:cxn>
              <a:cxn ang="0">
                <a:pos x="34" y="655"/>
              </a:cxn>
              <a:cxn ang="0">
                <a:pos x="0" y="642"/>
              </a:cxn>
              <a:cxn ang="0">
                <a:pos x="0" y="2"/>
              </a:cxn>
              <a:cxn ang="0">
                <a:pos x="5760" y="0"/>
              </a:cxn>
              <a:cxn ang="0">
                <a:pos x="5751" y="828"/>
              </a:cxn>
            </a:cxnLst>
            <a:rect l="0" t="0" r="r" b="b"/>
            <a:pathLst>
              <a:path w="5760" h="929">
                <a:moveTo>
                  <a:pt x="5751" y="828"/>
                </a:moveTo>
                <a:lnTo>
                  <a:pt x="5751" y="828"/>
                </a:lnTo>
                <a:lnTo>
                  <a:pt x="5644" y="796"/>
                </a:lnTo>
                <a:lnTo>
                  <a:pt x="5539" y="766"/>
                </a:lnTo>
                <a:lnTo>
                  <a:pt x="5437" y="743"/>
                </a:lnTo>
                <a:lnTo>
                  <a:pt x="5336" y="722"/>
                </a:lnTo>
                <a:lnTo>
                  <a:pt x="5238" y="707"/>
                </a:lnTo>
                <a:lnTo>
                  <a:pt x="5141" y="693"/>
                </a:lnTo>
                <a:lnTo>
                  <a:pt x="5045" y="684"/>
                </a:lnTo>
                <a:lnTo>
                  <a:pt x="4949" y="678"/>
                </a:lnTo>
                <a:lnTo>
                  <a:pt x="4854" y="674"/>
                </a:lnTo>
                <a:lnTo>
                  <a:pt x="4756" y="672"/>
                </a:lnTo>
                <a:lnTo>
                  <a:pt x="4659" y="674"/>
                </a:lnTo>
                <a:lnTo>
                  <a:pt x="4558" y="679"/>
                </a:lnTo>
                <a:lnTo>
                  <a:pt x="4457" y="684"/>
                </a:lnTo>
                <a:lnTo>
                  <a:pt x="4352" y="693"/>
                </a:lnTo>
                <a:lnTo>
                  <a:pt x="4245" y="703"/>
                </a:lnTo>
                <a:lnTo>
                  <a:pt x="4135" y="713"/>
                </a:lnTo>
                <a:lnTo>
                  <a:pt x="3901" y="741"/>
                </a:lnTo>
                <a:lnTo>
                  <a:pt x="3646" y="770"/>
                </a:lnTo>
                <a:lnTo>
                  <a:pt x="3369" y="801"/>
                </a:lnTo>
                <a:lnTo>
                  <a:pt x="3065" y="833"/>
                </a:lnTo>
                <a:lnTo>
                  <a:pt x="2901" y="849"/>
                </a:lnTo>
                <a:lnTo>
                  <a:pt x="2730" y="864"/>
                </a:lnTo>
                <a:lnTo>
                  <a:pt x="2548" y="878"/>
                </a:lnTo>
                <a:lnTo>
                  <a:pt x="2358" y="890"/>
                </a:lnTo>
                <a:lnTo>
                  <a:pt x="2158" y="902"/>
                </a:lnTo>
                <a:lnTo>
                  <a:pt x="1948" y="914"/>
                </a:lnTo>
                <a:lnTo>
                  <a:pt x="1727" y="922"/>
                </a:lnTo>
                <a:lnTo>
                  <a:pt x="1496" y="929"/>
                </a:lnTo>
                <a:lnTo>
                  <a:pt x="1496" y="929"/>
                </a:lnTo>
                <a:lnTo>
                  <a:pt x="1426" y="929"/>
                </a:lnTo>
                <a:lnTo>
                  <a:pt x="1356" y="929"/>
                </a:lnTo>
                <a:lnTo>
                  <a:pt x="1286" y="926"/>
                </a:lnTo>
                <a:lnTo>
                  <a:pt x="1216" y="922"/>
                </a:lnTo>
                <a:lnTo>
                  <a:pt x="1148" y="917"/>
                </a:lnTo>
                <a:lnTo>
                  <a:pt x="1079" y="910"/>
                </a:lnTo>
                <a:lnTo>
                  <a:pt x="1011" y="902"/>
                </a:lnTo>
                <a:lnTo>
                  <a:pt x="946" y="891"/>
                </a:lnTo>
                <a:lnTo>
                  <a:pt x="881" y="881"/>
                </a:lnTo>
                <a:lnTo>
                  <a:pt x="816" y="871"/>
                </a:lnTo>
                <a:lnTo>
                  <a:pt x="693" y="847"/>
                </a:lnTo>
                <a:lnTo>
                  <a:pt x="575" y="820"/>
                </a:lnTo>
                <a:lnTo>
                  <a:pt x="467" y="792"/>
                </a:lnTo>
                <a:lnTo>
                  <a:pt x="366" y="765"/>
                </a:lnTo>
                <a:lnTo>
                  <a:pt x="275" y="737"/>
                </a:lnTo>
                <a:lnTo>
                  <a:pt x="195" y="712"/>
                </a:lnTo>
                <a:lnTo>
                  <a:pt x="128" y="689"/>
                </a:lnTo>
                <a:lnTo>
                  <a:pt x="34" y="655"/>
                </a:lnTo>
                <a:lnTo>
                  <a:pt x="0" y="642"/>
                </a:lnTo>
                <a:lnTo>
                  <a:pt x="0" y="2"/>
                </a:lnTo>
                <a:lnTo>
                  <a:pt x="5760" y="0"/>
                </a:lnTo>
                <a:lnTo>
                  <a:pt x="5751" y="828"/>
                </a:lnTo>
                <a:close/>
              </a:path>
            </a:pathLst>
          </a:custGeom>
          <a:solidFill>
            <a:srgbClr val="9B141B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latin typeface="+mn-lt"/>
              <a:ea typeface="+mn-ea"/>
            </a:endParaRPr>
          </a:p>
        </p:txBody>
      </p:sp>
      <p:sp>
        <p:nvSpPr>
          <p:cNvPr id="6" name="Freeform 7"/>
          <p:cNvSpPr>
            <a:spLocks/>
          </p:cNvSpPr>
          <p:nvPr userDrawn="1"/>
        </p:nvSpPr>
        <p:spPr bwMode="auto">
          <a:xfrm>
            <a:off x="6926263" y="1150938"/>
            <a:ext cx="1949450" cy="247650"/>
          </a:xfrm>
          <a:custGeom>
            <a:avLst/>
            <a:gdLst/>
            <a:ahLst/>
            <a:cxnLst>
              <a:cxn ang="0">
                <a:pos x="846" y="118"/>
              </a:cxn>
              <a:cxn ang="0">
                <a:pos x="846" y="118"/>
              </a:cxn>
              <a:cxn ang="0">
                <a:pos x="788" y="113"/>
              </a:cxn>
              <a:cxn ang="0">
                <a:pos x="725" y="112"/>
              </a:cxn>
              <a:cxn ang="0">
                <a:pos x="658" y="110"/>
              </a:cxn>
              <a:cxn ang="0">
                <a:pos x="588" y="110"/>
              </a:cxn>
              <a:cxn ang="0">
                <a:pos x="448" y="113"/>
              </a:cxn>
              <a:cxn ang="0">
                <a:pos x="311" y="118"/>
              </a:cxn>
              <a:cxn ang="0">
                <a:pos x="190" y="125"/>
              </a:cxn>
              <a:cxn ang="0">
                <a:pos x="90" y="130"/>
              </a:cxn>
              <a:cxn ang="0">
                <a:pos x="0" y="137"/>
              </a:cxn>
              <a:cxn ang="0">
                <a:pos x="0" y="137"/>
              </a:cxn>
              <a:cxn ang="0">
                <a:pos x="5" y="130"/>
              </a:cxn>
              <a:cxn ang="0">
                <a:pos x="13" y="120"/>
              </a:cxn>
              <a:cxn ang="0">
                <a:pos x="25" y="110"/>
              </a:cxn>
              <a:cxn ang="0">
                <a:pos x="43" y="96"/>
              </a:cxn>
              <a:cxn ang="0">
                <a:pos x="65" y="83"/>
              </a:cxn>
              <a:cxn ang="0">
                <a:pos x="94" y="67"/>
              </a:cxn>
              <a:cxn ang="0">
                <a:pos x="128" y="52"/>
              </a:cxn>
              <a:cxn ang="0">
                <a:pos x="167" y="38"/>
              </a:cxn>
              <a:cxn ang="0">
                <a:pos x="215" y="26"/>
              </a:cxn>
              <a:cxn ang="0">
                <a:pos x="272" y="14"/>
              </a:cxn>
              <a:cxn ang="0">
                <a:pos x="335" y="7"/>
              </a:cxn>
              <a:cxn ang="0">
                <a:pos x="371" y="4"/>
              </a:cxn>
              <a:cxn ang="0">
                <a:pos x="407" y="2"/>
              </a:cxn>
              <a:cxn ang="0">
                <a:pos x="448" y="0"/>
              </a:cxn>
              <a:cxn ang="0">
                <a:pos x="489" y="0"/>
              </a:cxn>
              <a:cxn ang="0">
                <a:pos x="533" y="2"/>
              </a:cxn>
              <a:cxn ang="0">
                <a:pos x="580" y="4"/>
              </a:cxn>
              <a:cxn ang="0">
                <a:pos x="629" y="7"/>
              </a:cxn>
              <a:cxn ang="0">
                <a:pos x="682" y="12"/>
              </a:cxn>
              <a:cxn ang="0">
                <a:pos x="682" y="12"/>
              </a:cxn>
              <a:cxn ang="0">
                <a:pos x="715" y="18"/>
              </a:cxn>
              <a:cxn ang="0">
                <a:pos x="752" y="23"/>
              </a:cxn>
              <a:cxn ang="0">
                <a:pos x="838" y="41"/>
              </a:cxn>
              <a:cxn ang="0">
                <a:pos x="928" y="65"/>
              </a:cxn>
              <a:cxn ang="0">
                <a:pos x="1017" y="91"/>
              </a:cxn>
              <a:cxn ang="0">
                <a:pos x="1099" y="115"/>
              </a:cxn>
              <a:cxn ang="0">
                <a:pos x="1166" y="136"/>
              </a:cxn>
              <a:cxn ang="0">
                <a:pos x="1228" y="156"/>
              </a:cxn>
              <a:cxn ang="0">
                <a:pos x="1228" y="156"/>
              </a:cxn>
              <a:cxn ang="0">
                <a:pos x="1149" y="146"/>
              </a:cxn>
              <a:cxn ang="0">
                <a:pos x="1031" y="134"/>
              </a:cxn>
              <a:cxn ang="0">
                <a:pos x="846" y="118"/>
              </a:cxn>
            </a:cxnLst>
            <a:rect l="0" t="0" r="r" b="b"/>
            <a:pathLst>
              <a:path w="1228" h="156">
                <a:moveTo>
                  <a:pt x="846" y="118"/>
                </a:moveTo>
                <a:lnTo>
                  <a:pt x="846" y="118"/>
                </a:lnTo>
                <a:lnTo>
                  <a:pt x="788" y="113"/>
                </a:lnTo>
                <a:lnTo>
                  <a:pt x="725" y="112"/>
                </a:lnTo>
                <a:lnTo>
                  <a:pt x="658" y="110"/>
                </a:lnTo>
                <a:lnTo>
                  <a:pt x="588" y="110"/>
                </a:lnTo>
                <a:lnTo>
                  <a:pt x="448" y="113"/>
                </a:lnTo>
                <a:lnTo>
                  <a:pt x="311" y="118"/>
                </a:lnTo>
                <a:lnTo>
                  <a:pt x="190" y="125"/>
                </a:lnTo>
                <a:lnTo>
                  <a:pt x="90" y="130"/>
                </a:lnTo>
                <a:lnTo>
                  <a:pt x="0" y="137"/>
                </a:lnTo>
                <a:lnTo>
                  <a:pt x="0" y="137"/>
                </a:lnTo>
                <a:lnTo>
                  <a:pt x="5" y="130"/>
                </a:lnTo>
                <a:lnTo>
                  <a:pt x="13" y="120"/>
                </a:lnTo>
                <a:lnTo>
                  <a:pt x="25" y="110"/>
                </a:lnTo>
                <a:lnTo>
                  <a:pt x="43" y="96"/>
                </a:lnTo>
                <a:lnTo>
                  <a:pt x="65" y="83"/>
                </a:lnTo>
                <a:lnTo>
                  <a:pt x="94" y="67"/>
                </a:lnTo>
                <a:lnTo>
                  <a:pt x="128" y="52"/>
                </a:lnTo>
                <a:lnTo>
                  <a:pt x="167" y="38"/>
                </a:lnTo>
                <a:lnTo>
                  <a:pt x="215" y="26"/>
                </a:lnTo>
                <a:lnTo>
                  <a:pt x="272" y="14"/>
                </a:lnTo>
                <a:lnTo>
                  <a:pt x="335" y="7"/>
                </a:lnTo>
                <a:lnTo>
                  <a:pt x="371" y="4"/>
                </a:lnTo>
                <a:lnTo>
                  <a:pt x="407" y="2"/>
                </a:lnTo>
                <a:lnTo>
                  <a:pt x="448" y="0"/>
                </a:lnTo>
                <a:lnTo>
                  <a:pt x="489" y="0"/>
                </a:lnTo>
                <a:lnTo>
                  <a:pt x="533" y="2"/>
                </a:lnTo>
                <a:lnTo>
                  <a:pt x="580" y="4"/>
                </a:lnTo>
                <a:lnTo>
                  <a:pt x="629" y="7"/>
                </a:lnTo>
                <a:lnTo>
                  <a:pt x="682" y="12"/>
                </a:lnTo>
                <a:lnTo>
                  <a:pt x="682" y="12"/>
                </a:lnTo>
                <a:lnTo>
                  <a:pt x="715" y="18"/>
                </a:lnTo>
                <a:lnTo>
                  <a:pt x="752" y="23"/>
                </a:lnTo>
                <a:lnTo>
                  <a:pt x="838" y="41"/>
                </a:lnTo>
                <a:lnTo>
                  <a:pt x="928" y="65"/>
                </a:lnTo>
                <a:lnTo>
                  <a:pt x="1017" y="91"/>
                </a:lnTo>
                <a:lnTo>
                  <a:pt x="1099" y="115"/>
                </a:lnTo>
                <a:lnTo>
                  <a:pt x="1166" y="136"/>
                </a:lnTo>
                <a:lnTo>
                  <a:pt x="1228" y="156"/>
                </a:lnTo>
                <a:lnTo>
                  <a:pt x="1228" y="156"/>
                </a:lnTo>
                <a:lnTo>
                  <a:pt x="1149" y="146"/>
                </a:lnTo>
                <a:lnTo>
                  <a:pt x="1031" y="134"/>
                </a:lnTo>
                <a:lnTo>
                  <a:pt x="846" y="118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latin typeface="+mn-lt"/>
              <a:ea typeface="+mn-ea"/>
            </a:endParaRPr>
          </a:p>
        </p:txBody>
      </p:sp>
      <p:pic>
        <p:nvPicPr>
          <p:cNvPr id="7" name="Image 10" descr="gisRA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6356350"/>
            <a:ext cx="15954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7130" y="49462"/>
            <a:ext cx="8229600" cy="925263"/>
          </a:xfrm>
        </p:spPr>
        <p:txBody>
          <a:bodyPr>
            <a:noAutofit/>
          </a:bodyPr>
          <a:lstStyle>
            <a:lvl1pPr algn="l">
              <a:lnSpc>
                <a:spcPts val="3500"/>
              </a:lnSpc>
              <a:defRPr sz="4400" b="0" i="0" baseline="0">
                <a:solidFill>
                  <a:schemeClr val="bg1"/>
                </a:solidFill>
                <a:latin typeface="Tw Cen MT Condensed"/>
                <a:cs typeface="Tw Cen MT Condensed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7130" y="1222375"/>
            <a:ext cx="8319671" cy="5133975"/>
          </a:xfrm>
        </p:spPr>
        <p:txBody>
          <a:bodyPr/>
          <a:lstStyle>
            <a:lvl1pPr marL="449263" indent="-449263">
              <a:buSzPct val="50000"/>
              <a:buFontTx/>
              <a:buBlip>
                <a:blip r:embed="rId3"/>
              </a:buBlip>
              <a:defRPr sz="2800">
                <a:solidFill>
                  <a:srgbClr val="76B41F"/>
                </a:solidFill>
                <a:latin typeface="Tw Cen MT"/>
                <a:cs typeface="Tw Cen MT"/>
              </a:defRPr>
            </a:lvl1pPr>
            <a:lvl2pPr marL="627063" indent="-266700">
              <a:buClr>
                <a:srgbClr val="9B141B"/>
              </a:buClr>
              <a:buSzPct val="50000"/>
              <a:buFontTx/>
              <a:buBlip>
                <a:blip r:embed="rId4"/>
              </a:buBlip>
              <a:defRPr sz="23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720725" indent="-180975">
              <a:buClr>
                <a:srgbClr val="76B41F"/>
              </a:buClr>
              <a:buSzPct val="50000"/>
              <a:buFontTx/>
              <a:buBlip>
                <a:blip r:embed="rId5"/>
              </a:buBlip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0"/>
          </p:nvPr>
        </p:nvSpPr>
        <p:spPr>
          <a:xfrm>
            <a:off x="5791200" y="6356350"/>
            <a:ext cx="2895600" cy="365125"/>
          </a:xfrm>
        </p:spPr>
        <p:txBody>
          <a:bodyPr lIns="0" rIns="0"/>
          <a:lstStyle>
            <a:lvl1pPr algn="r">
              <a:defRPr sz="1400"/>
            </a:lvl1pPr>
          </a:lstStyle>
          <a:p>
            <a:pPr>
              <a:defRPr/>
            </a:pPr>
            <a:r>
              <a:rPr lang="fr-FR"/>
              <a:t>Titre intervention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52361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 intervention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D0122F-9ED0-43B9-9C90-D1B1D7C6515B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3552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 intervention</a:t>
            </a:r>
            <a:endParaRPr lang="fr-FR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A12FC1-7C2F-4352-A728-8E8C9ED278E3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6996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9144000" cy="147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latin typeface="+mn-lt"/>
              <a:ea typeface="+mn-ea"/>
            </a:endParaRPr>
          </a:p>
        </p:txBody>
      </p:sp>
      <p:sp>
        <p:nvSpPr>
          <p:cNvPr id="5" name="Freeform 5"/>
          <p:cNvSpPr>
            <a:spLocks/>
          </p:cNvSpPr>
          <p:nvPr userDrawn="1"/>
        </p:nvSpPr>
        <p:spPr bwMode="auto">
          <a:xfrm>
            <a:off x="0" y="0"/>
            <a:ext cx="9267825" cy="1222375"/>
          </a:xfrm>
          <a:custGeom>
            <a:avLst/>
            <a:gdLst/>
            <a:ahLst/>
            <a:cxnLst>
              <a:cxn ang="0">
                <a:pos x="5751" y="828"/>
              </a:cxn>
              <a:cxn ang="0">
                <a:pos x="5751" y="828"/>
              </a:cxn>
              <a:cxn ang="0">
                <a:pos x="5644" y="796"/>
              </a:cxn>
              <a:cxn ang="0">
                <a:pos x="5539" y="766"/>
              </a:cxn>
              <a:cxn ang="0">
                <a:pos x="5437" y="743"/>
              </a:cxn>
              <a:cxn ang="0">
                <a:pos x="5336" y="722"/>
              </a:cxn>
              <a:cxn ang="0">
                <a:pos x="5238" y="707"/>
              </a:cxn>
              <a:cxn ang="0">
                <a:pos x="5141" y="693"/>
              </a:cxn>
              <a:cxn ang="0">
                <a:pos x="5045" y="684"/>
              </a:cxn>
              <a:cxn ang="0">
                <a:pos x="4949" y="678"/>
              </a:cxn>
              <a:cxn ang="0">
                <a:pos x="4854" y="674"/>
              </a:cxn>
              <a:cxn ang="0">
                <a:pos x="4756" y="672"/>
              </a:cxn>
              <a:cxn ang="0">
                <a:pos x="4659" y="674"/>
              </a:cxn>
              <a:cxn ang="0">
                <a:pos x="4558" y="679"/>
              </a:cxn>
              <a:cxn ang="0">
                <a:pos x="4457" y="684"/>
              </a:cxn>
              <a:cxn ang="0">
                <a:pos x="4352" y="693"/>
              </a:cxn>
              <a:cxn ang="0">
                <a:pos x="4245" y="703"/>
              </a:cxn>
              <a:cxn ang="0">
                <a:pos x="4135" y="713"/>
              </a:cxn>
              <a:cxn ang="0">
                <a:pos x="3901" y="741"/>
              </a:cxn>
              <a:cxn ang="0">
                <a:pos x="3646" y="770"/>
              </a:cxn>
              <a:cxn ang="0">
                <a:pos x="3369" y="801"/>
              </a:cxn>
              <a:cxn ang="0">
                <a:pos x="3065" y="833"/>
              </a:cxn>
              <a:cxn ang="0">
                <a:pos x="2901" y="849"/>
              </a:cxn>
              <a:cxn ang="0">
                <a:pos x="2730" y="864"/>
              </a:cxn>
              <a:cxn ang="0">
                <a:pos x="2548" y="878"/>
              </a:cxn>
              <a:cxn ang="0">
                <a:pos x="2358" y="890"/>
              </a:cxn>
              <a:cxn ang="0">
                <a:pos x="2158" y="902"/>
              </a:cxn>
              <a:cxn ang="0">
                <a:pos x="1948" y="914"/>
              </a:cxn>
              <a:cxn ang="0">
                <a:pos x="1727" y="922"/>
              </a:cxn>
              <a:cxn ang="0">
                <a:pos x="1496" y="929"/>
              </a:cxn>
              <a:cxn ang="0">
                <a:pos x="1496" y="929"/>
              </a:cxn>
              <a:cxn ang="0">
                <a:pos x="1426" y="929"/>
              </a:cxn>
              <a:cxn ang="0">
                <a:pos x="1356" y="929"/>
              </a:cxn>
              <a:cxn ang="0">
                <a:pos x="1286" y="926"/>
              </a:cxn>
              <a:cxn ang="0">
                <a:pos x="1216" y="922"/>
              </a:cxn>
              <a:cxn ang="0">
                <a:pos x="1148" y="917"/>
              </a:cxn>
              <a:cxn ang="0">
                <a:pos x="1079" y="910"/>
              </a:cxn>
              <a:cxn ang="0">
                <a:pos x="1011" y="902"/>
              </a:cxn>
              <a:cxn ang="0">
                <a:pos x="946" y="891"/>
              </a:cxn>
              <a:cxn ang="0">
                <a:pos x="881" y="881"/>
              </a:cxn>
              <a:cxn ang="0">
                <a:pos x="816" y="871"/>
              </a:cxn>
              <a:cxn ang="0">
                <a:pos x="693" y="847"/>
              </a:cxn>
              <a:cxn ang="0">
                <a:pos x="575" y="820"/>
              </a:cxn>
              <a:cxn ang="0">
                <a:pos x="467" y="792"/>
              </a:cxn>
              <a:cxn ang="0">
                <a:pos x="366" y="765"/>
              </a:cxn>
              <a:cxn ang="0">
                <a:pos x="275" y="737"/>
              </a:cxn>
              <a:cxn ang="0">
                <a:pos x="195" y="712"/>
              </a:cxn>
              <a:cxn ang="0">
                <a:pos x="128" y="689"/>
              </a:cxn>
              <a:cxn ang="0">
                <a:pos x="34" y="655"/>
              </a:cxn>
              <a:cxn ang="0">
                <a:pos x="0" y="642"/>
              </a:cxn>
              <a:cxn ang="0">
                <a:pos x="0" y="2"/>
              </a:cxn>
              <a:cxn ang="0">
                <a:pos x="5760" y="0"/>
              </a:cxn>
              <a:cxn ang="0">
                <a:pos x="5751" y="828"/>
              </a:cxn>
            </a:cxnLst>
            <a:rect l="0" t="0" r="r" b="b"/>
            <a:pathLst>
              <a:path w="5760" h="929">
                <a:moveTo>
                  <a:pt x="5751" y="828"/>
                </a:moveTo>
                <a:lnTo>
                  <a:pt x="5751" y="828"/>
                </a:lnTo>
                <a:lnTo>
                  <a:pt x="5644" y="796"/>
                </a:lnTo>
                <a:lnTo>
                  <a:pt x="5539" y="766"/>
                </a:lnTo>
                <a:lnTo>
                  <a:pt x="5437" y="743"/>
                </a:lnTo>
                <a:lnTo>
                  <a:pt x="5336" y="722"/>
                </a:lnTo>
                <a:lnTo>
                  <a:pt x="5238" y="707"/>
                </a:lnTo>
                <a:lnTo>
                  <a:pt x="5141" y="693"/>
                </a:lnTo>
                <a:lnTo>
                  <a:pt x="5045" y="684"/>
                </a:lnTo>
                <a:lnTo>
                  <a:pt x="4949" y="678"/>
                </a:lnTo>
                <a:lnTo>
                  <a:pt x="4854" y="674"/>
                </a:lnTo>
                <a:lnTo>
                  <a:pt x="4756" y="672"/>
                </a:lnTo>
                <a:lnTo>
                  <a:pt x="4659" y="674"/>
                </a:lnTo>
                <a:lnTo>
                  <a:pt x="4558" y="679"/>
                </a:lnTo>
                <a:lnTo>
                  <a:pt x="4457" y="684"/>
                </a:lnTo>
                <a:lnTo>
                  <a:pt x="4352" y="693"/>
                </a:lnTo>
                <a:lnTo>
                  <a:pt x="4245" y="703"/>
                </a:lnTo>
                <a:lnTo>
                  <a:pt x="4135" y="713"/>
                </a:lnTo>
                <a:lnTo>
                  <a:pt x="3901" y="741"/>
                </a:lnTo>
                <a:lnTo>
                  <a:pt x="3646" y="770"/>
                </a:lnTo>
                <a:lnTo>
                  <a:pt x="3369" y="801"/>
                </a:lnTo>
                <a:lnTo>
                  <a:pt x="3065" y="833"/>
                </a:lnTo>
                <a:lnTo>
                  <a:pt x="2901" y="849"/>
                </a:lnTo>
                <a:lnTo>
                  <a:pt x="2730" y="864"/>
                </a:lnTo>
                <a:lnTo>
                  <a:pt x="2548" y="878"/>
                </a:lnTo>
                <a:lnTo>
                  <a:pt x="2358" y="890"/>
                </a:lnTo>
                <a:lnTo>
                  <a:pt x="2158" y="902"/>
                </a:lnTo>
                <a:lnTo>
                  <a:pt x="1948" y="914"/>
                </a:lnTo>
                <a:lnTo>
                  <a:pt x="1727" y="922"/>
                </a:lnTo>
                <a:lnTo>
                  <a:pt x="1496" y="929"/>
                </a:lnTo>
                <a:lnTo>
                  <a:pt x="1496" y="929"/>
                </a:lnTo>
                <a:lnTo>
                  <a:pt x="1426" y="929"/>
                </a:lnTo>
                <a:lnTo>
                  <a:pt x="1356" y="929"/>
                </a:lnTo>
                <a:lnTo>
                  <a:pt x="1286" y="926"/>
                </a:lnTo>
                <a:lnTo>
                  <a:pt x="1216" y="922"/>
                </a:lnTo>
                <a:lnTo>
                  <a:pt x="1148" y="917"/>
                </a:lnTo>
                <a:lnTo>
                  <a:pt x="1079" y="910"/>
                </a:lnTo>
                <a:lnTo>
                  <a:pt x="1011" y="902"/>
                </a:lnTo>
                <a:lnTo>
                  <a:pt x="946" y="891"/>
                </a:lnTo>
                <a:lnTo>
                  <a:pt x="881" y="881"/>
                </a:lnTo>
                <a:lnTo>
                  <a:pt x="816" y="871"/>
                </a:lnTo>
                <a:lnTo>
                  <a:pt x="693" y="847"/>
                </a:lnTo>
                <a:lnTo>
                  <a:pt x="575" y="820"/>
                </a:lnTo>
                <a:lnTo>
                  <a:pt x="467" y="792"/>
                </a:lnTo>
                <a:lnTo>
                  <a:pt x="366" y="765"/>
                </a:lnTo>
                <a:lnTo>
                  <a:pt x="275" y="737"/>
                </a:lnTo>
                <a:lnTo>
                  <a:pt x="195" y="712"/>
                </a:lnTo>
                <a:lnTo>
                  <a:pt x="128" y="689"/>
                </a:lnTo>
                <a:lnTo>
                  <a:pt x="34" y="655"/>
                </a:lnTo>
                <a:lnTo>
                  <a:pt x="0" y="642"/>
                </a:lnTo>
                <a:lnTo>
                  <a:pt x="0" y="2"/>
                </a:lnTo>
                <a:lnTo>
                  <a:pt x="5760" y="0"/>
                </a:lnTo>
                <a:lnTo>
                  <a:pt x="5751" y="828"/>
                </a:lnTo>
                <a:close/>
              </a:path>
            </a:pathLst>
          </a:custGeom>
          <a:solidFill>
            <a:srgbClr val="76B41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latin typeface="+mn-lt"/>
              <a:ea typeface="+mn-ea"/>
            </a:endParaRPr>
          </a:p>
        </p:txBody>
      </p:sp>
      <p:sp>
        <p:nvSpPr>
          <p:cNvPr id="6" name="Freeform 7"/>
          <p:cNvSpPr>
            <a:spLocks/>
          </p:cNvSpPr>
          <p:nvPr userDrawn="1"/>
        </p:nvSpPr>
        <p:spPr bwMode="auto">
          <a:xfrm>
            <a:off x="6926263" y="1150938"/>
            <a:ext cx="1949450" cy="247650"/>
          </a:xfrm>
          <a:custGeom>
            <a:avLst/>
            <a:gdLst/>
            <a:ahLst/>
            <a:cxnLst>
              <a:cxn ang="0">
                <a:pos x="846" y="118"/>
              </a:cxn>
              <a:cxn ang="0">
                <a:pos x="846" y="118"/>
              </a:cxn>
              <a:cxn ang="0">
                <a:pos x="788" y="113"/>
              </a:cxn>
              <a:cxn ang="0">
                <a:pos x="725" y="112"/>
              </a:cxn>
              <a:cxn ang="0">
                <a:pos x="658" y="110"/>
              </a:cxn>
              <a:cxn ang="0">
                <a:pos x="588" y="110"/>
              </a:cxn>
              <a:cxn ang="0">
                <a:pos x="448" y="113"/>
              </a:cxn>
              <a:cxn ang="0">
                <a:pos x="311" y="118"/>
              </a:cxn>
              <a:cxn ang="0">
                <a:pos x="190" y="125"/>
              </a:cxn>
              <a:cxn ang="0">
                <a:pos x="90" y="130"/>
              </a:cxn>
              <a:cxn ang="0">
                <a:pos x="0" y="137"/>
              </a:cxn>
              <a:cxn ang="0">
                <a:pos x="0" y="137"/>
              </a:cxn>
              <a:cxn ang="0">
                <a:pos x="5" y="130"/>
              </a:cxn>
              <a:cxn ang="0">
                <a:pos x="13" y="120"/>
              </a:cxn>
              <a:cxn ang="0">
                <a:pos x="25" y="110"/>
              </a:cxn>
              <a:cxn ang="0">
                <a:pos x="43" y="96"/>
              </a:cxn>
              <a:cxn ang="0">
                <a:pos x="65" y="83"/>
              </a:cxn>
              <a:cxn ang="0">
                <a:pos x="94" y="67"/>
              </a:cxn>
              <a:cxn ang="0">
                <a:pos x="128" y="52"/>
              </a:cxn>
              <a:cxn ang="0">
                <a:pos x="167" y="38"/>
              </a:cxn>
              <a:cxn ang="0">
                <a:pos x="215" y="26"/>
              </a:cxn>
              <a:cxn ang="0">
                <a:pos x="272" y="14"/>
              </a:cxn>
              <a:cxn ang="0">
                <a:pos x="335" y="7"/>
              </a:cxn>
              <a:cxn ang="0">
                <a:pos x="371" y="4"/>
              </a:cxn>
              <a:cxn ang="0">
                <a:pos x="407" y="2"/>
              </a:cxn>
              <a:cxn ang="0">
                <a:pos x="448" y="0"/>
              </a:cxn>
              <a:cxn ang="0">
                <a:pos x="489" y="0"/>
              </a:cxn>
              <a:cxn ang="0">
                <a:pos x="533" y="2"/>
              </a:cxn>
              <a:cxn ang="0">
                <a:pos x="580" y="4"/>
              </a:cxn>
              <a:cxn ang="0">
                <a:pos x="629" y="7"/>
              </a:cxn>
              <a:cxn ang="0">
                <a:pos x="682" y="12"/>
              </a:cxn>
              <a:cxn ang="0">
                <a:pos x="682" y="12"/>
              </a:cxn>
              <a:cxn ang="0">
                <a:pos x="715" y="18"/>
              </a:cxn>
              <a:cxn ang="0">
                <a:pos x="752" y="23"/>
              </a:cxn>
              <a:cxn ang="0">
                <a:pos x="838" y="41"/>
              </a:cxn>
              <a:cxn ang="0">
                <a:pos x="928" y="65"/>
              </a:cxn>
              <a:cxn ang="0">
                <a:pos x="1017" y="91"/>
              </a:cxn>
              <a:cxn ang="0">
                <a:pos x="1099" y="115"/>
              </a:cxn>
              <a:cxn ang="0">
                <a:pos x="1166" y="136"/>
              </a:cxn>
              <a:cxn ang="0">
                <a:pos x="1228" y="156"/>
              </a:cxn>
              <a:cxn ang="0">
                <a:pos x="1228" y="156"/>
              </a:cxn>
              <a:cxn ang="0">
                <a:pos x="1149" y="146"/>
              </a:cxn>
              <a:cxn ang="0">
                <a:pos x="1031" y="134"/>
              </a:cxn>
              <a:cxn ang="0">
                <a:pos x="846" y="118"/>
              </a:cxn>
            </a:cxnLst>
            <a:rect l="0" t="0" r="r" b="b"/>
            <a:pathLst>
              <a:path w="1228" h="156">
                <a:moveTo>
                  <a:pt x="846" y="118"/>
                </a:moveTo>
                <a:lnTo>
                  <a:pt x="846" y="118"/>
                </a:lnTo>
                <a:lnTo>
                  <a:pt x="788" y="113"/>
                </a:lnTo>
                <a:lnTo>
                  <a:pt x="725" y="112"/>
                </a:lnTo>
                <a:lnTo>
                  <a:pt x="658" y="110"/>
                </a:lnTo>
                <a:lnTo>
                  <a:pt x="588" y="110"/>
                </a:lnTo>
                <a:lnTo>
                  <a:pt x="448" y="113"/>
                </a:lnTo>
                <a:lnTo>
                  <a:pt x="311" y="118"/>
                </a:lnTo>
                <a:lnTo>
                  <a:pt x="190" y="125"/>
                </a:lnTo>
                <a:lnTo>
                  <a:pt x="90" y="130"/>
                </a:lnTo>
                <a:lnTo>
                  <a:pt x="0" y="137"/>
                </a:lnTo>
                <a:lnTo>
                  <a:pt x="0" y="137"/>
                </a:lnTo>
                <a:lnTo>
                  <a:pt x="5" y="130"/>
                </a:lnTo>
                <a:lnTo>
                  <a:pt x="13" y="120"/>
                </a:lnTo>
                <a:lnTo>
                  <a:pt x="25" y="110"/>
                </a:lnTo>
                <a:lnTo>
                  <a:pt x="43" y="96"/>
                </a:lnTo>
                <a:lnTo>
                  <a:pt x="65" y="83"/>
                </a:lnTo>
                <a:lnTo>
                  <a:pt x="94" y="67"/>
                </a:lnTo>
                <a:lnTo>
                  <a:pt x="128" y="52"/>
                </a:lnTo>
                <a:lnTo>
                  <a:pt x="167" y="38"/>
                </a:lnTo>
                <a:lnTo>
                  <a:pt x="215" y="26"/>
                </a:lnTo>
                <a:lnTo>
                  <a:pt x="272" y="14"/>
                </a:lnTo>
                <a:lnTo>
                  <a:pt x="335" y="7"/>
                </a:lnTo>
                <a:lnTo>
                  <a:pt x="371" y="4"/>
                </a:lnTo>
                <a:lnTo>
                  <a:pt x="407" y="2"/>
                </a:lnTo>
                <a:lnTo>
                  <a:pt x="448" y="0"/>
                </a:lnTo>
                <a:lnTo>
                  <a:pt x="489" y="0"/>
                </a:lnTo>
                <a:lnTo>
                  <a:pt x="533" y="2"/>
                </a:lnTo>
                <a:lnTo>
                  <a:pt x="580" y="4"/>
                </a:lnTo>
                <a:lnTo>
                  <a:pt x="629" y="7"/>
                </a:lnTo>
                <a:lnTo>
                  <a:pt x="682" y="12"/>
                </a:lnTo>
                <a:lnTo>
                  <a:pt x="682" y="12"/>
                </a:lnTo>
                <a:lnTo>
                  <a:pt x="715" y="18"/>
                </a:lnTo>
                <a:lnTo>
                  <a:pt x="752" y="23"/>
                </a:lnTo>
                <a:lnTo>
                  <a:pt x="838" y="41"/>
                </a:lnTo>
                <a:lnTo>
                  <a:pt x="928" y="65"/>
                </a:lnTo>
                <a:lnTo>
                  <a:pt x="1017" y="91"/>
                </a:lnTo>
                <a:lnTo>
                  <a:pt x="1099" y="115"/>
                </a:lnTo>
                <a:lnTo>
                  <a:pt x="1166" y="136"/>
                </a:lnTo>
                <a:lnTo>
                  <a:pt x="1228" y="156"/>
                </a:lnTo>
                <a:lnTo>
                  <a:pt x="1228" y="156"/>
                </a:lnTo>
                <a:lnTo>
                  <a:pt x="1149" y="146"/>
                </a:lnTo>
                <a:lnTo>
                  <a:pt x="1031" y="134"/>
                </a:lnTo>
                <a:lnTo>
                  <a:pt x="846" y="118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latin typeface="+mn-lt"/>
              <a:ea typeface="+mn-ea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7130" y="49462"/>
            <a:ext cx="8229600" cy="925263"/>
          </a:xfrm>
        </p:spPr>
        <p:txBody>
          <a:bodyPr>
            <a:noAutofit/>
          </a:bodyPr>
          <a:lstStyle>
            <a:lvl1pPr algn="l">
              <a:lnSpc>
                <a:spcPts val="3500"/>
              </a:lnSpc>
              <a:defRPr sz="4400" b="0" i="0" baseline="0">
                <a:solidFill>
                  <a:schemeClr val="bg1"/>
                </a:solidFill>
                <a:latin typeface="Tw Cen MT Condensed"/>
                <a:cs typeface="Tw Cen MT Condensed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7130" y="1222375"/>
            <a:ext cx="8319671" cy="5133975"/>
          </a:xfrm>
        </p:spPr>
        <p:txBody>
          <a:bodyPr/>
          <a:lstStyle>
            <a:lvl1pPr marL="449263" indent="-449263">
              <a:buSzPct val="50000"/>
              <a:buFontTx/>
              <a:buBlip>
                <a:blip r:embed="rId2"/>
              </a:buBlip>
              <a:defRPr sz="2800">
                <a:solidFill>
                  <a:srgbClr val="76B41F"/>
                </a:solidFill>
                <a:latin typeface="Tw Cen MT"/>
                <a:cs typeface="Tw Cen MT"/>
              </a:defRPr>
            </a:lvl1pPr>
            <a:lvl2pPr marL="627063" indent="-266700">
              <a:buClr>
                <a:srgbClr val="9B141B"/>
              </a:buClr>
              <a:buSzPct val="50000"/>
              <a:buFontTx/>
              <a:buBlip>
                <a:blip r:embed="rId3"/>
              </a:buBlip>
              <a:defRPr sz="23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720725" indent="-180975">
              <a:buClr>
                <a:srgbClr val="76B41F"/>
              </a:buClr>
              <a:buSzPct val="50000"/>
              <a:buFontTx/>
              <a:buBlip>
                <a:blip r:embed="rId4"/>
              </a:buBlip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3463063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 intervention</a:t>
            </a:r>
            <a:endParaRPr lang="fr-FR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612051-EAE3-4D14-B00A-CB5C7760E6AE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54426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 intervention</a:t>
            </a:r>
            <a:endParaRPr lang="fr-FR" dirty="0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F1E500-DF72-43F4-B5A2-89E282CF1477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26775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 intervention</a:t>
            </a:r>
            <a:endParaRPr lang="fr-FR" dirty="0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45AA8B-CA58-4865-B559-A4B448510912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66119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 intervention</a:t>
            </a:r>
            <a:endParaRPr lang="fr-FR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D73B31-A050-410C-95F5-8426E9C72A58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56729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 intervention</a:t>
            </a:r>
            <a:endParaRPr lang="fr-FR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625F7C-BAE3-40C9-9C66-028B4AF7CA14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19255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 intervention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9296D7-80F1-4FCB-B2E2-87EE646B9D79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2961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 intervention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042ADC-9F91-45B8-9F3F-BE25014E1D24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328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Affinage des fromages fermiers lactiques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D0122F-9ED0-43B9-9C90-D1B1D7C6515B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1898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Affinage des fromages fermiers lactiques</a:t>
            </a:r>
            <a:endParaRPr lang="fr-FR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A12FC1-7C2F-4352-A728-8E8C9ED278E3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4586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Affinage des fromages fermiers lactiques</a:t>
            </a:r>
            <a:endParaRPr lang="fr-FR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612051-EAE3-4D14-B00A-CB5C7760E6AE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9753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Affinage des fromages fermiers lactiques</a:t>
            </a:r>
            <a:endParaRPr lang="fr-FR" dirty="0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F1E500-DF72-43F4-B5A2-89E282CF1477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8135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Affinage des fromages fermiers lactiques</a:t>
            </a:r>
            <a:endParaRPr lang="fr-FR" dirty="0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45AA8B-CA58-4865-B559-A4B448510912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3538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Affinage des fromages fermiers lactiques</a:t>
            </a:r>
            <a:endParaRPr lang="fr-FR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D73B31-A050-410C-95F5-8426E9C72A58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1225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et modifiez le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fr-FR" smtClean="0"/>
              <a:t>Affinage des fromages fermiers lactiques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-106" charset="0"/>
              </a:defRPr>
            </a:lvl1pPr>
          </a:lstStyle>
          <a:p>
            <a:fld id="{6AE247F7-0C8B-4A48-97A0-5D89164FB04E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et modifiez le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fr-FR"/>
              <a:t>Titre intervention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-106" charset="0"/>
              </a:defRPr>
            </a:lvl1pPr>
          </a:lstStyle>
          <a:p>
            <a:fld id="{6AE247F7-0C8B-4A48-97A0-5D89164FB04E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770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et modifiez le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fr-FR"/>
              <a:t>Titre intervention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-106" charset="0"/>
              </a:defRPr>
            </a:lvl1pPr>
          </a:lstStyle>
          <a:p>
            <a:fld id="{6AE247F7-0C8B-4A48-97A0-5D89164FB04E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4606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jpeg"/><Relationship Id="rId18" Type="http://schemas.openxmlformats.org/officeDocument/2006/relationships/image" Target="../media/image27.jpeg"/><Relationship Id="rId26" Type="http://schemas.openxmlformats.org/officeDocument/2006/relationships/image" Target="../media/image35.jpeg"/><Relationship Id="rId3" Type="http://schemas.openxmlformats.org/officeDocument/2006/relationships/image" Target="../media/image12.jpeg"/><Relationship Id="rId21" Type="http://schemas.openxmlformats.org/officeDocument/2006/relationships/image" Target="../media/image30.jpe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17" Type="http://schemas.openxmlformats.org/officeDocument/2006/relationships/image" Target="../media/image26.jpeg"/><Relationship Id="rId25" Type="http://schemas.openxmlformats.org/officeDocument/2006/relationships/image" Target="../media/image34.tif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5.jpeg"/><Relationship Id="rId20" Type="http://schemas.openxmlformats.org/officeDocument/2006/relationships/image" Target="../media/image2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24" Type="http://schemas.openxmlformats.org/officeDocument/2006/relationships/image" Target="../media/image33.jpeg"/><Relationship Id="rId5" Type="http://schemas.openxmlformats.org/officeDocument/2006/relationships/image" Target="../media/image14.tiff"/><Relationship Id="rId15" Type="http://schemas.openxmlformats.org/officeDocument/2006/relationships/image" Target="../media/image24.png"/><Relationship Id="rId23" Type="http://schemas.openxmlformats.org/officeDocument/2006/relationships/image" Target="../media/image32.jpeg"/><Relationship Id="rId10" Type="http://schemas.openxmlformats.org/officeDocument/2006/relationships/image" Target="../media/image19.jpeg"/><Relationship Id="rId19" Type="http://schemas.openxmlformats.org/officeDocument/2006/relationships/image" Target="../media/image28.jpeg"/><Relationship Id="rId4" Type="http://schemas.openxmlformats.org/officeDocument/2006/relationships/image" Target="../media/image13.jpeg"/><Relationship Id="rId9" Type="http://schemas.openxmlformats.org/officeDocument/2006/relationships/image" Target="../media/image18.png"/><Relationship Id="rId14" Type="http://schemas.openxmlformats.org/officeDocument/2006/relationships/image" Target="../media/image23.png"/><Relationship Id="rId22" Type="http://schemas.openxmlformats.org/officeDocument/2006/relationships/image" Target="../media/image3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emf"/><Relationship Id="rId4" Type="http://schemas.openxmlformats.org/officeDocument/2006/relationships/image" Target="../media/image5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dele.fr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13" Type="http://schemas.openxmlformats.org/officeDocument/2006/relationships/image" Target="../media/image73.jpeg"/><Relationship Id="rId18" Type="http://schemas.openxmlformats.org/officeDocument/2006/relationships/image" Target="../media/image77.jpeg"/><Relationship Id="rId26" Type="http://schemas.openxmlformats.org/officeDocument/2006/relationships/image" Target="../media/image85.jpg"/><Relationship Id="rId3" Type="http://schemas.openxmlformats.org/officeDocument/2006/relationships/image" Target="../media/image63.jpeg"/><Relationship Id="rId21" Type="http://schemas.openxmlformats.org/officeDocument/2006/relationships/image" Target="../media/image80.jpeg"/><Relationship Id="rId7" Type="http://schemas.openxmlformats.org/officeDocument/2006/relationships/image" Target="../media/image67.jpeg"/><Relationship Id="rId12" Type="http://schemas.openxmlformats.org/officeDocument/2006/relationships/image" Target="../media/image72.jpeg"/><Relationship Id="rId17" Type="http://schemas.openxmlformats.org/officeDocument/2006/relationships/image" Target="../media/image76.jpeg"/><Relationship Id="rId25" Type="http://schemas.openxmlformats.org/officeDocument/2006/relationships/image" Target="../media/image84.tif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75.jpeg"/><Relationship Id="rId20" Type="http://schemas.openxmlformats.org/officeDocument/2006/relationships/image" Target="../media/image7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jpeg"/><Relationship Id="rId11" Type="http://schemas.openxmlformats.org/officeDocument/2006/relationships/image" Target="../media/image71.jpeg"/><Relationship Id="rId24" Type="http://schemas.openxmlformats.org/officeDocument/2006/relationships/image" Target="../media/image83.jpeg"/><Relationship Id="rId5" Type="http://schemas.openxmlformats.org/officeDocument/2006/relationships/image" Target="../media/image65.tif"/><Relationship Id="rId15" Type="http://schemas.openxmlformats.org/officeDocument/2006/relationships/image" Target="../media/image74.png"/><Relationship Id="rId23" Type="http://schemas.openxmlformats.org/officeDocument/2006/relationships/image" Target="../media/image82.jpeg"/><Relationship Id="rId10" Type="http://schemas.openxmlformats.org/officeDocument/2006/relationships/image" Target="../media/image70.jpeg"/><Relationship Id="rId19" Type="http://schemas.openxmlformats.org/officeDocument/2006/relationships/image" Target="../media/image78.jpeg"/><Relationship Id="rId4" Type="http://schemas.openxmlformats.org/officeDocument/2006/relationships/image" Target="../media/image64.jpg"/><Relationship Id="rId9" Type="http://schemas.openxmlformats.org/officeDocument/2006/relationships/image" Target="../media/image69.png"/><Relationship Id="rId14" Type="http://schemas.openxmlformats.org/officeDocument/2006/relationships/image" Target="../media/image23.png"/><Relationship Id="rId22" Type="http://schemas.openxmlformats.org/officeDocument/2006/relationships/image" Target="../media/image81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/>
        </p:nvGrpSpPr>
        <p:grpSpPr>
          <a:xfrm>
            <a:off x="-76200" y="-18251"/>
            <a:ext cx="8456700" cy="4506601"/>
            <a:chOff x="-76200" y="-18251"/>
            <a:chExt cx="8456700" cy="4506601"/>
          </a:xfrm>
        </p:grpSpPr>
        <p:pic>
          <p:nvPicPr>
            <p:cNvPr id="14" name="Image 13" descr="bandeau_gis_ra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7148" y="-18251"/>
              <a:ext cx="6819138" cy="2014961"/>
            </a:xfrm>
            <a:prstGeom prst="rect">
              <a:avLst/>
            </a:prstGeom>
          </p:spPr>
        </p:pic>
        <p:sp>
          <p:nvSpPr>
            <p:cNvPr id="12" name="Freeform 5"/>
            <p:cNvSpPr>
              <a:spLocks noChangeAspect="1"/>
            </p:cNvSpPr>
            <p:nvPr/>
          </p:nvSpPr>
          <p:spPr bwMode="auto">
            <a:xfrm>
              <a:off x="-76200" y="919650"/>
              <a:ext cx="8456700" cy="3568700"/>
            </a:xfrm>
            <a:custGeom>
              <a:avLst/>
              <a:gdLst>
                <a:gd name="T0" fmla="*/ 0 w 5700"/>
                <a:gd name="T1" fmla="*/ 1018335093 h 2180"/>
                <a:gd name="T2" fmla="*/ 970495238 w 5700"/>
                <a:gd name="T3" fmla="*/ 862905112 h 2180"/>
                <a:gd name="T4" fmla="*/ 2147483647 w 5700"/>
                <a:gd name="T5" fmla="*/ 675317542 h 2180"/>
                <a:gd name="T6" fmla="*/ 2147483647 w 5700"/>
                <a:gd name="T7" fmla="*/ 589562336 h 2180"/>
                <a:gd name="T8" fmla="*/ 2147483647 w 5700"/>
                <a:gd name="T9" fmla="*/ 519887561 h 2180"/>
                <a:gd name="T10" fmla="*/ 2147483647 w 5700"/>
                <a:gd name="T11" fmla="*/ 482368738 h 2180"/>
                <a:gd name="T12" fmla="*/ 2147483647 w 5700"/>
                <a:gd name="T13" fmla="*/ 471649542 h 2180"/>
                <a:gd name="T14" fmla="*/ 2147483647 w 5700"/>
                <a:gd name="T15" fmla="*/ 466289943 h 2180"/>
                <a:gd name="T16" fmla="*/ 2147483647 w 5700"/>
                <a:gd name="T17" fmla="*/ 477009140 h 2180"/>
                <a:gd name="T18" fmla="*/ 2147483647 w 5700"/>
                <a:gd name="T19" fmla="*/ 503807130 h 2180"/>
                <a:gd name="T20" fmla="*/ 2147483647 w 5700"/>
                <a:gd name="T21" fmla="*/ 552045150 h 2180"/>
                <a:gd name="T22" fmla="*/ 2147483647 w 5700"/>
                <a:gd name="T23" fmla="*/ 616360327 h 2180"/>
                <a:gd name="T24" fmla="*/ 2147483647 w 5700"/>
                <a:gd name="T25" fmla="*/ 702115533 h 2180"/>
                <a:gd name="T26" fmla="*/ 2147483647 w 5700"/>
                <a:gd name="T27" fmla="*/ 809309131 h 2180"/>
                <a:gd name="T28" fmla="*/ 2147483647 w 5700"/>
                <a:gd name="T29" fmla="*/ 868264710 h 2180"/>
                <a:gd name="T30" fmla="*/ 2147483647 w 5700"/>
                <a:gd name="T31" fmla="*/ 1179124672 h 2180"/>
                <a:gd name="T32" fmla="*/ 2147483647 w 5700"/>
                <a:gd name="T33" fmla="*/ 1238080251 h 2180"/>
                <a:gd name="T34" fmla="*/ 2147483647 w 5700"/>
                <a:gd name="T35" fmla="*/ 1275599075 h 2180"/>
                <a:gd name="T36" fmla="*/ 2147483647 w 5700"/>
                <a:gd name="T37" fmla="*/ 1286318271 h 2180"/>
                <a:gd name="T38" fmla="*/ 2147483647 w 5700"/>
                <a:gd name="T39" fmla="*/ 1275599075 h 2180"/>
                <a:gd name="T40" fmla="*/ 2147483647 w 5700"/>
                <a:gd name="T41" fmla="*/ 1243441486 h 2180"/>
                <a:gd name="T42" fmla="*/ 2147483647 w 5700"/>
                <a:gd name="T43" fmla="*/ 1222001457 h 2180"/>
                <a:gd name="T44" fmla="*/ 2147483647 w 5700"/>
                <a:gd name="T45" fmla="*/ 1173765074 h 2180"/>
                <a:gd name="T46" fmla="*/ 2147483647 w 5700"/>
                <a:gd name="T47" fmla="*/ 1066571476 h 2180"/>
                <a:gd name="T48" fmla="*/ 2147483647 w 5700"/>
                <a:gd name="T49" fmla="*/ 884343504 h 2180"/>
                <a:gd name="T50" fmla="*/ 2147483647 w 5700"/>
                <a:gd name="T51" fmla="*/ 669957944 h 2180"/>
                <a:gd name="T52" fmla="*/ 2147483647 w 5700"/>
                <a:gd name="T53" fmla="*/ 348377149 h 2180"/>
                <a:gd name="T54" fmla="*/ 2147483647 w 5700"/>
                <a:gd name="T55" fmla="*/ 48236383 h 2180"/>
                <a:gd name="T56" fmla="*/ 2147483647 w 5700"/>
                <a:gd name="T57" fmla="*/ 2147483647 h 2180"/>
                <a:gd name="T58" fmla="*/ 2147483647 w 5700"/>
                <a:gd name="T59" fmla="*/ 2147483647 h 2180"/>
                <a:gd name="T60" fmla="*/ 2147483647 w 5700"/>
                <a:gd name="T61" fmla="*/ 2147483647 h 2180"/>
                <a:gd name="T62" fmla="*/ 2147483647 w 5700"/>
                <a:gd name="T63" fmla="*/ 2147483647 h 2180"/>
                <a:gd name="T64" fmla="*/ 2147483647 w 5700"/>
                <a:gd name="T65" fmla="*/ 2147483647 h 2180"/>
                <a:gd name="T66" fmla="*/ 2147483647 w 5700"/>
                <a:gd name="T67" fmla="*/ 2147483647 h 2180"/>
                <a:gd name="T68" fmla="*/ 2147483647 w 5700"/>
                <a:gd name="T69" fmla="*/ 2147483647 h 2180"/>
                <a:gd name="T70" fmla="*/ 2147483647 w 5700"/>
                <a:gd name="T71" fmla="*/ 2147483647 h 2180"/>
                <a:gd name="T72" fmla="*/ 2147483647 w 5700"/>
                <a:gd name="T73" fmla="*/ 2147483647 h 2180"/>
                <a:gd name="T74" fmla="*/ 2147483647 w 5700"/>
                <a:gd name="T75" fmla="*/ 2147483647 h 2180"/>
                <a:gd name="T76" fmla="*/ 2147483647 w 5700"/>
                <a:gd name="T77" fmla="*/ 2147483647 h 2180"/>
                <a:gd name="T78" fmla="*/ 2147483647 w 5700"/>
                <a:gd name="T79" fmla="*/ 2147483647 h 2180"/>
                <a:gd name="T80" fmla="*/ 2147483647 w 5700"/>
                <a:gd name="T81" fmla="*/ 2147483647 h 2180"/>
                <a:gd name="T82" fmla="*/ 2147483647 w 5700"/>
                <a:gd name="T83" fmla="*/ 2147483647 h 2180"/>
                <a:gd name="T84" fmla="*/ 2147483647 w 5700"/>
                <a:gd name="T85" fmla="*/ 2147483647 h 2180"/>
                <a:gd name="T86" fmla="*/ 2147483647 w 5700"/>
                <a:gd name="T87" fmla="*/ 2147483647 h 2180"/>
                <a:gd name="T88" fmla="*/ 2147483647 w 5700"/>
                <a:gd name="T89" fmla="*/ 2147483647 h 2180"/>
                <a:gd name="T90" fmla="*/ 2147483647 w 5700"/>
                <a:gd name="T91" fmla="*/ 2147483647 h 2180"/>
                <a:gd name="T92" fmla="*/ 2147483647 w 5700"/>
                <a:gd name="T93" fmla="*/ 2147483647 h 2180"/>
                <a:gd name="T94" fmla="*/ 2147483647 w 5700"/>
                <a:gd name="T95" fmla="*/ 2147483647 h 2180"/>
                <a:gd name="T96" fmla="*/ 2147483647 w 5700"/>
                <a:gd name="T97" fmla="*/ 2147483647 h 2180"/>
                <a:gd name="T98" fmla="*/ 2147483647 w 5700"/>
                <a:gd name="T99" fmla="*/ 2147483647 h 2180"/>
                <a:gd name="T100" fmla="*/ 2147483647 w 5700"/>
                <a:gd name="T101" fmla="*/ 2147483647 h 2180"/>
                <a:gd name="T102" fmla="*/ 2147483647 w 5700"/>
                <a:gd name="T103" fmla="*/ 2147483647 h 2180"/>
                <a:gd name="T104" fmla="*/ 2147483647 w 5700"/>
                <a:gd name="T105" fmla="*/ 2147483647 h 2180"/>
                <a:gd name="T106" fmla="*/ 2147483647 w 5700"/>
                <a:gd name="T107" fmla="*/ 2147483647 h 2180"/>
                <a:gd name="T108" fmla="*/ 2147483647 w 5700"/>
                <a:gd name="T109" fmla="*/ 2147483647 h 2180"/>
                <a:gd name="T110" fmla="*/ 1688982178 w 5700"/>
                <a:gd name="T111" fmla="*/ 2147483647 h 2180"/>
                <a:gd name="T112" fmla="*/ 798915364 w 5700"/>
                <a:gd name="T113" fmla="*/ 2147483647 h 2180"/>
                <a:gd name="T114" fmla="*/ 96513782 w 5700"/>
                <a:gd name="T115" fmla="*/ 2147483647 h 2180"/>
                <a:gd name="T116" fmla="*/ 0 w 5700"/>
                <a:gd name="T117" fmla="*/ 1018335093 h 218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700"/>
                <a:gd name="T178" fmla="*/ 0 h 2180"/>
                <a:gd name="T179" fmla="*/ 5700 w 5700"/>
                <a:gd name="T180" fmla="*/ 2180 h 218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700" h="2180">
                  <a:moveTo>
                    <a:pt x="0" y="380"/>
                  </a:moveTo>
                  <a:lnTo>
                    <a:pt x="0" y="380"/>
                  </a:lnTo>
                  <a:lnTo>
                    <a:pt x="174" y="352"/>
                  </a:lnTo>
                  <a:lnTo>
                    <a:pt x="362" y="322"/>
                  </a:lnTo>
                  <a:lnTo>
                    <a:pt x="594" y="288"/>
                  </a:lnTo>
                  <a:lnTo>
                    <a:pt x="848" y="252"/>
                  </a:lnTo>
                  <a:lnTo>
                    <a:pt x="980" y="236"/>
                  </a:lnTo>
                  <a:lnTo>
                    <a:pt x="1110" y="220"/>
                  </a:lnTo>
                  <a:lnTo>
                    <a:pt x="1236" y="206"/>
                  </a:lnTo>
                  <a:lnTo>
                    <a:pt x="1358" y="194"/>
                  </a:lnTo>
                  <a:lnTo>
                    <a:pt x="1472" y="186"/>
                  </a:lnTo>
                  <a:lnTo>
                    <a:pt x="1574" y="180"/>
                  </a:lnTo>
                  <a:lnTo>
                    <a:pt x="1682" y="176"/>
                  </a:lnTo>
                  <a:lnTo>
                    <a:pt x="1788" y="174"/>
                  </a:lnTo>
                  <a:lnTo>
                    <a:pt x="1888" y="174"/>
                  </a:lnTo>
                  <a:lnTo>
                    <a:pt x="1986" y="176"/>
                  </a:lnTo>
                  <a:lnTo>
                    <a:pt x="2082" y="178"/>
                  </a:lnTo>
                  <a:lnTo>
                    <a:pt x="2174" y="182"/>
                  </a:lnTo>
                  <a:lnTo>
                    <a:pt x="2266" y="188"/>
                  </a:lnTo>
                  <a:lnTo>
                    <a:pt x="2358" y="196"/>
                  </a:lnTo>
                  <a:lnTo>
                    <a:pt x="2448" y="206"/>
                  </a:lnTo>
                  <a:lnTo>
                    <a:pt x="2538" y="216"/>
                  </a:lnTo>
                  <a:lnTo>
                    <a:pt x="2630" y="230"/>
                  </a:lnTo>
                  <a:lnTo>
                    <a:pt x="2724" y="246"/>
                  </a:lnTo>
                  <a:lnTo>
                    <a:pt x="2818" y="262"/>
                  </a:lnTo>
                  <a:lnTo>
                    <a:pt x="2916" y="280"/>
                  </a:lnTo>
                  <a:lnTo>
                    <a:pt x="3016" y="302"/>
                  </a:lnTo>
                  <a:lnTo>
                    <a:pt x="3120" y="324"/>
                  </a:lnTo>
                  <a:lnTo>
                    <a:pt x="3490" y="410"/>
                  </a:lnTo>
                  <a:lnTo>
                    <a:pt x="3634" y="440"/>
                  </a:lnTo>
                  <a:lnTo>
                    <a:pt x="3698" y="452"/>
                  </a:lnTo>
                  <a:lnTo>
                    <a:pt x="3760" y="462"/>
                  </a:lnTo>
                  <a:lnTo>
                    <a:pt x="3820" y="470"/>
                  </a:lnTo>
                  <a:lnTo>
                    <a:pt x="3878" y="476"/>
                  </a:lnTo>
                  <a:lnTo>
                    <a:pt x="3936" y="480"/>
                  </a:lnTo>
                  <a:lnTo>
                    <a:pt x="3994" y="480"/>
                  </a:lnTo>
                  <a:lnTo>
                    <a:pt x="4054" y="480"/>
                  </a:lnTo>
                  <a:lnTo>
                    <a:pt x="4116" y="476"/>
                  </a:lnTo>
                  <a:lnTo>
                    <a:pt x="4182" y="472"/>
                  </a:lnTo>
                  <a:lnTo>
                    <a:pt x="4252" y="464"/>
                  </a:lnTo>
                  <a:lnTo>
                    <a:pt x="4300" y="456"/>
                  </a:lnTo>
                  <a:lnTo>
                    <a:pt x="4352" y="448"/>
                  </a:lnTo>
                  <a:lnTo>
                    <a:pt x="4404" y="438"/>
                  </a:lnTo>
                  <a:lnTo>
                    <a:pt x="4458" y="426"/>
                  </a:lnTo>
                  <a:lnTo>
                    <a:pt x="4572" y="398"/>
                  </a:lnTo>
                  <a:lnTo>
                    <a:pt x="4690" y="366"/>
                  </a:lnTo>
                  <a:lnTo>
                    <a:pt x="4810" y="330"/>
                  </a:lnTo>
                  <a:lnTo>
                    <a:pt x="4930" y="290"/>
                  </a:lnTo>
                  <a:lnTo>
                    <a:pt x="5048" y="250"/>
                  </a:lnTo>
                  <a:lnTo>
                    <a:pt x="5164" y="210"/>
                  </a:lnTo>
                  <a:lnTo>
                    <a:pt x="5374" y="130"/>
                  </a:lnTo>
                  <a:lnTo>
                    <a:pt x="5544" y="64"/>
                  </a:lnTo>
                  <a:lnTo>
                    <a:pt x="5658" y="18"/>
                  </a:lnTo>
                  <a:lnTo>
                    <a:pt x="5700" y="0"/>
                  </a:lnTo>
                  <a:lnTo>
                    <a:pt x="5670" y="1086"/>
                  </a:lnTo>
                  <a:lnTo>
                    <a:pt x="5630" y="1112"/>
                  </a:lnTo>
                  <a:lnTo>
                    <a:pt x="5584" y="1144"/>
                  </a:lnTo>
                  <a:lnTo>
                    <a:pt x="5518" y="1184"/>
                  </a:lnTo>
                  <a:lnTo>
                    <a:pt x="5438" y="1232"/>
                  </a:lnTo>
                  <a:lnTo>
                    <a:pt x="5342" y="1284"/>
                  </a:lnTo>
                  <a:lnTo>
                    <a:pt x="5232" y="1338"/>
                  </a:lnTo>
                  <a:lnTo>
                    <a:pt x="5172" y="1366"/>
                  </a:lnTo>
                  <a:lnTo>
                    <a:pt x="5108" y="1394"/>
                  </a:lnTo>
                  <a:lnTo>
                    <a:pt x="5042" y="1422"/>
                  </a:lnTo>
                  <a:lnTo>
                    <a:pt x="4972" y="1450"/>
                  </a:lnTo>
                  <a:lnTo>
                    <a:pt x="4900" y="1476"/>
                  </a:lnTo>
                  <a:lnTo>
                    <a:pt x="4826" y="1500"/>
                  </a:lnTo>
                  <a:lnTo>
                    <a:pt x="4748" y="1524"/>
                  </a:lnTo>
                  <a:lnTo>
                    <a:pt x="4670" y="1546"/>
                  </a:lnTo>
                  <a:lnTo>
                    <a:pt x="4588" y="1568"/>
                  </a:lnTo>
                  <a:lnTo>
                    <a:pt x="4504" y="1586"/>
                  </a:lnTo>
                  <a:lnTo>
                    <a:pt x="4418" y="1602"/>
                  </a:lnTo>
                  <a:lnTo>
                    <a:pt x="4330" y="1614"/>
                  </a:lnTo>
                  <a:lnTo>
                    <a:pt x="4242" y="1626"/>
                  </a:lnTo>
                  <a:lnTo>
                    <a:pt x="4150" y="1634"/>
                  </a:lnTo>
                  <a:lnTo>
                    <a:pt x="4058" y="1638"/>
                  </a:lnTo>
                  <a:lnTo>
                    <a:pt x="3964" y="1638"/>
                  </a:lnTo>
                  <a:lnTo>
                    <a:pt x="3868" y="1634"/>
                  </a:lnTo>
                  <a:lnTo>
                    <a:pt x="3772" y="1628"/>
                  </a:lnTo>
                  <a:lnTo>
                    <a:pt x="3642" y="1612"/>
                  </a:lnTo>
                  <a:lnTo>
                    <a:pt x="3512" y="1596"/>
                  </a:lnTo>
                  <a:lnTo>
                    <a:pt x="3256" y="1562"/>
                  </a:lnTo>
                  <a:lnTo>
                    <a:pt x="3004" y="1528"/>
                  </a:lnTo>
                  <a:lnTo>
                    <a:pt x="2878" y="1514"/>
                  </a:lnTo>
                  <a:lnTo>
                    <a:pt x="2752" y="1502"/>
                  </a:lnTo>
                  <a:lnTo>
                    <a:pt x="2626" y="1494"/>
                  </a:lnTo>
                  <a:lnTo>
                    <a:pt x="2498" y="1488"/>
                  </a:lnTo>
                  <a:lnTo>
                    <a:pt x="2434" y="1488"/>
                  </a:lnTo>
                  <a:lnTo>
                    <a:pt x="2370" y="1488"/>
                  </a:lnTo>
                  <a:lnTo>
                    <a:pt x="2306" y="1490"/>
                  </a:lnTo>
                  <a:lnTo>
                    <a:pt x="2240" y="1492"/>
                  </a:lnTo>
                  <a:lnTo>
                    <a:pt x="2176" y="1496"/>
                  </a:lnTo>
                  <a:lnTo>
                    <a:pt x="2110" y="1502"/>
                  </a:lnTo>
                  <a:lnTo>
                    <a:pt x="2044" y="1510"/>
                  </a:lnTo>
                  <a:lnTo>
                    <a:pt x="1976" y="1520"/>
                  </a:lnTo>
                  <a:lnTo>
                    <a:pt x="1908" y="1532"/>
                  </a:lnTo>
                  <a:lnTo>
                    <a:pt x="1840" y="1544"/>
                  </a:lnTo>
                  <a:lnTo>
                    <a:pt x="1772" y="1560"/>
                  </a:lnTo>
                  <a:lnTo>
                    <a:pt x="1702" y="1576"/>
                  </a:lnTo>
                  <a:lnTo>
                    <a:pt x="1532" y="1624"/>
                  </a:lnTo>
                  <a:lnTo>
                    <a:pt x="1366" y="1672"/>
                  </a:lnTo>
                  <a:lnTo>
                    <a:pt x="1204" y="1722"/>
                  </a:lnTo>
                  <a:lnTo>
                    <a:pt x="1050" y="1772"/>
                  </a:lnTo>
                  <a:lnTo>
                    <a:pt x="902" y="1824"/>
                  </a:lnTo>
                  <a:lnTo>
                    <a:pt x="762" y="1874"/>
                  </a:lnTo>
                  <a:lnTo>
                    <a:pt x="630" y="1922"/>
                  </a:lnTo>
                  <a:lnTo>
                    <a:pt x="508" y="1970"/>
                  </a:lnTo>
                  <a:lnTo>
                    <a:pt x="298" y="2054"/>
                  </a:lnTo>
                  <a:lnTo>
                    <a:pt x="138" y="2120"/>
                  </a:lnTo>
                  <a:lnTo>
                    <a:pt x="36" y="2164"/>
                  </a:lnTo>
                  <a:lnTo>
                    <a:pt x="0" y="2180"/>
                  </a:lnTo>
                  <a:lnTo>
                    <a:pt x="0" y="38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-106" charset="0"/>
                  <a:ea typeface="ＭＳ Ｐゴシック" pitchFamily="-106" charset="-128"/>
                  <a:cs typeface="+mn-cs"/>
                </a:rPr>
                <a:t> </a:t>
              </a: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-106" charset="0"/>
                <a:ea typeface="ＭＳ Ｐゴシック" pitchFamily="-106" charset="-128"/>
                <a:cs typeface="+mn-cs"/>
              </a:endParaRPr>
            </a:p>
          </p:txBody>
        </p:sp>
        <p:sp>
          <p:nvSpPr>
            <p:cNvPr id="15371" name="Freeform 10"/>
            <p:cNvSpPr>
              <a:spLocks/>
            </p:cNvSpPr>
            <p:nvPr/>
          </p:nvSpPr>
          <p:spPr bwMode="auto">
            <a:xfrm rot="20562930">
              <a:off x="6253181" y="1532891"/>
              <a:ext cx="1524000" cy="215900"/>
            </a:xfrm>
            <a:custGeom>
              <a:avLst/>
              <a:gdLst>
                <a:gd name="T0" fmla="*/ 282 w 960"/>
                <a:gd name="T1" fmla="*/ 56 h 136"/>
                <a:gd name="T2" fmla="*/ 282 w 960"/>
                <a:gd name="T3" fmla="*/ 56 h 136"/>
                <a:gd name="T4" fmla="*/ 344 w 960"/>
                <a:gd name="T5" fmla="*/ 58 h 136"/>
                <a:gd name="T6" fmla="*/ 406 w 960"/>
                <a:gd name="T7" fmla="*/ 58 h 136"/>
                <a:gd name="T8" fmla="*/ 466 w 960"/>
                <a:gd name="T9" fmla="*/ 58 h 136"/>
                <a:gd name="T10" fmla="*/ 528 w 960"/>
                <a:gd name="T11" fmla="*/ 56 h 136"/>
                <a:gd name="T12" fmla="*/ 586 w 960"/>
                <a:gd name="T13" fmla="*/ 52 h 136"/>
                <a:gd name="T14" fmla="*/ 642 w 960"/>
                <a:gd name="T15" fmla="*/ 48 h 136"/>
                <a:gd name="T16" fmla="*/ 744 w 960"/>
                <a:gd name="T17" fmla="*/ 36 h 136"/>
                <a:gd name="T18" fmla="*/ 832 w 960"/>
                <a:gd name="T19" fmla="*/ 22 h 136"/>
                <a:gd name="T20" fmla="*/ 902 w 960"/>
                <a:gd name="T21" fmla="*/ 12 h 136"/>
                <a:gd name="T22" fmla="*/ 960 w 960"/>
                <a:gd name="T23" fmla="*/ 0 h 136"/>
                <a:gd name="T24" fmla="*/ 960 w 960"/>
                <a:gd name="T25" fmla="*/ 0 h 136"/>
                <a:gd name="T26" fmla="*/ 954 w 960"/>
                <a:gd name="T27" fmla="*/ 6 h 136"/>
                <a:gd name="T28" fmla="*/ 932 w 960"/>
                <a:gd name="T29" fmla="*/ 26 h 136"/>
                <a:gd name="T30" fmla="*/ 916 w 960"/>
                <a:gd name="T31" fmla="*/ 38 h 136"/>
                <a:gd name="T32" fmla="*/ 894 w 960"/>
                <a:gd name="T33" fmla="*/ 52 h 136"/>
                <a:gd name="T34" fmla="*/ 870 w 960"/>
                <a:gd name="T35" fmla="*/ 66 h 136"/>
                <a:gd name="T36" fmla="*/ 838 w 960"/>
                <a:gd name="T37" fmla="*/ 80 h 136"/>
                <a:gd name="T38" fmla="*/ 804 w 960"/>
                <a:gd name="T39" fmla="*/ 94 h 136"/>
                <a:gd name="T40" fmla="*/ 764 w 960"/>
                <a:gd name="T41" fmla="*/ 106 h 136"/>
                <a:gd name="T42" fmla="*/ 718 w 960"/>
                <a:gd name="T43" fmla="*/ 118 h 136"/>
                <a:gd name="T44" fmla="*/ 666 w 960"/>
                <a:gd name="T45" fmla="*/ 126 h 136"/>
                <a:gd name="T46" fmla="*/ 610 w 960"/>
                <a:gd name="T47" fmla="*/ 132 h 136"/>
                <a:gd name="T48" fmla="*/ 548 w 960"/>
                <a:gd name="T49" fmla="*/ 136 h 136"/>
                <a:gd name="T50" fmla="*/ 478 w 960"/>
                <a:gd name="T51" fmla="*/ 134 h 136"/>
                <a:gd name="T52" fmla="*/ 404 w 960"/>
                <a:gd name="T53" fmla="*/ 130 h 136"/>
                <a:gd name="T54" fmla="*/ 404 w 960"/>
                <a:gd name="T55" fmla="*/ 130 h 136"/>
                <a:gd name="T56" fmla="*/ 350 w 960"/>
                <a:gd name="T57" fmla="*/ 122 h 136"/>
                <a:gd name="T58" fmla="*/ 288 w 960"/>
                <a:gd name="T59" fmla="*/ 108 h 136"/>
                <a:gd name="T60" fmla="*/ 222 w 960"/>
                <a:gd name="T61" fmla="*/ 92 h 136"/>
                <a:gd name="T62" fmla="*/ 156 w 960"/>
                <a:gd name="T63" fmla="*/ 74 h 136"/>
                <a:gd name="T64" fmla="*/ 46 w 960"/>
                <a:gd name="T65" fmla="*/ 42 h 136"/>
                <a:gd name="T66" fmla="*/ 0 w 960"/>
                <a:gd name="T67" fmla="*/ 28 h 136"/>
                <a:gd name="T68" fmla="*/ 0 w 960"/>
                <a:gd name="T69" fmla="*/ 28 h 136"/>
                <a:gd name="T70" fmla="*/ 14 w 960"/>
                <a:gd name="T71" fmla="*/ 30 h 136"/>
                <a:gd name="T72" fmla="*/ 58 w 960"/>
                <a:gd name="T73" fmla="*/ 36 h 136"/>
                <a:gd name="T74" fmla="*/ 146 w 960"/>
                <a:gd name="T75" fmla="*/ 44 h 136"/>
                <a:gd name="T76" fmla="*/ 282 w 960"/>
                <a:gd name="T77" fmla="*/ 56 h 1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960"/>
                <a:gd name="T118" fmla="*/ 0 h 136"/>
                <a:gd name="T119" fmla="*/ 960 w 960"/>
                <a:gd name="T120" fmla="*/ 136 h 1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960" h="136">
                  <a:moveTo>
                    <a:pt x="282" y="56"/>
                  </a:moveTo>
                  <a:lnTo>
                    <a:pt x="282" y="56"/>
                  </a:lnTo>
                  <a:lnTo>
                    <a:pt x="344" y="58"/>
                  </a:lnTo>
                  <a:lnTo>
                    <a:pt x="406" y="58"/>
                  </a:lnTo>
                  <a:lnTo>
                    <a:pt x="466" y="58"/>
                  </a:lnTo>
                  <a:lnTo>
                    <a:pt x="528" y="56"/>
                  </a:lnTo>
                  <a:lnTo>
                    <a:pt x="586" y="52"/>
                  </a:lnTo>
                  <a:lnTo>
                    <a:pt x="642" y="48"/>
                  </a:lnTo>
                  <a:lnTo>
                    <a:pt x="744" y="36"/>
                  </a:lnTo>
                  <a:lnTo>
                    <a:pt x="832" y="22"/>
                  </a:lnTo>
                  <a:lnTo>
                    <a:pt x="902" y="12"/>
                  </a:lnTo>
                  <a:lnTo>
                    <a:pt x="960" y="0"/>
                  </a:lnTo>
                  <a:lnTo>
                    <a:pt x="954" y="6"/>
                  </a:lnTo>
                  <a:lnTo>
                    <a:pt x="932" y="26"/>
                  </a:lnTo>
                  <a:lnTo>
                    <a:pt x="916" y="38"/>
                  </a:lnTo>
                  <a:lnTo>
                    <a:pt x="894" y="52"/>
                  </a:lnTo>
                  <a:lnTo>
                    <a:pt x="870" y="66"/>
                  </a:lnTo>
                  <a:lnTo>
                    <a:pt x="838" y="80"/>
                  </a:lnTo>
                  <a:lnTo>
                    <a:pt x="804" y="94"/>
                  </a:lnTo>
                  <a:lnTo>
                    <a:pt x="764" y="106"/>
                  </a:lnTo>
                  <a:lnTo>
                    <a:pt x="718" y="118"/>
                  </a:lnTo>
                  <a:lnTo>
                    <a:pt x="666" y="126"/>
                  </a:lnTo>
                  <a:lnTo>
                    <a:pt x="610" y="132"/>
                  </a:lnTo>
                  <a:lnTo>
                    <a:pt x="548" y="136"/>
                  </a:lnTo>
                  <a:lnTo>
                    <a:pt x="478" y="134"/>
                  </a:lnTo>
                  <a:lnTo>
                    <a:pt x="404" y="130"/>
                  </a:lnTo>
                  <a:lnTo>
                    <a:pt x="350" y="122"/>
                  </a:lnTo>
                  <a:lnTo>
                    <a:pt x="288" y="108"/>
                  </a:lnTo>
                  <a:lnTo>
                    <a:pt x="222" y="92"/>
                  </a:lnTo>
                  <a:lnTo>
                    <a:pt x="156" y="74"/>
                  </a:lnTo>
                  <a:lnTo>
                    <a:pt x="46" y="42"/>
                  </a:lnTo>
                  <a:lnTo>
                    <a:pt x="0" y="28"/>
                  </a:lnTo>
                  <a:lnTo>
                    <a:pt x="14" y="30"/>
                  </a:lnTo>
                  <a:lnTo>
                    <a:pt x="58" y="36"/>
                  </a:lnTo>
                  <a:lnTo>
                    <a:pt x="146" y="44"/>
                  </a:lnTo>
                  <a:lnTo>
                    <a:pt x="282" y="56"/>
                  </a:lnTo>
                  <a:close/>
                </a:path>
              </a:pathLst>
            </a:custGeom>
            <a:solidFill>
              <a:srgbClr val="9B141B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pitchFamily="-106" charset="-128"/>
                  <a:cs typeface="+mn-cs"/>
                </a:rPr>
                <a:t> </a:t>
              </a: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-106" charset="-128"/>
                <a:cs typeface="+mn-cs"/>
              </a:endParaRPr>
            </a:p>
          </p:txBody>
        </p:sp>
      </p:grpSp>
      <p:sp>
        <p:nvSpPr>
          <p:cNvPr id="15365" name="Titre 1"/>
          <p:cNvSpPr>
            <a:spLocks noGrp="1"/>
          </p:cNvSpPr>
          <p:nvPr>
            <p:ph type="ctrTitle"/>
          </p:nvPr>
        </p:nvSpPr>
        <p:spPr>
          <a:xfrm>
            <a:off x="283705" y="2186239"/>
            <a:ext cx="8158264" cy="1722437"/>
          </a:xfrm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chemeClr val="tx1"/>
                </a:solidFill>
                <a:latin typeface="Tw Cen MT Condensed" pitchFamily="-106" charset="0"/>
                <a:ea typeface="ＭＳ Ｐゴシック" pitchFamily="-106" charset="-128"/>
              </a:rPr>
              <a:t>LACTAFF - Qualité des fromages lactiques : locaux et maîtrise de l'affinage </a:t>
            </a:r>
          </a:p>
        </p:txBody>
      </p:sp>
      <p:sp>
        <p:nvSpPr>
          <p:cNvPr id="15366" name="Sous-titre 2"/>
          <p:cNvSpPr>
            <a:spLocks noGrp="1"/>
          </p:cNvSpPr>
          <p:nvPr>
            <p:ph type="subTitle" idx="1"/>
          </p:nvPr>
        </p:nvSpPr>
        <p:spPr>
          <a:xfrm>
            <a:off x="2954168" y="4313567"/>
            <a:ext cx="3335372" cy="1733550"/>
          </a:xfrm>
        </p:spPr>
        <p:txBody>
          <a:bodyPr/>
          <a:lstStyle/>
          <a:p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  <a:latin typeface="Tw Cen MT" pitchFamily="-106" charset="-18"/>
                <a:ea typeface="ＭＳ Ｐゴシック" pitchFamily="-106" charset="-128"/>
              </a:rPr>
              <a:t>Sabrina RAYNAUD, Yves LEFRILEUX</a:t>
            </a:r>
          </a:p>
          <a:p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  <a:latin typeface="Tw Cen MT" pitchFamily="-106" charset="-18"/>
                <a:ea typeface="ＭＳ Ｐゴシック" pitchFamily="-106" charset="-128"/>
              </a:rPr>
              <a:t>Institut de l’Elevage</a:t>
            </a:r>
          </a:p>
        </p:txBody>
      </p:sp>
      <p:sp>
        <p:nvSpPr>
          <p:cNvPr id="15367" name="AutoShape 3"/>
          <p:cNvSpPr>
            <a:spLocks noChangeAspect="1" noChangeArrowheads="1" noTextEdit="1"/>
          </p:cNvSpPr>
          <p:nvPr/>
        </p:nvSpPr>
        <p:spPr bwMode="auto">
          <a:xfrm>
            <a:off x="0" y="1582738"/>
            <a:ext cx="9048750" cy="346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-106" charset="-128"/>
              <a:cs typeface="+mn-cs"/>
            </a:endParaRPr>
          </a:p>
        </p:txBody>
      </p:sp>
      <p:sp>
        <p:nvSpPr>
          <p:cNvPr id="15368" name="Freeform 6"/>
          <p:cNvSpPr>
            <a:spLocks/>
          </p:cNvSpPr>
          <p:nvPr/>
        </p:nvSpPr>
        <p:spPr bwMode="auto">
          <a:xfrm>
            <a:off x="0" y="1582738"/>
            <a:ext cx="9048750" cy="3460750"/>
          </a:xfrm>
          <a:custGeom>
            <a:avLst/>
            <a:gdLst>
              <a:gd name="T0" fmla="*/ 0 w 5700"/>
              <a:gd name="T1" fmla="*/ 957659375 h 2180"/>
              <a:gd name="T2" fmla="*/ 912296563 w 5700"/>
              <a:gd name="T3" fmla="*/ 811490313 h 2180"/>
              <a:gd name="T4" fmla="*/ 2137092500 w 5700"/>
              <a:gd name="T5" fmla="*/ 635079375 h 2180"/>
              <a:gd name="T6" fmla="*/ 2147483647 w 5700"/>
              <a:gd name="T7" fmla="*/ 554434375 h 2180"/>
              <a:gd name="T8" fmla="*/ 2147483647 w 5700"/>
              <a:gd name="T9" fmla="*/ 488910313 h 2180"/>
              <a:gd name="T10" fmla="*/ 2147483647 w 5700"/>
              <a:gd name="T11" fmla="*/ 453628125 h 2180"/>
              <a:gd name="T12" fmla="*/ 2147483647 w 5700"/>
              <a:gd name="T13" fmla="*/ 443547500 h 2180"/>
              <a:gd name="T14" fmla="*/ 2147483647 w 5700"/>
              <a:gd name="T15" fmla="*/ 438507188 h 2180"/>
              <a:gd name="T16" fmla="*/ 2147483647 w 5700"/>
              <a:gd name="T17" fmla="*/ 448587813 h 2180"/>
              <a:gd name="T18" fmla="*/ 2147483647 w 5700"/>
              <a:gd name="T19" fmla="*/ 473789375 h 2180"/>
              <a:gd name="T20" fmla="*/ 2147483647 w 5700"/>
              <a:gd name="T21" fmla="*/ 519152188 h 2180"/>
              <a:gd name="T22" fmla="*/ 2147483647 w 5700"/>
              <a:gd name="T23" fmla="*/ 579635938 h 2180"/>
              <a:gd name="T24" fmla="*/ 2147483647 w 5700"/>
              <a:gd name="T25" fmla="*/ 660280938 h 2180"/>
              <a:gd name="T26" fmla="*/ 2147483647 w 5700"/>
              <a:gd name="T27" fmla="*/ 761087188 h 2180"/>
              <a:gd name="T28" fmla="*/ 2147483647 w 5700"/>
              <a:gd name="T29" fmla="*/ 816530625 h 2180"/>
              <a:gd name="T30" fmla="*/ 2147483647 w 5700"/>
              <a:gd name="T31" fmla="*/ 1108868750 h 2180"/>
              <a:gd name="T32" fmla="*/ 2147483647 w 5700"/>
              <a:gd name="T33" fmla="*/ 1164312188 h 2180"/>
              <a:gd name="T34" fmla="*/ 2147483647 w 5700"/>
              <a:gd name="T35" fmla="*/ 1199594375 h 2180"/>
              <a:gd name="T36" fmla="*/ 2147483647 w 5700"/>
              <a:gd name="T37" fmla="*/ 1209675000 h 2180"/>
              <a:gd name="T38" fmla="*/ 2147483647 w 5700"/>
              <a:gd name="T39" fmla="*/ 1199594375 h 2180"/>
              <a:gd name="T40" fmla="*/ 2147483647 w 5700"/>
              <a:gd name="T41" fmla="*/ 1169352500 h 2180"/>
              <a:gd name="T42" fmla="*/ 2147483647 w 5700"/>
              <a:gd name="T43" fmla="*/ 1149191250 h 2180"/>
              <a:gd name="T44" fmla="*/ 2147483647 w 5700"/>
              <a:gd name="T45" fmla="*/ 1103828438 h 2180"/>
              <a:gd name="T46" fmla="*/ 2147483647 w 5700"/>
              <a:gd name="T47" fmla="*/ 1003022188 h 2180"/>
              <a:gd name="T48" fmla="*/ 2147483647 w 5700"/>
              <a:gd name="T49" fmla="*/ 831651563 h 2180"/>
              <a:gd name="T50" fmla="*/ 2147483647 w 5700"/>
              <a:gd name="T51" fmla="*/ 630039063 h 2180"/>
              <a:gd name="T52" fmla="*/ 2147483647 w 5700"/>
              <a:gd name="T53" fmla="*/ 327620313 h 2180"/>
              <a:gd name="T54" fmla="*/ 2147483647 w 5700"/>
              <a:gd name="T55" fmla="*/ 45362813 h 2180"/>
              <a:gd name="T56" fmla="*/ 2147483647 w 5700"/>
              <a:gd name="T57" fmla="*/ 2147483647 h 2180"/>
              <a:gd name="T58" fmla="*/ 2147483647 w 5700"/>
              <a:gd name="T59" fmla="*/ 2147483647 h 2180"/>
              <a:gd name="T60" fmla="*/ 2147483647 w 5700"/>
              <a:gd name="T61" fmla="*/ 2147483647 h 2180"/>
              <a:gd name="T62" fmla="*/ 2147483647 w 5700"/>
              <a:gd name="T63" fmla="*/ 2147483647 h 2180"/>
              <a:gd name="T64" fmla="*/ 2147483647 w 5700"/>
              <a:gd name="T65" fmla="*/ 2147483647 h 2180"/>
              <a:gd name="T66" fmla="*/ 2147483647 w 5700"/>
              <a:gd name="T67" fmla="*/ 2147483647 h 2180"/>
              <a:gd name="T68" fmla="*/ 2147483647 w 5700"/>
              <a:gd name="T69" fmla="*/ 2147483647 h 2180"/>
              <a:gd name="T70" fmla="*/ 2147483647 w 5700"/>
              <a:gd name="T71" fmla="*/ 2147483647 h 2180"/>
              <a:gd name="T72" fmla="*/ 2147483647 w 5700"/>
              <a:gd name="T73" fmla="*/ 2147483647 h 2180"/>
              <a:gd name="T74" fmla="*/ 2147483647 w 5700"/>
              <a:gd name="T75" fmla="*/ 2147483647 h 2180"/>
              <a:gd name="T76" fmla="*/ 2147483647 w 5700"/>
              <a:gd name="T77" fmla="*/ 2147483647 h 2180"/>
              <a:gd name="T78" fmla="*/ 2147483647 w 5700"/>
              <a:gd name="T79" fmla="*/ 2147483647 h 2180"/>
              <a:gd name="T80" fmla="*/ 2147483647 w 5700"/>
              <a:gd name="T81" fmla="*/ 2147483647 h 2180"/>
              <a:gd name="T82" fmla="*/ 2147483647 w 5700"/>
              <a:gd name="T83" fmla="*/ 2147483647 h 2180"/>
              <a:gd name="T84" fmla="*/ 2147483647 w 5700"/>
              <a:gd name="T85" fmla="*/ 2147483647 h 2180"/>
              <a:gd name="T86" fmla="*/ 2147483647 w 5700"/>
              <a:gd name="T87" fmla="*/ 2147483647 h 2180"/>
              <a:gd name="T88" fmla="*/ 2147483647 w 5700"/>
              <a:gd name="T89" fmla="*/ 2147483647 h 2180"/>
              <a:gd name="T90" fmla="*/ 2147483647 w 5700"/>
              <a:gd name="T91" fmla="*/ 2147483647 h 2180"/>
              <a:gd name="T92" fmla="*/ 2147483647 w 5700"/>
              <a:gd name="T93" fmla="*/ 2147483647 h 2180"/>
              <a:gd name="T94" fmla="*/ 2147483647 w 5700"/>
              <a:gd name="T95" fmla="*/ 2147483647 h 2180"/>
              <a:gd name="T96" fmla="*/ 2147483647 w 5700"/>
              <a:gd name="T97" fmla="*/ 2147483647 h 2180"/>
              <a:gd name="T98" fmla="*/ 2147483647 w 5700"/>
              <a:gd name="T99" fmla="*/ 2147483647 h 2180"/>
              <a:gd name="T100" fmla="*/ 2147483647 w 5700"/>
              <a:gd name="T101" fmla="*/ 2147483647 h 2180"/>
              <a:gd name="T102" fmla="*/ 2147483647 w 5700"/>
              <a:gd name="T103" fmla="*/ 2147483647 h 2180"/>
              <a:gd name="T104" fmla="*/ 2147483647 w 5700"/>
              <a:gd name="T105" fmla="*/ 2147483647 h 2180"/>
              <a:gd name="T106" fmla="*/ 2147483647 w 5700"/>
              <a:gd name="T107" fmla="*/ 2147483647 h 2180"/>
              <a:gd name="T108" fmla="*/ 2147483647 w 5700"/>
              <a:gd name="T109" fmla="*/ 2147483647 h 2180"/>
              <a:gd name="T110" fmla="*/ 1587698438 w 5700"/>
              <a:gd name="T111" fmla="*/ 2147483647 h 2180"/>
              <a:gd name="T112" fmla="*/ 751006563 w 5700"/>
              <a:gd name="T113" fmla="*/ 2147483647 h 2180"/>
              <a:gd name="T114" fmla="*/ 90725625 w 5700"/>
              <a:gd name="T115" fmla="*/ 2147483647 h 2180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5700"/>
              <a:gd name="T175" fmla="*/ 0 h 2180"/>
              <a:gd name="T176" fmla="*/ 5700 w 5700"/>
              <a:gd name="T177" fmla="*/ 2180 h 2180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5700" h="2180">
                <a:moveTo>
                  <a:pt x="0" y="380"/>
                </a:moveTo>
                <a:lnTo>
                  <a:pt x="0" y="380"/>
                </a:lnTo>
                <a:lnTo>
                  <a:pt x="174" y="352"/>
                </a:lnTo>
                <a:lnTo>
                  <a:pt x="362" y="322"/>
                </a:lnTo>
                <a:lnTo>
                  <a:pt x="594" y="288"/>
                </a:lnTo>
                <a:lnTo>
                  <a:pt x="848" y="252"/>
                </a:lnTo>
                <a:lnTo>
                  <a:pt x="980" y="236"/>
                </a:lnTo>
                <a:lnTo>
                  <a:pt x="1110" y="220"/>
                </a:lnTo>
                <a:lnTo>
                  <a:pt x="1236" y="206"/>
                </a:lnTo>
                <a:lnTo>
                  <a:pt x="1358" y="194"/>
                </a:lnTo>
                <a:lnTo>
                  <a:pt x="1472" y="186"/>
                </a:lnTo>
                <a:lnTo>
                  <a:pt x="1574" y="180"/>
                </a:lnTo>
                <a:lnTo>
                  <a:pt x="1682" y="176"/>
                </a:lnTo>
                <a:lnTo>
                  <a:pt x="1788" y="174"/>
                </a:lnTo>
                <a:lnTo>
                  <a:pt x="1888" y="174"/>
                </a:lnTo>
                <a:lnTo>
                  <a:pt x="1986" y="176"/>
                </a:lnTo>
                <a:lnTo>
                  <a:pt x="2082" y="178"/>
                </a:lnTo>
                <a:lnTo>
                  <a:pt x="2174" y="182"/>
                </a:lnTo>
                <a:lnTo>
                  <a:pt x="2266" y="188"/>
                </a:lnTo>
                <a:lnTo>
                  <a:pt x="2358" y="196"/>
                </a:lnTo>
                <a:lnTo>
                  <a:pt x="2448" y="206"/>
                </a:lnTo>
                <a:lnTo>
                  <a:pt x="2538" y="216"/>
                </a:lnTo>
                <a:lnTo>
                  <a:pt x="2630" y="230"/>
                </a:lnTo>
                <a:lnTo>
                  <a:pt x="2724" y="246"/>
                </a:lnTo>
                <a:lnTo>
                  <a:pt x="2818" y="262"/>
                </a:lnTo>
                <a:lnTo>
                  <a:pt x="2916" y="280"/>
                </a:lnTo>
                <a:lnTo>
                  <a:pt x="3016" y="302"/>
                </a:lnTo>
                <a:lnTo>
                  <a:pt x="3120" y="324"/>
                </a:lnTo>
                <a:lnTo>
                  <a:pt x="3490" y="410"/>
                </a:lnTo>
                <a:lnTo>
                  <a:pt x="3634" y="440"/>
                </a:lnTo>
                <a:lnTo>
                  <a:pt x="3698" y="452"/>
                </a:lnTo>
                <a:lnTo>
                  <a:pt x="3760" y="462"/>
                </a:lnTo>
                <a:lnTo>
                  <a:pt x="3820" y="470"/>
                </a:lnTo>
                <a:lnTo>
                  <a:pt x="3878" y="476"/>
                </a:lnTo>
                <a:lnTo>
                  <a:pt x="3936" y="480"/>
                </a:lnTo>
                <a:lnTo>
                  <a:pt x="3994" y="480"/>
                </a:lnTo>
                <a:lnTo>
                  <a:pt x="4054" y="480"/>
                </a:lnTo>
                <a:lnTo>
                  <a:pt x="4116" y="476"/>
                </a:lnTo>
                <a:lnTo>
                  <a:pt x="4182" y="472"/>
                </a:lnTo>
                <a:lnTo>
                  <a:pt x="4252" y="464"/>
                </a:lnTo>
                <a:lnTo>
                  <a:pt x="4300" y="456"/>
                </a:lnTo>
                <a:lnTo>
                  <a:pt x="4352" y="448"/>
                </a:lnTo>
                <a:lnTo>
                  <a:pt x="4404" y="438"/>
                </a:lnTo>
                <a:lnTo>
                  <a:pt x="4458" y="426"/>
                </a:lnTo>
                <a:lnTo>
                  <a:pt x="4572" y="398"/>
                </a:lnTo>
                <a:lnTo>
                  <a:pt x="4690" y="366"/>
                </a:lnTo>
                <a:lnTo>
                  <a:pt x="4810" y="330"/>
                </a:lnTo>
                <a:lnTo>
                  <a:pt x="4930" y="290"/>
                </a:lnTo>
                <a:lnTo>
                  <a:pt x="5048" y="250"/>
                </a:lnTo>
                <a:lnTo>
                  <a:pt x="5164" y="210"/>
                </a:lnTo>
                <a:lnTo>
                  <a:pt x="5374" y="130"/>
                </a:lnTo>
                <a:lnTo>
                  <a:pt x="5544" y="64"/>
                </a:lnTo>
                <a:lnTo>
                  <a:pt x="5658" y="18"/>
                </a:lnTo>
                <a:lnTo>
                  <a:pt x="5700" y="0"/>
                </a:lnTo>
                <a:lnTo>
                  <a:pt x="5670" y="1086"/>
                </a:lnTo>
                <a:lnTo>
                  <a:pt x="5630" y="1112"/>
                </a:lnTo>
                <a:lnTo>
                  <a:pt x="5584" y="1144"/>
                </a:lnTo>
                <a:lnTo>
                  <a:pt x="5518" y="1184"/>
                </a:lnTo>
                <a:lnTo>
                  <a:pt x="5438" y="1232"/>
                </a:lnTo>
                <a:lnTo>
                  <a:pt x="5342" y="1284"/>
                </a:lnTo>
                <a:lnTo>
                  <a:pt x="5232" y="1338"/>
                </a:lnTo>
                <a:lnTo>
                  <a:pt x="5172" y="1366"/>
                </a:lnTo>
                <a:lnTo>
                  <a:pt x="5108" y="1394"/>
                </a:lnTo>
                <a:lnTo>
                  <a:pt x="5042" y="1422"/>
                </a:lnTo>
                <a:lnTo>
                  <a:pt x="4972" y="1450"/>
                </a:lnTo>
                <a:lnTo>
                  <a:pt x="4900" y="1476"/>
                </a:lnTo>
                <a:lnTo>
                  <a:pt x="4826" y="1500"/>
                </a:lnTo>
                <a:lnTo>
                  <a:pt x="4748" y="1524"/>
                </a:lnTo>
                <a:lnTo>
                  <a:pt x="4670" y="1546"/>
                </a:lnTo>
                <a:lnTo>
                  <a:pt x="4588" y="1568"/>
                </a:lnTo>
                <a:lnTo>
                  <a:pt x="4504" y="1586"/>
                </a:lnTo>
                <a:lnTo>
                  <a:pt x="4418" y="1602"/>
                </a:lnTo>
                <a:lnTo>
                  <a:pt x="4330" y="1614"/>
                </a:lnTo>
                <a:lnTo>
                  <a:pt x="4242" y="1626"/>
                </a:lnTo>
                <a:lnTo>
                  <a:pt x="4150" y="1634"/>
                </a:lnTo>
                <a:lnTo>
                  <a:pt x="4058" y="1638"/>
                </a:lnTo>
                <a:lnTo>
                  <a:pt x="3964" y="1638"/>
                </a:lnTo>
                <a:lnTo>
                  <a:pt x="3868" y="1634"/>
                </a:lnTo>
                <a:lnTo>
                  <a:pt x="3772" y="1628"/>
                </a:lnTo>
                <a:lnTo>
                  <a:pt x="3642" y="1612"/>
                </a:lnTo>
                <a:lnTo>
                  <a:pt x="3512" y="1596"/>
                </a:lnTo>
                <a:lnTo>
                  <a:pt x="3256" y="1562"/>
                </a:lnTo>
                <a:lnTo>
                  <a:pt x="3004" y="1528"/>
                </a:lnTo>
                <a:lnTo>
                  <a:pt x="2878" y="1514"/>
                </a:lnTo>
                <a:lnTo>
                  <a:pt x="2752" y="1502"/>
                </a:lnTo>
                <a:lnTo>
                  <a:pt x="2626" y="1494"/>
                </a:lnTo>
                <a:lnTo>
                  <a:pt x="2498" y="1488"/>
                </a:lnTo>
                <a:lnTo>
                  <a:pt x="2434" y="1488"/>
                </a:lnTo>
                <a:lnTo>
                  <a:pt x="2370" y="1488"/>
                </a:lnTo>
                <a:lnTo>
                  <a:pt x="2306" y="1490"/>
                </a:lnTo>
                <a:lnTo>
                  <a:pt x="2240" y="1492"/>
                </a:lnTo>
                <a:lnTo>
                  <a:pt x="2176" y="1496"/>
                </a:lnTo>
                <a:lnTo>
                  <a:pt x="2110" y="1502"/>
                </a:lnTo>
                <a:lnTo>
                  <a:pt x="2044" y="1510"/>
                </a:lnTo>
                <a:lnTo>
                  <a:pt x="1976" y="1520"/>
                </a:lnTo>
                <a:lnTo>
                  <a:pt x="1908" y="1532"/>
                </a:lnTo>
                <a:lnTo>
                  <a:pt x="1840" y="1544"/>
                </a:lnTo>
                <a:lnTo>
                  <a:pt x="1772" y="1560"/>
                </a:lnTo>
                <a:lnTo>
                  <a:pt x="1702" y="1576"/>
                </a:lnTo>
                <a:lnTo>
                  <a:pt x="1532" y="1624"/>
                </a:lnTo>
                <a:lnTo>
                  <a:pt x="1366" y="1672"/>
                </a:lnTo>
                <a:lnTo>
                  <a:pt x="1204" y="1722"/>
                </a:lnTo>
                <a:lnTo>
                  <a:pt x="1050" y="1772"/>
                </a:lnTo>
                <a:lnTo>
                  <a:pt x="902" y="1824"/>
                </a:lnTo>
                <a:lnTo>
                  <a:pt x="762" y="1874"/>
                </a:lnTo>
                <a:lnTo>
                  <a:pt x="630" y="1922"/>
                </a:lnTo>
                <a:lnTo>
                  <a:pt x="508" y="1970"/>
                </a:lnTo>
                <a:lnTo>
                  <a:pt x="298" y="2054"/>
                </a:lnTo>
                <a:lnTo>
                  <a:pt x="138" y="2120"/>
                </a:lnTo>
                <a:lnTo>
                  <a:pt x="36" y="2164"/>
                </a:lnTo>
                <a:lnTo>
                  <a:pt x="0" y="218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-106" charset="0"/>
              <a:ea typeface="ＭＳ Ｐゴシック" pitchFamily="-106" charset="-128"/>
              <a:cs typeface="+mn-cs"/>
            </a:endParaRPr>
          </a:p>
        </p:txBody>
      </p:sp>
      <p:sp>
        <p:nvSpPr>
          <p:cNvPr id="15369" name="Freeform 10"/>
          <p:cNvSpPr>
            <a:spLocks/>
          </p:cNvSpPr>
          <p:nvPr/>
        </p:nvSpPr>
        <p:spPr bwMode="auto">
          <a:xfrm>
            <a:off x="3375025" y="4071938"/>
            <a:ext cx="1689100" cy="342900"/>
          </a:xfrm>
          <a:custGeom>
            <a:avLst/>
            <a:gdLst>
              <a:gd name="T0" fmla="*/ 1799391563 w 1064"/>
              <a:gd name="T1" fmla="*/ 257055938 h 216"/>
              <a:gd name="T2" fmla="*/ 1799391563 w 1064"/>
              <a:gd name="T3" fmla="*/ 257055938 h 216"/>
              <a:gd name="T4" fmla="*/ 1733867500 w 1064"/>
              <a:gd name="T5" fmla="*/ 252015625 h 216"/>
              <a:gd name="T6" fmla="*/ 1668343438 w 1064"/>
              <a:gd name="T7" fmla="*/ 252015625 h 216"/>
              <a:gd name="T8" fmla="*/ 1532255000 w 1064"/>
              <a:gd name="T9" fmla="*/ 262096250 h 216"/>
              <a:gd name="T10" fmla="*/ 1401206875 w 1064"/>
              <a:gd name="T11" fmla="*/ 277217188 h 216"/>
              <a:gd name="T12" fmla="*/ 1265118438 w 1064"/>
              <a:gd name="T13" fmla="*/ 302418750 h 216"/>
              <a:gd name="T14" fmla="*/ 1129030000 w 1064"/>
              <a:gd name="T15" fmla="*/ 332660625 h 216"/>
              <a:gd name="T16" fmla="*/ 997981875 w 1064"/>
              <a:gd name="T17" fmla="*/ 367942813 h 216"/>
              <a:gd name="T18" fmla="*/ 745966250 w 1064"/>
              <a:gd name="T19" fmla="*/ 438507188 h 216"/>
              <a:gd name="T20" fmla="*/ 509071563 w 1064"/>
              <a:gd name="T21" fmla="*/ 504031250 h 216"/>
              <a:gd name="T22" fmla="*/ 408265313 w 1064"/>
              <a:gd name="T23" fmla="*/ 524192500 h 216"/>
              <a:gd name="T24" fmla="*/ 312499375 w 1064"/>
              <a:gd name="T25" fmla="*/ 539313438 h 216"/>
              <a:gd name="T26" fmla="*/ 226814063 w 1064"/>
              <a:gd name="T27" fmla="*/ 544353750 h 216"/>
              <a:gd name="T28" fmla="*/ 186491563 w 1064"/>
              <a:gd name="T29" fmla="*/ 539313438 h 216"/>
              <a:gd name="T30" fmla="*/ 151209375 w 1064"/>
              <a:gd name="T31" fmla="*/ 534273125 h 216"/>
              <a:gd name="T32" fmla="*/ 115927188 w 1064"/>
              <a:gd name="T33" fmla="*/ 524192500 h 216"/>
              <a:gd name="T34" fmla="*/ 90725625 w 1064"/>
              <a:gd name="T35" fmla="*/ 514111875 h 216"/>
              <a:gd name="T36" fmla="*/ 60483750 w 1064"/>
              <a:gd name="T37" fmla="*/ 498990938 h 216"/>
              <a:gd name="T38" fmla="*/ 40322500 w 1064"/>
              <a:gd name="T39" fmla="*/ 473789375 h 216"/>
              <a:gd name="T40" fmla="*/ 40322500 w 1064"/>
              <a:gd name="T41" fmla="*/ 473789375 h 216"/>
              <a:gd name="T42" fmla="*/ 15120938 w 1064"/>
              <a:gd name="T43" fmla="*/ 438507188 h 216"/>
              <a:gd name="T44" fmla="*/ 5040313 w 1064"/>
              <a:gd name="T45" fmla="*/ 403225000 h 216"/>
              <a:gd name="T46" fmla="*/ 0 w 1064"/>
              <a:gd name="T47" fmla="*/ 357862188 h 216"/>
              <a:gd name="T48" fmla="*/ 10080625 w 1064"/>
              <a:gd name="T49" fmla="*/ 312499375 h 216"/>
              <a:gd name="T50" fmla="*/ 15120938 w 1064"/>
              <a:gd name="T51" fmla="*/ 292338125 h 216"/>
              <a:gd name="T52" fmla="*/ 30241875 w 1064"/>
              <a:gd name="T53" fmla="*/ 267136563 h 216"/>
              <a:gd name="T54" fmla="*/ 45362813 w 1064"/>
              <a:gd name="T55" fmla="*/ 246975313 h 216"/>
              <a:gd name="T56" fmla="*/ 65524063 w 1064"/>
              <a:gd name="T57" fmla="*/ 221773750 h 216"/>
              <a:gd name="T58" fmla="*/ 115927188 w 1064"/>
              <a:gd name="T59" fmla="*/ 176410938 h 216"/>
              <a:gd name="T60" fmla="*/ 181451250 w 1064"/>
              <a:gd name="T61" fmla="*/ 136088438 h 216"/>
              <a:gd name="T62" fmla="*/ 267136563 w 1064"/>
              <a:gd name="T63" fmla="*/ 95765938 h 216"/>
              <a:gd name="T64" fmla="*/ 367942813 w 1064"/>
              <a:gd name="T65" fmla="*/ 65524063 h 216"/>
              <a:gd name="T66" fmla="*/ 488910313 w 1064"/>
              <a:gd name="T67" fmla="*/ 35282188 h 216"/>
              <a:gd name="T68" fmla="*/ 630039063 w 1064"/>
              <a:gd name="T69" fmla="*/ 15120938 h 216"/>
              <a:gd name="T70" fmla="*/ 791329063 w 1064"/>
              <a:gd name="T71" fmla="*/ 0 h 216"/>
              <a:gd name="T72" fmla="*/ 977820625 w 1064"/>
              <a:gd name="T73" fmla="*/ 0 h 216"/>
              <a:gd name="T74" fmla="*/ 1184473438 w 1064"/>
              <a:gd name="T75" fmla="*/ 5040313 h 216"/>
              <a:gd name="T76" fmla="*/ 1416327813 w 1064"/>
              <a:gd name="T77" fmla="*/ 25201563 h 216"/>
              <a:gd name="T78" fmla="*/ 1416327813 w 1064"/>
              <a:gd name="T79" fmla="*/ 25201563 h 216"/>
              <a:gd name="T80" fmla="*/ 1496972813 w 1064"/>
              <a:gd name="T81" fmla="*/ 35282188 h 216"/>
              <a:gd name="T82" fmla="*/ 1582658125 w 1064"/>
              <a:gd name="T83" fmla="*/ 50403125 h 216"/>
              <a:gd name="T84" fmla="*/ 1779230313 w 1064"/>
              <a:gd name="T85" fmla="*/ 90725625 h 216"/>
              <a:gd name="T86" fmla="*/ 1985883125 w 1064"/>
              <a:gd name="T87" fmla="*/ 141128750 h 216"/>
              <a:gd name="T88" fmla="*/ 2147483647 w 1064"/>
              <a:gd name="T89" fmla="*/ 196572188 h 216"/>
              <a:gd name="T90" fmla="*/ 2147483647 w 1064"/>
              <a:gd name="T91" fmla="*/ 297378438 h 216"/>
              <a:gd name="T92" fmla="*/ 2147483647 w 1064"/>
              <a:gd name="T93" fmla="*/ 337700938 h 216"/>
              <a:gd name="T94" fmla="*/ 2147483647 w 1064"/>
              <a:gd name="T95" fmla="*/ 337700938 h 216"/>
              <a:gd name="T96" fmla="*/ 2147483647 w 1064"/>
              <a:gd name="T97" fmla="*/ 317539688 h 216"/>
              <a:gd name="T98" fmla="*/ 2147483647 w 1064"/>
              <a:gd name="T99" fmla="*/ 292338125 h 216"/>
              <a:gd name="T100" fmla="*/ 1799391563 w 1064"/>
              <a:gd name="T101" fmla="*/ 257055938 h 21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064"/>
              <a:gd name="T154" fmla="*/ 0 h 216"/>
              <a:gd name="T155" fmla="*/ 1064 w 1064"/>
              <a:gd name="T156" fmla="*/ 216 h 21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064" h="216">
                <a:moveTo>
                  <a:pt x="714" y="102"/>
                </a:moveTo>
                <a:lnTo>
                  <a:pt x="714" y="102"/>
                </a:lnTo>
                <a:lnTo>
                  <a:pt x="688" y="100"/>
                </a:lnTo>
                <a:lnTo>
                  <a:pt x="662" y="100"/>
                </a:lnTo>
                <a:lnTo>
                  <a:pt x="608" y="104"/>
                </a:lnTo>
                <a:lnTo>
                  <a:pt x="556" y="110"/>
                </a:lnTo>
                <a:lnTo>
                  <a:pt x="502" y="120"/>
                </a:lnTo>
                <a:lnTo>
                  <a:pt x="448" y="132"/>
                </a:lnTo>
                <a:lnTo>
                  <a:pt x="396" y="146"/>
                </a:lnTo>
                <a:lnTo>
                  <a:pt x="296" y="174"/>
                </a:lnTo>
                <a:lnTo>
                  <a:pt x="202" y="200"/>
                </a:lnTo>
                <a:lnTo>
                  <a:pt x="162" y="208"/>
                </a:lnTo>
                <a:lnTo>
                  <a:pt x="124" y="214"/>
                </a:lnTo>
                <a:lnTo>
                  <a:pt x="90" y="216"/>
                </a:lnTo>
                <a:lnTo>
                  <a:pt x="74" y="214"/>
                </a:lnTo>
                <a:lnTo>
                  <a:pt x="60" y="212"/>
                </a:lnTo>
                <a:lnTo>
                  <a:pt x="46" y="208"/>
                </a:lnTo>
                <a:lnTo>
                  <a:pt x="36" y="204"/>
                </a:lnTo>
                <a:lnTo>
                  <a:pt x="24" y="198"/>
                </a:lnTo>
                <a:lnTo>
                  <a:pt x="16" y="188"/>
                </a:lnTo>
                <a:lnTo>
                  <a:pt x="6" y="174"/>
                </a:lnTo>
                <a:lnTo>
                  <a:pt x="2" y="160"/>
                </a:lnTo>
                <a:lnTo>
                  <a:pt x="0" y="142"/>
                </a:lnTo>
                <a:lnTo>
                  <a:pt x="4" y="124"/>
                </a:lnTo>
                <a:lnTo>
                  <a:pt x="6" y="116"/>
                </a:lnTo>
                <a:lnTo>
                  <a:pt x="12" y="106"/>
                </a:lnTo>
                <a:lnTo>
                  <a:pt x="18" y="98"/>
                </a:lnTo>
                <a:lnTo>
                  <a:pt x="26" y="88"/>
                </a:lnTo>
                <a:lnTo>
                  <a:pt x="46" y="70"/>
                </a:lnTo>
                <a:lnTo>
                  <a:pt x="72" y="54"/>
                </a:lnTo>
                <a:lnTo>
                  <a:pt x="106" y="38"/>
                </a:lnTo>
                <a:lnTo>
                  <a:pt x="146" y="26"/>
                </a:lnTo>
                <a:lnTo>
                  <a:pt x="194" y="14"/>
                </a:lnTo>
                <a:lnTo>
                  <a:pt x="250" y="6"/>
                </a:lnTo>
                <a:lnTo>
                  <a:pt x="314" y="0"/>
                </a:lnTo>
                <a:lnTo>
                  <a:pt x="388" y="0"/>
                </a:lnTo>
                <a:lnTo>
                  <a:pt x="470" y="2"/>
                </a:lnTo>
                <a:lnTo>
                  <a:pt x="562" y="10"/>
                </a:lnTo>
                <a:lnTo>
                  <a:pt x="594" y="14"/>
                </a:lnTo>
                <a:lnTo>
                  <a:pt x="628" y="20"/>
                </a:lnTo>
                <a:lnTo>
                  <a:pt x="706" y="36"/>
                </a:lnTo>
                <a:lnTo>
                  <a:pt x="788" y="56"/>
                </a:lnTo>
                <a:lnTo>
                  <a:pt x="870" y="78"/>
                </a:lnTo>
                <a:lnTo>
                  <a:pt x="1006" y="118"/>
                </a:lnTo>
                <a:lnTo>
                  <a:pt x="1064" y="134"/>
                </a:lnTo>
                <a:lnTo>
                  <a:pt x="990" y="126"/>
                </a:lnTo>
                <a:lnTo>
                  <a:pt x="882" y="116"/>
                </a:lnTo>
                <a:lnTo>
                  <a:pt x="714" y="10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-106" charset="0"/>
              <a:ea typeface="ＭＳ Ｐゴシック" pitchFamily="-106" charset="-128"/>
              <a:cs typeface="+mn-cs"/>
            </a:endParaRPr>
          </a:p>
        </p:txBody>
      </p:sp>
      <p:sp>
        <p:nvSpPr>
          <p:cNvPr id="1029" name="Freeform 5"/>
          <p:cNvSpPr>
            <a:spLocks/>
          </p:cNvSpPr>
          <p:nvPr/>
        </p:nvSpPr>
        <p:spPr bwMode="auto">
          <a:xfrm>
            <a:off x="-76200" y="1122652"/>
            <a:ext cx="9310319" cy="882457"/>
          </a:xfrm>
          <a:custGeom>
            <a:avLst/>
            <a:gdLst/>
            <a:ahLst/>
            <a:cxnLst>
              <a:cxn ang="0">
                <a:pos x="0" y="410"/>
              </a:cxn>
              <a:cxn ang="0">
                <a:pos x="242" y="365"/>
              </a:cxn>
              <a:cxn ang="0">
                <a:pos x="507" y="320"/>
              </a:cxn>
              <a:cxn ang="0">
                <a:pos x="833" y="270"/>
              </a:cxn>
              <a:cxn ang="0">
                <a:pos x="1198" y="225"/>
              </a:cxn>
              <a:cxn ang="0">
                <a:pos x="1483" y="198"/>
              </a:cxn>
              <a:cxn ang="0">
                <a:pos x="1670" y="187"/>
              </a:cxn>
              <a:cxn ang="0">
                <a:pos x="1855" y="180"/>
              </a:cxn>
              <a:cxn ang="0">
                <a:pos x="2030" y="178"/>
              </a:cxn>
              <a:cxn ang="0">
                <a:pos x="2195" y="187"/>
              </a:cxn>
              <a:cxn ang="0">
                <a:pos x="2273" y="193"/>
              </a:cxn>
              <a:cxn ang="0">
                <a:pos x="2425" y="212"/>
              </a:cxn>
              <a:cxn ang="0">
                <a:pos x="2578" y="235"/>
              </a:cxn>
              <a:cxn ang="0">
                <a:pos x="2887" y="292"/>
              </a:cxn>
              <a:cxn ang="0">
                <a:pos x="3350" y="382"/>
              </a:cxn>
              <a:cxn ang="0">
                <a:pos x="3657" y="434"/>
              </a:cxn>
              <a:cxn ang="0">
                <a:pos x="3808" y="452"/>
              </a:cxn>
              <a:cxn ang="0">
                <a:pos x="3957" y="465"/>
              </a:cxn>
              <a:cxn ang="0">
                <a:pos x="4105" y="472"/>
              </a:cxn>
              <a:cxn ang="0">
                <a:pos x="4250" y="470"/>
              </a:cxn>
              <a:cxn ang="0">
                <a:pos x="4392" y="460"/>
              </a:cxn>
              <a:cxn ang="0">
                <a:pos x="4532" y="439"/>
              </a:cxn>
              <a:cxn ang="0">
                <a:pos x="4668" y="407"/>
              </a:cxn>
              <a:cxn ang="0">
                <a:pos x="4798" y="367"/>
              </a:cxn>
              <a:cxn ang="0">
                <a:pos x="5033" y="292"/>
              </a:cxn>
              <a:cxn ang="0">
                <a:pos x="5235" y="220"/>
              </a:cxn>
              <a:cxn ang="0">
                <a:pos x="5403" y="155"/>
              </a:cxn>
              <a:cxn ang="0">
                <a:pos x="5537" y="98"/>
              </a:cxn>
              <a:cxn ang="0">
                <a:pos x="5673" y="33"/>
              </a:cxn>
              <a:cxn ang="0">
                <a:pos x="5740" y="0"/>
              </a:cxn>
              <a:cxn ang="0">
                <a:pos x="5750" y="20"/>
              </a:cxn>
              <a:cxn ang="0">
                <a:pos x="5647" y="73"/>
              </a:cxn>
              <a:cxn ang="0">
                <a:pos x="5478" y="153"/>
              </a:cxn>
              <a:cxn ang="0">
                <a:pos x="5252" y="250"/>
              </a:cxn>
              <a:cxn ang="0">
                <a:pos x="5050" y="327"/>
              </a:cxn>
              <a:cxn ang="0">
                <a:pos x="4905" y="377"/>
              </a:cxn>
              <a:cxn ang="0">
                <a:pos x="4755" y="422"/>
              </a:cxn>
              <a:cxn ang="0">
                <a:pos x="4600" y="462"/>
              </a:cxn>
              <a:cxn ang="0">
                <a:pos x="4443" y="495"/>
              </a:cxn>
              <a:cxn ang="0">
                <a:pos x="4287" y="519"/>
              </a:cxn>
              <a:cxn ang="0">
                <a:pos x="4132" y="532"/>
              </a:cxn>
              <a:cxn ang="0">
                <a:pos x="3982" y="532"/>
              </a:cxn>
              <a:cxn ang="0">
                <a:pos x="3908" y="527"/>
              </a:cxn>
              <a:cxn ang="0">
                <a:pos x="3617" y="490"/>
              </a:cxn>
              <a:cxn ang="0">
                <a:pos x="3323" y="445"/>
              </a:cxn>
              <a:cxn ang="0">
                <a:pos x="2880" y="372"/>
              </a:cxn>
              <a:cxn ang="0">
                <a:pos x="2582" y="328"/>
              </a:cxn>
              <a:cxn ang="0">
                <a:pos x="2353" y="302"/>
              </a:cxn>
              <a:cxn ang="0">
                <a:pos x="2202" y="288"/>
              </a:cxn>
              <a:cxn ang="0">
                <a:pos x="2047" y="280"/>
              </a:cxn>
              <a:cxn ang="0">
                <a:pos x="1892" y="277"/>
              </a:cxn>
              <a:cxn ang="0">
                <a:pos x="1735" y="280"/>
              </a:cxn>
              <a:cxn ang="0">
                <a:pos x="1578" y="290"/>
              </a:cxn>
              <a:cxn ang="0">
                <a:pos x="1498" y="297"/>
              </a:cxn>
              <a:cxn ang="0">
                <a:pos x="1180" y="335"/>
              </a:cxn>
              <a:cxn ang="0">
                <a:pos x="892" y="375"/>
              </a:cxn>
              <a:cxn ang="0">
                <a:pos x="637" y="417"/>
              </a:cxn>
              <a:cxn ang="0">
                <a:pos x="418" y="457"/>
              </a:cxn>
              <a:cxn ang="0">
                <a:pos x="110" y="520"/>
              </a:cxn>
              <a:cxn ang="0">
                <a:pos x="0" y="410"/>
              </a:cxn>
            </a:cxnLst>
            <a:rect l="0" t="0" r="r" b="b"/>
            <a:pathLst>
              <a:path w="5750" h="545">
                <a:moveTo>
                  <a:pt x="0" y="410"/>
                </a:moveTo>
                <a:lnTo>
                  <a:pt x="0" y="410"/>
                </a:lnTo>
                <a:lnTo>
                  <a:pt x="65" y="399"/>
                </a:lnTo>
                <a:lnTo>
                  <a:pt x="242" y="365"/>
                </a:lnTo>
                <a:lnTo>
                  <a:pt x="365" y="343"/>
                </a:lnTo>
                <a:lnTo>
                  <a:pt x="507" y="320"/>
                </a:lnTo>
                <a:lnTo>
                  <a:pt x="663" y="295"/>
                </a:lnTo>
                <a:lnTo>
                  <a:pt x="833" y="270"/>
                </a:lnTo>
                <a:lnTo>
                  <a:pt x="1013" y="247"/>
                </a:lnTo>
                <a:lnTo>
                  <a:pt x="1198" y="225"/>
                </a:lnTo>
                <a:lnTo>
                  <a:pt x="1388" y="207"/>
                </a:lnTo>
                <a:lnTo>
                  <a:pt x="1483" y="198"/>
                </a:lnTo>
                <a:lnTo>
                  <a:pt x="1577" y="192"/>
                </a:lnTo>
                <a:lnTo>
                  <a:pt x="1670" y="187"/>
                </a:lnTo>
                <a:lnTo>
                  <a:pt x="1763" y="182"/>
                </a:lnTo>
                <a:lnTo>
                  <a:pt x="1855" y="180"/>
                </a:lnTo>
                <a:lnTo>
                  <a:pt x="1943" y="178"/>
                </a:lnTo>
                <a:lnTo>
                  <a:pt x="2030" y="178"/>
                </a:lnTo>
                <a:lnTo>
                  <a:pt x="2115" y="182"/>
                </a:lnTo>
                <a:lnTo>
                  <a:pt x="2195" y="187"/>
                </a:lnTo>
                <a:lnTo>
                  <a:pt x="2273" y="193"/>
                </a:lnTo>
                <a:lnTo>
                  <a:pt x="2273" y="193"/>
                </a:lnTo>
                <a:lnTo>
                  <a:pt x="2348" y="202"/>
                </a:lnTo>
                <a:lnTo>
                  <a:pt x="2425" y="212"/>
                </a:lnTo>
                <a:lnTo>
                  <a:pt x="2502" y="223"/>
                </a:lnTo>
                <a:lnTo>
                  <a:pt x="2578" y="235"/>
                </a:lnTo>
                <a:lnTo>
                  <a:pt x="2732" y="262"/>
                </a:lnTo>
                <a:lnTo>
                  <a:pt x="2887" y="292"/>
                </a:lnTo>
                <a:lnTo>
                  <a:pt x="3197" y="352"/>
                </a:lnTo>
                <a:lnTo>
                  <a:pt x="3350" y="382"/>
                </a:lnTo>
                <a:lnTo>
                  <a:pt x="3505" y="409"/>
                </a:lnTo>
                <a:lnTo>
                  <a:pt x="3657" y="434"/>
                </a:lnTo>
                <a:lnTo>
                  <a:pt x="3732" y="444"/>
                </a:lnTo>
                <a:lnTo>
                  <a:pt x="3808" y="452"/>
                </a:lnTo>
                <a:lnTo>
                  <a:pt x="3883" y="460"/>
                </a:lnTo>
                <a:lnTo>
                  <a:pt x="3957" y="465"/>
                </a:lnTo>
                <a:lnTo>
                  <a:pt x="4032" y="470"/>
                </a:lnTo>
                <a:lnTo>
                  <a:pt x="4105" y="472"/>
                </a:lnTo>
                <a:lnTo>
                  <a:pt x="4178" y="472"/>
                </a:lnTo>
                <a:lnTo>
                  <a:pt x="4250" y="470"/>
                </a:lnTo>
                <a:lnTo>
                  <a:pt x="4322" y="467"/>
                </a:lnTo>
                <a:lnTo>
                  <a:pt x="4392" y="460"/>
                </a:lnTo>
                <a:lnTo>
                  <a:pt x="4462" y="450"/>
                </a:lnTo>
                <a:lnTo>
                  <a:pt x="4532" y="439"/>
                </a:lnTo>
                <a:lnTo>
                  <a:pt x="4600" y="424"/>
                </a:lnTo>
                <a:lnTo>
                  <a:pt x="4668" y="407"/>
                </a:lnTo>
                <a:lnTo>
                  <a:pt x="4668" y="407"/>
                </a:lnTo>
                <a:lnTo>
                  <a:pt x="4798" y="367"/>
                </a:lnTo>
                <a:lnTo>
                  <a:pt x="4920" y="330"/>
                </a:lnTo>
                <a:lnTo>
                  <a:pt x="5033" y="292"/>
                </a:lnTo>
                <a:lnTo>
                  <a:pt x="5138" y="255"/>
                </a:lnTo>
                <a:lnTo>
                  <a:pt x="5235" y="220"/>
                </a:lnTo>
                <a:lnTo>
                  <a:pt x="5323" y="187"/>
                </a:lnTo>
                <a:lnTo>
                  <a:pt x="5403" y="155"/>
                </a:lnTo>
                <a:lnTo>
                  <a:pt x="5473" y="125"/>
                </a:lnTo>
                <a:lnTo>
                  <a:pt x="5537" y="98"/>
                </a:lnTo>
                <a:lnTo>
                  <a:pt x="5590" y="73"/>
                </a:lnTo>
                <a:lnTo>
                  <a:pt x="5673" y="33"/>
                </a:lnTo>
                <a:lnTo>
                  <a:pt x="5723" y="8"/>
                </a:lnTo>
                <a:lnTo>
                  <a:pt x="5740" y="0"/>
                </a:lnTo>
                <a:lnTo>
                  <a:pt x="5750" y="20"/>
                </a:lnTo>
                <a:lnTo>
                  <a:pt x="5750" y="20"/>
                </a:lnTo>
                <a:lnTo>
                  <a:pt x="5703" y="45"/>
                </a:lnTo>
                <a:lnTo>
                  <a:pt x="5647" y="73"/>
                </a:lnTo>
                <a:lnTo>
                  <a:pt x="5572" y="110"/>
                </a:lnTo>
                <a:lnTo>
                  <a:pt x="5478" y="153"/>
                </a:lnTo>
                <a:lnTo>
                  <a:pt x="5372" y="200"/>
                </a:lnTo>
                <a:lnTo>
                  <a:pt x="5252" y="250"/>
                </a:lnTo>
                <a:lnTo>
                  <a:pt x="5120" y="302"/>
                </a:lnTo>
                <a:lnTo>
                  <a:pt x="5050" y="327"/>
                </a:lnTo>
                <a:lnTo>
                  <a:pt x="4978" y="352"/>
                </a:lnTo>
                <a:lnTo>
                  <a:pt x="4905" y="377"/>
                </a:lnTo>
                <a:lnTo>
                  <a:pt x="4832" y="400"/>
                </a:lnTo>
                <a:lnTo>
                  <a:pt x="4755" y="422"/>
                </a:lnTo>
                <a:lnTo>
                  <a:pt x="4678" y="442"/>
                </a:lnTo>
                <a:lnTo>
                  <a:pt x="4600" y="462"/>
                </a:lnTo>
                <a:lnTo>
                  <a:pt x="4522" y="479"/>
                </a:lnTo>
                <a:lnTo>
                  <a:pt x="4443" y="495"/>
                </a:lnTo>
                <a:lnTo>
                  <a:pt x="4365" y="507"/>
                </a:lnTo>
                <a:lnTo>
                  <a:pt x="4287" y="519"/>
                </a:lnTo>
                <a:lnTo>
                  <a:pt x="4210" y="527"/>
                </a:lnTo>
                <a:lnTo>
                  <a:pt x="4132" y="532"/>
                </a:lnTo>
                <a:lnTo>
                  <a:pt x="4057" y="534"/>
                </a:lnTo>
                <a:lnTo>
                  <a:pt x="3982" y="532"/>
                </a:lnTo>
                <a:lnTo>
                  <a:pt x="3908" y="527"/>
                </a:lnTo>
                <a:lnTo>
                  <a:pt x="3908" y="527"/>
                </a:lnTo>
                <a:lnTo>
                  <a:pt x="3762" y="510"/>
                </a:lnTo>
                <a:lnTo>
                  <a:pt x="3617" y="490"/>
                </a:lnTo>
                <a:lnTo>
                  <a:pt x="3470" y="469"/>
                </a:lnTo>
                <a:lnTo>
                  <a:pt x="3323" y="445"/>
                </a:lnTo>
                <a:lnTo>
                  <a:pt x="3028" y="397"/>
                </a:lnTo>
                <a:lnTo>
                  <a:pt x="2880" y="372"/>
                </a:lnTo>
                <a:lnTo>
                  <a:pt x="2732" y="348"/>
                </a:lnTo>
                <a:lnTo>
                  <a:pt x="2582" y="328"/>
                </a:lnTo>
                <a:lnTo>
                  <a:pt x="2430" y="310"/>
                </a:lnTo>
                <a:lnTo>
                  <a:pt x="2353" y="302"/>
                </a:lnTo>
                <a:lnTo>
                  <a:pt x="2278" y="295"/>
                </a:lnTo>
                <a:lnTo>
                  <a:pt x="2202" y="288"/>
                </a:lnTo>
                <a:lnTo>
                  <a:pt x="2125" y="283"/>
                </a:lnTo>
                <a:lnTo>
                  <a:pt x="2047" y="280"/>
                </a:lnTo>
                <a:lnTo>
                  <a:pt x="1970" y="278"/>
                </a:lnTo>
                <a:lnTo>
                  <a:pt x="1892" y="277"/>
                </a:lnTo>
                <a:lnTo>
                  <a:pt x="1813" y="278"/>
                </a:lnTo>
                <a:lnTo>
                  <a:pt x="1735" y="280"/>
                </a:lnTo>
                <a:lnTo>
                  <a:pt x="1657" y="283"/>
                </a:lnTo>
                <a:lnTo>
                  <a:pt x="1578" y="290"/>
                </a:lnTo>
                <a:lnTo>
                  <a:pt x="1498" y="297"/>
                </a:lnTo>
                <a:lnTo>
                  <a:pt x="1498" y="297"/>
                </a:lnTo>
                <a:lnTo>
                  <a:pt x="1337" y="315"/>
                </a:lnTo>
                <a:lnTo>
                  <a:pt x="1180" y="335"/>
                </a:lnTo>
                <a:lnTo>
                  <a:pt x="1033" y="355"/>
                </a:lnTo>
                <a:lnTo>
                  <a:pt x="892" y="375"/>
                </a:lnTo>
                <a:lnTo>
                  <a:pt x="760" y="397"/>
                </a:lnTo>
                <a:lnTo>
                  <a:pt x="637" y="417"/>
                </a:lnTo>
                <a:lnTo>
                  <a:pt x="523" y="437"/>
                </a:lnTo>
                <a:lnTo>
                  <a:pt x="418" y="457"/>
                </a:lnTo>
                <a:lnTo>
                  <a:pt x="242" y="492"/>
                </a:lnTo>
                <a:lnTo>
                  <a:pt x="110" y="520"/>
                </a:lnTo>
                <a:lnTo>
                  <a:pt x="0" y="545"/>
                </a:lnTo>
                <a:lnTo>
                  <a:pt x="0" y="410"/>
                </a:lnTo>
                <a:close/>
              </a:path>
            </a:pathLst>
          </a:custGeom>
          <a:solidFill>
            <a:srgbClr val="76B41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-106" charset="-128"/>
              <a:cs typeface="+mn-cs"/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6347" y="3581362"/>
            <a:ext cx="518479" cy="289152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7289" y="4079140"/>
            <a:ext cx="576420" cy="379224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2377" y="4544393"/>
            <a:ext cx="314413" cy="442850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7344" y="6340761"/>
            <a:ext cx="773932" cy="279123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5950" y="6357855"/>
            <a:ext cx="621557" cy="262029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2610" y="5651000"/>
            <a:ext cx="885530" cy="197663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5458" y="4519528"/>
            <a:ext cx="492579" cy="492579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4656" y="5167379"/>
            <a:ext cx="679309" cy="277158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0395" y="5108456"/>
            <a:ext cx="401106" cy="376673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3454" y="5133614"/>
            <a:ext cx="667875" cy="274209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0210" y="5515960"/>
            <a:ext cx="473300" cy="386113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5090" y="6327738"/>
            <a:ext cx="863217" cy="346741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6004" y="5527076"/>
            <a:ext cx="419478" cy="405946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7294530" y="5931202"/>
            <a:ext cx="842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-106" charset="-128"/>
                <a:cs typeface="+mn-cs"/>
              </a:rPr>
              <a:t>Claire </a:t>
            </a:r>
            <a:br>
              <a:rPr kumimoji="0" lang="fr-FR" sz="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-106" charset="-128"/>
                <a:cs typeface="+mn-cs"/>
              </a:rPr>
            </a:br>
            <a:r>
              <a:rPr kumimoji="0" lang="fr-FR" sz="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-106" charset="-128"/>
                <a:cs typeface="+mn-cs"/>
              </a:rPr>
              <a:t>BÄRTSCHI</a:t>
            </a:r>
            <a:endParaRPr kumimoji="0" lang="fr-FR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-106" charset="-128"/>
              <a:cs typeface="+mn-cs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5856" y="3548031"/>
            <a:ext cx="755400" cy="3777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5375" y="4044565"/>
            <a:ext cx="385510" cy="4392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1456" y="4514414"/>
            <a:ext cx="383091" cy="437443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7190" y="5064143"/>
            <a:ext cx="400050" cy="44196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5856" y="6047117"/>
            <a:ext cx="828000" cy="16677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2303" y="5998761"/>
            <a:ext cx="539600" cy="3420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1501" y="3055759"/>
            <a:ext cx="641307" cy="446400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3820" y="4044364"/>
            <a:ext cx="346561" cy="414000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5922" y="4079140"/>
            <a:ext cx="662152" cy="315557"/>
          </a:xfrm>
          <a:prstGeom prst="rect">
            <a:avLst/>
          </a:prstGeom>
        </p:spPr>
      </p:pic>
      <p:pic>
        <p:nvPicPr>
          <p:cNvPr id="33" name="Image 32"/>
          <p:cNvPicPr>
            <a:picLocks noChangeAspect="1"/>
          </p:cNvPicPr>
          <p:nvPr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1969" y="4555558"/>
            <a:ext cx="384866" cy="43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06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367130" y="125746"/>
            <a:ext cx="8229600" cy="925263"/>
          </a:xfrm>
        </p:spPr>
        <p:txBody>
          <a:bodyPr/>
          <a:lstStyle/>
          <a:p>
            <a:r>
              <a:rPr lang="fr-FR" dirty="0" smtClean="0"/>
              <a:t>Dispositifs expérimentaux pour l’étude de l’impact des conditions d’ambiance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4112" y="5661822"/>
            <a:ext cx="8855028" cy="626208"/>
          </a:xfrm>
        </p:spPr>
        <p:txBody>
          <a:bodyPr/>
          <a:lstStyle/>
          <a:p>
            <a:r>
              <a:rPr lang="fr-FR" dirty="0" smtClean="0">
                <a:solidFill>
                  <a:schemeClr val="tx1"/>
                </a:solidFill>
              </a:rPr>
              <a:t>Hiérarchiser et quantifier impact des facteurs d’ambiance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67130" y="1149522"/>
            <a:ext cx="364785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latin typeface="Tw Cen MT" panose="020B0602020104020603" pitchFamily="34" charset="0"/>
              </a:rPr>
              <a:t>Séchage</a:t>
            </a:r>
            <a:r>
              <a:rPr lang="fr-FR" sz="1600" dirty="0" smtClean="0">
                <a:latin typeface="Tw Cen MT" panose="020B0602020104020603" pitchFamily="34" charset="0"/>
              </a:rPr>
              <a:t> </a:t>
            </a:r>
          </a:p>
          <a:p>
            <a:r>
              <a:rPr lang="fr-FR" sz="1600" dirty="0" smtClean="0">
                <a:latin typeface="Tw Cen MT" panose="020B0602020104020603" pitchFamily="34" charset="0"/>
              </a:rPr>
              <a:t>INRA de Clermont-</a:t>
            </a:r>
            <a:r>
              <a:rPr lang="fr-FR" sz="1600" dirty="0" err="1" smtClean="0">
                <a:latin typeface="Tw Cen MT" panose="020B0602020104020603" pitchFamily="34" charset="0"/>
              </a:rPr>
              <a:t>Theix</a:t>
            </a:r>
            <a:r>
              <a:rPr lang="fr-FR" sz="1600" dirty="0" smtClean="0">
                <a:latin typeface="Tw Cen MT" panose="020B0602020104020603" pitchFamily="34" charset="0"/>
              </a:rPr>
              <a:t>, unité </a:t>
            </a:r>
            <a:r>
              <a:rPr lang="fr-FR" sz="1600" dirty="0" err="1" smtClean="0">
                <a:latin typeface="Tw Cen MT" panose="020B0602020104020603" pitchFamily="34" charset="0"/>
              </a:rPr>
              <a:t>QuaPA</a:t>
            </a:r>
            <a:endParaRPr lang="fr-FR" sz="1600" dirty="0" smtClean="0">
              <a:latin typeface="Tw Cen MT" panose="020B0602020104020603" pitchFamily="34" charset="0"/>
            </a:endParaRPr>
          </a:p>
          <a:p>
            <a:r>
              <a:rPr lang="fr-FR" sz="1600" dirty="0" smtClean="0">
                <a:latin typeface="Tw Cen MT" panose="020B0602020104020603" pitchFamily="34" charset="0"/>
              </a:rPr>
              <a:t>3 fromages par cellule</a:t>
            </a:r>
            <a:endParaRPr lang="fr-FR" sz="1600" dirty="0">
              <a:latin typeface="Tw Cen MT" panose="020B0602020104020603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2278684"/>
            <a:ext cx="4345132" cy="2870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2868" y="962863"/>
            <a:ext cx="1143000" cy="468053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094" y="2287977"/>
            <a:ext cx="3983332" cy="2861599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4644008" y="1129260"/>
            <a:ext cx="364785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latin typeface="Tw Cen MT" panose="020B0602020104020603" pitchFamily="34" charset="0"/>
              </a:rPr>
              <a:t>Affinage</a:t>
            </a:r>
            <a:endParaRPr lang="fr-FR" sz="1600" dirty="0" smtClean="0">
              <a:latin typeface="Tw Cen MT" panose="020B0602020104020603" pitchFamily="34" charset="0"/>
            </a:endParaRPr>
          </a:p>
          <a:p>
            <a:r>
              <a:rPr lang="fr-FR" sz="1600" dirty="0" smtClean="0">
                <a:latin typeface="Tw Cen MT" panose="020B0602020104020603" pitchFamily="34" charset="0"/>
              </a:rPr>
              <a:t>INRA de Versailles-Grignon, UMR GMPA</a:t>
            </a:r>
          </a:p>
          <a:p>
            <a:r>
              <a:rPr lang="fr-FR" sz="1600" dirty="0" smtClean="0">
                <a:latin typeface="Tw Cen MT" panose="020B0602020104020603" pitchFamily="34" charset="0"/>
              </a:rPr>
              <a:t>40 fromages par cellule </a:t>
            </a:r>
            <a:endParaRPr lang="fr-FR" sz="1600" dirty="0">
              <a:latin typeface="Tw Cen MT" panose="020B0602020104020603" pitchFamily="34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367130" y="5149575"/>
            <a:ext cx="41682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76B41F"/>
                </a:solidFill>
                <a:latin typeface="Tw Cen MT" panose="020B0602020104020603" pitchFamily="34" charset="0"/>
              </a:rPr>
              <a:t>Vitesse d’air, hygrométrie, température</a:t>
            </a:r>
            <a:endParaRPr lang="fr-FR" sz="2000" dirty="0">
              <a:solidFill>
                <a:srgbClr val="76B41F"/>
              </a:solidFill>
              <a:latin typeface="Tw Cen MT" panose="020B0602020104020603" pitchFamily="34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4644008" y="5149575"/>
            <a:ext cx="4345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76B41F"/>
                </a:solidFill>
                <a:latin typeface="Tw Cen MT" panose="020B0602020104020603" pitchFamily="34" charset="0"/>
              </a:rPr>
              <a:t>Hygrométrie, température, O</a:t>
            </a:r>
            <a:r>
              <a:rPr lang="fr-FR" sz="2000" baseline="-25000" dirty="0" smtClean="0">
                <a:solidFill>
                  <a:srgbClr val="76B41F"/>
                </a:solidFill>
                <a:latin typeface="Tw Cen MT" panose="020B0602020104020603" pitchFamily="34" charset="0"/>
              </a:rPr>
              <a:t>2</a:t>
            </a:r>
            <a:r>
              <a:rPr lang="fr-FR" sz="2000" dirty="0" smtClean="0">
                <a:solidFill>
                  <a:srgbClr val="76B41F"/>
                </a:solidFill>
                <a:latin typeface="Tw Cen MT" panose="020B0602020104020603" pitchFamily="34" charset="0"/>
              </a:rPr>
              <a:t> et CO</a:t>
            </a:r>
            <a:r>
              <a:rPr lang="fr-FR" sz="2000" baseline="-25000" dirty="0" smtClean="0">
                <a:solidFill>
                  <a:srgbClr val="76B41F"/>
                </a:solidFill>
                <a:latin typeface="Tw Cen MT" panose="020B0602020104020603" pitchFamily="34" charset="0"/>
              </a:rPr>
              <a:t>2</a:t>
            </a:r>
            <a:endParaRPr lang="fr-FR" sz="2000" baseline="-25000" dirty="0">
              <a:solidFill>
                <a:srgbClr val="76B41F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7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15"/>
          <p:cNvSpPr>
            <a:spLocks noGrp="1"/>
          </p:cNvSpPr>
          <p:nvPr>
            <p:ph type="title"/>
          </p:nvPr>
        </p:nvSpPr>
        <p:spPr>
          <a:xfrm>
            <a:off x="123516" y="85102"/>
            <a:ext cx="8572560" cy="785818"/>
          </a:xfrm>
        </p:spPr>
        <p:txBody>
          <a:bodyPr/>
          <a:lstStyle/>
          <a:p>
            <a:r>
              <a:rPr lang="fr-FR" dirty="0" smtClean="0"/>
              <a:t>Impact des paramètres d’ambiance au séchage</a:t>
            </a:r>
            <a:endParaRPr lang="fr-FR" dirty="0"/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285720" y="3573016"/>
            <a:ext cx="8766840" cy="1252736"/>
          </a:xfrm>
        </p:spPr>
        <p:txBody>
          <a:bodyPr/>
          <a:lstStyle/>
          <a:p>
            <a:r>
              <a:rPr lang="fr-FR" dirty="0" smtClean="0"/>
              <a:t> </a:t>
            </a:r>
            <a:r>
              <a:rPr lang="fr-FR" dirty="0" smtClean="0">
                <a:solidFill>
                  <a:schemeClr val="tx1"/>
                </a:solidFill>
              </a:rPr>
              <a:t>Hiérarchiser et quantifier l’impact des différents facteurs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516" y="4077072"/>
            <a:ext cx="8658225" cy="2295525"/>
          </a:xfrm>
          <a:prstGeom prst="rect">
            <a:avLst/>
          </a:prstGeom>
        </p:spPr>
      </p:pic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8109820"/>
              </p:ext>
            </p:extLst>
          </p:nvPr>
        </p:nvGraphicFramePr>
        <p:xfrm>
          <a:off x="2549274" y="1746516"/>
          <a:ext cx="3096342" cy="10972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321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21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21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6024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Paramètre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Valeur</a:t>
                      </a:r>
                      <a:r>
                        <a:rPr lang="fr-FR" sz="1200" baseline="0" dirty="0" smtClean="0"/>
                        <a:t> basse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Valeur haute</a:t>
                      </a:r>
                      <a:endParaRPr lang="fr-F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Température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12°C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17°C</a:t>
                      </a:r>
                      <a:endParaRPr lang="fr-F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Hygrométrie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75%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85%</a:t>
                      </a:r>
                      <a:endParaRPr lang="fr-F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Vitesse d’air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0,15 m/s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0,34 m/s</a:t>
                      </a:r>
                      <a:endParaRPr lang="fr-F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2562633" y="2990364"/>
            <a:ext cx="3236784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400" dirty="0" smtClean="0"/>
              <a:t>3 fromages, étude des pertes de poids</a:t>
            </a:r>
          </a:p>
          <a:p>
            <a:r>
              <a:rPr lang="fr-FR" sz="1400" dirty="0" smtClean="0"/>
              <a:t>3 répétitions par modalité</a:t>
            </a:r>
            <a:endParaRPr lang="fr-FR" sz="1400" dirty="0"/>
          </a:p>
        </p:txBody>
      </p:sp>
      <p:sp>
        <p:nvSpPr>
          <p:cNvPr id="8" name="ZoneTexte 7"/>
          <p:cNvSpPr txBox="1"/>
          <p:nvPr/>
        </p:nvSpPr>
        <p:spPr>
          <a:xfrm>
            <a:off x="5714164" y="2400657"/>
            <a:ext cx="16010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solidFill>
                  <a:srgbClr val="76B41F"/>
                </a:solidFill>
              </a:rPr>
              <a:t>Picodon du Pradel</a:t>
            </a:r>
            <a:endParaRPr lang="fr-FR" sz="1600" dirty="0">
              <a:solidFill>
                <a:srgbClr val="76B41F"/>
              </a:solidFill>
            </a:endParaRPr>
          </a:p>
        </p:txBody>
      </p:sp>
      <p:sp>
        <p:nvSpPr>
          <p:cNvPr id="9" name="Virage 8"/>
          <p:cNvSpPr/>
          <p:nvPr/>
        </p:nvSpPr>
        <p:spPr>
          <a:xfrm flipH="1">
            <a:off x="5677240" y="1934898"/>
            <a:ext cx="383628" cy="465759"/>
          </a:xfrm>
          <a:prstGeom prst="ben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641766" y="1646605"/>
            <a:ext cx="7133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Après ressuyage</a:t>
            </a:r>
            <a:endParaRPr lang="fr-FR" sz="800" dirty="0"/>
          </a:p>
        </p:txBody>
      </p:sp>
      <p:sp>
        <p:nvSpPr>
          <p:cNvPr id="11" name="ZoneTexte 10"/>
          <p:cNvSpPr txBox="1"/>
          <p:nvPr/>
        </p:nvSpPr>
        <p:spPr>
          <a:xfrm>
            <a:off x="3499171" y="1374976"/>
            <a:ext cx="116891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rgbClr val="76B41F"/>
                </a:solidFill>
              </a:rPr>
              <a:t>8 modalités</a:t>
            </a:r>
            <a:endParaRPr lang="fr-FR" sz="1400" b="1" dirty="0">
              <a:solidFill>
                <a:srgbClr val="76B41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432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Impact des paramètres d’ambiance au hâloir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74844" y="3649011"/>
            <a:ext cx="8766285" cy="2794696"/>
          </a:xfrm>
        </p:spPr>
        <p:txBody>
          <a:bodyPr/>
          <a:lstStyle/>
          <a:p>
            <a:r>
              <a:rPr lang="fr-FR" sz="2400" dirty="0" smtClean="0">
                <a:solidFill>
                  <a:schemeClr val="tx1"/>
                </a:solidFill>
              </a:rPr>
              <a:t>Rôle prépondérant de l’hygrométrie par rapport à la température</a:t>
            </a:r>
          </a:p>
          <a:p>
            <a:r>
              <a:rPr lang="fr-FR" sz="2400" dirty="0">
                <a:solidFill>
                  <a:schemeClr val="tx1"/>
                </a:solidFill>
              </a:rPr>
              <a:t>Effet sur physico-chimie, activité respiratoire et qualités organoleptiques des fromages</a:t>
            </a:r>
          </a:p>
          <a:p>
            <a:r>
              <a:rPr lang="fr-FR" sz="2400" dirty="0" smtClean="0">
                <a:solidFill>
                  <a:schemeClr val="tx1"/>
                </a:solidFill>
              </a:rPr>
              <a:t>Hygrométrie + 10 points : moindre perte de poids, plus de protéolyse, fromages plus crémeux, moins durs et moins granuleux…. </a:t>
            </a: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7394688"/>
              </p:ext>
            </p:extLst>
          </p:nvPr>
        </p:nvGraphicFramePr>
        <p:xfrm>
          <a:off x="2943789" y="1713982"/>
          <a:ext cx="3096342" cy="8229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321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21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21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6024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Paramètre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Valeur</a:t>
                      </a:r>
                      <a:r>
                        <a:rPr lang="fr-FR" sz="1200" baseline="0" dirty="0" smtClean="0"/>
                        <a:t> basse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Valeur haute</a:t>
                      </a:r>
                      <a:endParaRPr lang="fr-F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Température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10°C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14°C</a:t>
                      </a:r>
                      <a:endParaRPr lang="fr-F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Hygrométrie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88%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98%</a:t>
                      </a:r>
                      <a:endParaRPr lang="fr-F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2763487" y="2545660"/>
            <a:ext cx="3616706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Tw Cen MT" panose="020B0602020104020603" pitchFamily="34" charset="0"/>
              </a:rPr>
              <a:t>40 fromages, étude des pertes de poids, de la composition physico-chimique, de la texture et de la qualité sensorielle</a:t>
            </a:r>
          </a:p>
          <a:p>
            <a:pPr algn="ctr"/>
            <a:r>
              <a:rPr lang="fr-FR" sz="1400" dirty="0" smtClean="0">
                <a:latin typeface="Tw Cen MT" panose="020B0602020104020603" pitchFamily="34" charset="0"/>
              </a:rPr>
              <a:t>3 répétitions par modalité</a:t>
            </a:r>
            <a:endParaRPr lang="fr-FR" sz="1400" dirty="0">
              <a:latin typeface="Tw Cen MT" panose="020B0602020104020603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806861" y="2321697"/>
            <a:ext cx="10180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dirty="0" smtClean="0">
                <a:solidFill>
                  <a:srgbClr val="9B141B"/>
                </a:solidFill>
                <a:latin typeface="Tw Cen MT" panose="020B0602020104020603" pitchFamily="34" charset="0"/>
              </a:rPr>
              <a:t>Picodon du Pradel</a:t>
            </a:r>
            <a:endParaRPr lang="fr-FR" sz="1800" dirty="0">
              <a:solidFill>
                <a:srgbClr val="9B141B"/>
              </a:solidFill>
              <a:latin typeface="Tw Cen MT" panose="020B0602020104020603" pitchFamily="34" charset="0"/>
            </a:endParaRPr>
          </a:p>
        </p:txBody>
      </p:sp>
      <p:sp>
        <p:nvSpPr>
          <p:cNvPr id="8" name="Virage 7"/>
          <p:cNvSpPr/>
          <p:nvPr/>
        </p:nvSpPr>
        <p:spPr>
          <a:xfrm>
            <a:off x="2491195" y="1887354"/>
            <a:ext cx="383628" cy="465759"/>
          </a:xfrm>
          <a:prstGeom prst="ben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335457" y="1579159"/>
            <a:ext cx="6289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800" dirty="0" smtClean="0">
                <a:latin typeface="Tw Cen MT" panose="020B0602020104020603" pitchFamily="34" charset="0"/>
              </a:rPr>
              <a:t>Après séchage</a:t>
            </a:r>
            <a:endParaRPr lang="fr-FR" sz="800" dirty="0">
              <a:latin typeface="Tw Cen MT" panose="020B0602020104020603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894942" y="1374976"/>
            <a:ext cx="116891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rgbClr val="9B141B"/>
                </a:solidFill>
              </a:rPr>
              <a:t>4 modalités</a:t>
            </a:r>
            <a:endParaRPr lang="fr-FR" sz="1400" b="1" dirty="0">
              <a:solidFill>
                <a:srgbClr val="9B14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417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15"/>
          <p:cNvSpPr>
            <a:spLocks noGrp="1"/>
          </p:cNvSpPr>
          <p:nvPr>
            <p:ph type="title"/>
          </p:nvPr>
        </p:nvSpPr>
        <p:spPr>
          <a:xfrm>
            <a:off x="91440" y="0"/>
            <a:ext cx="9144000" cy="902970"/>
          </a:xfrm>
        </p:spPr>
        <p:txBody>
          <a:bodyPr/>
          <a:lstStyle/>
          <a:p>
            <a:r>
              <a:rPr lang="fr-FR" sz="4000" dirty="0" smtClean="0"/>
              <a:t>Expérimentation dans deux fromageries pilotes</a:t>
            </a:r>
            <a:endParaRPr lang="fr-FR" sz="4000" dirty="0"/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91440" y="1275472"/>
            <a:ext cx="4743450" cy="2800350"/>
          </a:xfrm>
        </p:spPr>
        <p:txBody>
          <a:bodyPr/>
          <a:lstStyle/>
          <a:p>
            <a:r>
              <a:rPr lang="fr-FR" dirty="0" smtClean="0">
                <a:solidFill>
                  <a:schemeClr val="tx1"/>
                </a:solidFill>
              </a:rPr>
              <a:t>Station caprine expérimentale du Pradel EPLEFPA :</a:t>
            </a:r>
            <a:endParaRPr lang="fr-FR" sz="2000" dirty="0">
              <a:solidFill>
                <a:schemeClr val="tx1"/>
              </a:solidFill>
            </a:endParaRPr>
          </a:p>
          <a:p>
            <a:pPr lvl="1"/>
            <a:r>
              <a:rPr lang="fr-FR" sz="2000" dirty="0" smtClean="0">
                <a:latin typeface="Tw Cen MT" panose="020B0602020104020603" pitchFamily="34" charset="0"/>
              </a:rPr>
              <a:t>Paramètres </a:t>
            </a:r>
            <a:r>
              <a:rPr lang="fr-FR" sz="2000" dirty="0">
                <a:latin typeface="Tw Cen MT" panose="020B0602020104020603" pitchFamily="34" charset="0"/>
              </a:rPr>
              <a:t>testés </a:t>
            </a:r>
            <a:r>
              <a:rPr lang="fr-FR" sz="2000" dirty="0" smtClean="0">
                <a:latin typeface="Tw Cen MT" panose="020B0602020104020603" pitchFamily="34" charset="0"/>
              </a:rPr>
              <a:t>:</a:t>
            </a:r>
          </a:p>
          <a:p>
            <a:pPr lvl="2"/>
            <a:r>
              <a:rPr lang="fr-FR" sz="1700" dirty="0" smtClean="0">
                <a:latin typeface="Tw Cen MT" panose="020B0602020104020603" pitchFamily="34" charset="0"/>
              </a:rPr>
              <a:t>séchoir </a:t>
            </a:r>
            <a:r>
              <a:rPr lang="fr-FR" sz="1700" dirty="0">
                <a:solidFill>
                  <a:srgbClr val="FF0000"/>
                </a:solidFill>
                <a:latin typeface="Tw Cen MT" panose="020B0602020104020603" pitchFamily="34" charset="0"/>
              </a:rPr>
              <a:t>24 ou 48 </a:t>
            </a:r>
            <a:r>
              <a:rPr lang="fr-FR" sz="1700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h /</a:t>
            </a:r>
            <a:r>
              <a:rPr lang="fr-FR" sz="1700" dirty="0" smtClean="0">
                <a:latin typeface="Tw Cen MT" panose="020B0602020104020603" pitchFamily="34" charset="0"/>
              </a:rPr>
              <a:t> </a:t>
            </a:r>
            <a:r>
              <a:rPr lang="fr-FR" sz="1700" dirty="0">
                <a:latin typeface="Tw Cen MT" panose="020B0602020104020603" pitchFamily="34" charset="0"/>
              </a:rPr>
              <a:t>vitesse d’air (</a:t>
            </a:r>
            <a:r>
              <a:rPr lang="fr-FR" sz="1700" dirty="0">
                <a:solidFill>
                  <a:srgbClr val="FF0000"/>
                </a:solidFill>
                <a:latin typeface="Tw Cen MT" panose="020B0602020104020603" pitchFamily="34" charset="0"/>
              </a:rPr>
              <a:t>faible vs </a:t>
            </a:r>
            <a:r>
              <a:rPr lang="fr-FR" sz="1700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fort</a:t>
            </a:r>
            <a:r>
              <a:rPr lang="fr-FR" sz="1700" dirty="0" smtClean="0">
                <a:latin typeface="Tw Cen MT" panose="020B0602020104020603" pitchFamily="34" charset="0"/>
              </a:rPr>
              <a:t>)</a:t>
            </a:r>
          </a:p>
          <a:p>
            <a:pPr lvl="2"/>
            <a:r>
              <a:rPr lang="fr-FR" sz="1700" dirty="0" smtClean="0">
                <a:latin typeface="Tw Cen MT" panose="020B0602020104020603" pitchFamily="34" charset="0"/>
              </a:rPr>
              <a:t>hâloir : température 12°C et hygrométrie </a:t>
            </a:r>
            <a:r>
              <a:rPr lang="fr-FR" sz="1700" dirty="0">
                <a:solidFill>
                  <a:srgbClr val="FF0000"/>
                </a:solidFill>
                <a:latin typeface="Tw Cen MT" panose="020B0602020104020603" pitchFamily="34" charset="0"/>
              </a:rPr>
              <a:t>88 vs </a:t>
            </a:r>
            <a:r>
              <a:rPr lang="fr-FR" sz="1700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95%</a:t>
            </a:r>
            <a:endParaRPr lang="fr-FR" dirty="0">
              <a:latin typeface="Tw Cen MT" panose="020B0602020104020603" pitchFamily="34" charset="0"/>
            </a:endParaRPr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</p:txBody>
      </p:sp>
      <p:sp>
        <p:nvSpPr>
          <p:cNvPr id="3" name="ZoneTexte 2"/>
          <p:cNvSpPr txBox="1"/>
          <p:nvPr/>
        </p:nvSpPr>
        <p:spPr>
          <a:xfrm>
            <a:off x="1360518" y="4491393"/>
            <a:ext cx="66058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>
              <a:buNone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 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Comparable aux observations de laboratoire</a:t>
            </a:r>
          </a:p>
          <a:p>
            <a:pPr marL="0" indent="0" algn="just">
              <a:buNone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  <a:sym typeface="Wingdings" panose="05000000000000000000" pitchFamily="2" charset="2"/>
              </a:rPr>
              <a:t> 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Confirme importance de l’hygrométrie</a:t>
            </a:r>
          </a:p>
          <a:p>
            <a:pPr marL="0" indent="0" algn="just">
              <a:buNone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  <a:sym typeface="Wingdings" panose="05000000000000000000" pitchFamily="2" charset="2"/>
              </a:rPr>
              <a:t> </a:t>
            </a: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Intéraction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 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entre les étapes (ressuyage–séchage-affinage) et influence 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forte sur les flores de surface </a:t>
            </a: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 bwMode="auto">
          <a:xfrm>
            <a:off x="4663440" y="1275472"/>
            <a:ext cx="429768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49263" indent="-449263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SzPct val="50000"/>
              <a:buFontTx/>
              <a:buBlip>
                <a:blip r:embed="rId3"/>
              </a:buBlip>
              <a:defRPr sz="2800" kern="1200">
                <a:solidFill>
                  <a:srgbClr val="9B141B"/>
                </a:solidFill>
                <a:latin typeface="Tw Cen MT"/>
                <a:ea typeface="ＭＳ Ｐゴシック" charset="-128"/>
                <a:cs typeface="Tw Cen MT"/>
              </a:defRPr>
            </a:lvl1pPr>
            <a:lvl2pPr marL="627063" indent="-2667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6B41F"/>
              </a:buClr>
              <a:buSzPct val="50000"/>
              <a:buFontTx/>
              <a:buBlip>
                <a:blip r:embed="rId4"/>
              </a:buBlip>
              <a:defRPr sz="2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ＭＳ Ｐゴシック" charset="-128"/>
                <a:cs typeface="+mn-cs"/>
              </a:defRPr>
            </a:lvl2pPr>
            <a:lvl3pPr marL="720725" indent="-180975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B141B"/>
              </a:buClr>
              <a:buSzPct val="50000"/>
              <a:buFontTx/>
              <a:buBlip>
                <a:blip r:embed="rId5"/>
              </a:buBlip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chemeClr val="tx1"/>
                </a:solidFill>
              </a:rPr>
              <a:t>ENILBIO Poligny :</a:t>
            </a:r>
            <a:endParaRPr lang="fr-FR" sz="2000" dirty="0" smtClean="0">
              <a:solidFill>
                <a:schemeClr val="tx1"/>
              </a:solidFill>
            </a:endParaRPr>
          </a:p>
          <a:p>
            <a:pPr lvl="1"/>
            <a:r>
              <a:rPr lang="fr-FR" sz="2000" dirty="0" smtClean="0">
                <a:latin typeface="Tw Cen MT" panose="020B0602020104020603" pitchFamily="34" charset="0"/>
              </a:rPr>
              <a:t>Paramètres testés :</a:t>
            </a:r>
          </a:p>
          <a:p>
            <a:pPr lvl="2"/>
            <a:r>
              <a:rPr lang="fr-FR" sz="1700" dirty="0" smtClean="0">
                <a:latin typeface="Tw Cen MT" panose="020B0602020104020603" pitchFamily="34" charset="0"/>
              </a:rPr>
              <a:t>séchoir </a:t>
            </a:r>
            <a:r>
              <a:rPr lang="fr-FR" sz="1700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24 ou 48 h</a:t>
            </a:r>
            <a:endParaRPr lang="fr-FR" sz="1700" dirty="0" smtClean="0">
              <a:latin typeface="Tw Cen MT" panose="020B0602020104020603" pitchFamily="34" charset="0"/>
            </a:endParaRPr>
          </a:p>
          <a:p>
            <a:pPr lvl="2"/>
            <a:r>
              <a:rPr lang="fr-FR" sz="1700" dirty="0" smtClean="0">
                <a:latin typeface="Tw Cen MT" panose="020B0602020104020603" pitchFamily="34" charset="0"/>
              </a:rPr>
              <a:t>hâloir : température 12°C et hygrométrie </a:t>
            </a:r>
            <a:r>
              <a:rPr lang="fr-FR" sz="1700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88 vs 96%</a:t>
            </a:r>
            <a:endParaRPr lang="fr-FR" dirty="0" smtClean="0">
              <a:latin typeface="Tw Cen MT" panose="020B0602020104020603" pitchFamily="34" charset="0"/>
            </a:endParaRPr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pPr marL="0" indent="0">
              <a:buFontTx/>
              <a:buNone/>
            </a:pPr>
            <a:endParaRPr lang="fr-FR" dirty="0" smtClean="0"/>
          </a:p>
          <a:p>
            <a:pPr marL="0" indent="0">
              <a:buFontTx/>
              <a:buNone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432075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 expérimentations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30177" y="1886255"/>
            <a:ext cx="8319671" cy="2573011"/>
          </a:xfrm>
        </p:spPr>
        <p:txBody>
          <a:bodyPr/>
          <a:lstStyle/>
          <a:p>
            <a:pPr marL="0" indent="0">
              <a:buNone/>
            </a:pPr>
            <a:endParaRPr lang="fr-FR" dirty="0" smtClean="0"/>
          </a:p>
          <a:p>
            <a:r>
              <a:rPr lang="fr-FR" b="1" dirty="0" smtClean="0">
                <a:solidFill>
                  <a:schemeClr val="tx1"/>
                </a:solidFill>
              </a:rPr>
              <a:t>Validation</a:t>
            </a:r>
            <a:r>
              <a:rPr lang="fr-FR" dirty="0" smtClean="0">
                <a:solidFill>
                  <a:schemeClr val="tx1"/>
                </a:solidFill>
              </a:rPr>
              <a:t> de dispositifs expérimentaux de laboratoire en fromageries pilotes</a:t>
            </a:r>
          </a:p>
          <a:p>
            <a:pPr marL="0" indent="0">
              <a:buNone/>
            </a:pPr>
            <a:endParaRPr lang="fr-FR" dirty="0" smtClean="0">
              <a:solidFill>
                <a:schemeClr val="tx1"/>
              </a:solidFill>
            </a:endParaRPr>
          </a:p>
          <a:p>
            <a:r>
              <a:rPr lang="fr-FR" dirty="0" smtClean="0">
                <a:solidFill>
                  <a:schemeClr val="tx1"/>
                </a:solidFill>
              </a:rPr>
              <a:t>Apport de </a:t>
            </a:r>
            <a:r>
              <a:rPr lang="fr-FR" b="1" dirty="0" smtClean="0">
                <a:solidFill>
                  <a:schemeClr val="tx1"/>
                </a:solidFill>
              </a:rPr>
              <a:t>références</a:t>
            </a:r>
            <a:r>
              <a:rPr lang="fr-FR" dirty="0" smtClean="0">
                <a:solidFill>
                  <a:schemeClr val="tx1"/>
                </a:solidFill>
              </a:rPr>
              <a:t> pour piloter l’affinage et dimensionner les équipements de climatisation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379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Contenu des fiches techniques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233930" y="4297730"/>
            <a:ext cx="4248000" cy="1440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 smtClean="0"/>
              <a:t>Microflores</a:t>
            </a:r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9774" y="4297730"/>
            <a:ext cx="1858027" cy="1393518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Rectangle 11"/>
          <p:cNvSpPr/>
          <p:nvPr/>
        </p:nvSpPr>
        <p:spPr>
          <a:xfrm>
            <a:off x="233933" y="2741967"/>
            <a:ext cx="4248000" cy="1440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 smtClean="0"/>
              <a:t>Locaux </a:t>
            </a:r>
          </a:p>
          <a:p>
            <a:r>
              <a:rPr lang="fr-FR" dirty="0" smtClean="0"/>
              <a:t>d’affinage</a:t>
            </a:r>
            <a:endParaRPr lang="fr-FR" dirty="0"/>
          </a:p>
        </p:txBody>
      </p:sp>
      <p:sp>
        <p:nvSpPr>
          <p:cNvPr id="14" name="Rectangle 13"/>
          <p:cNvSpPr/>
          <p:nvPr/>
        </p:nvSpPr>
        <p:spPr>
          <a:xfrm>
            <a:off x="4700454" y="2750940"/>
            <a:ext cx="4248000" cy="1440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 smtClean="0"/>
              <a:t>Equipements </a:t>
            </a:r>
          </a:p>
          <a:p>
            <a:r>
              <a:rPr lang="fr-FR" dirty="0" smtClean="0"/>
              <a:t>de climatisation</a:t>
            </a:r>
            <a:endParaRPr lang="fr-FR" dirty="0"/>
          </a:p>
        </p:txBody>
      </p:sp>
      <p:sp>
        <p:nvSpPr>
          <p:cNvPr id="16" name="Rectangle 15"/>
          <p:cNvSpPr/>
          <p:nvPr/>
        </p:nvSpPr>
        <p:spPr>
          <a:xfrm>
            <a:off x="4700454" y="4298298"/>
            <a:ext cx="4248000" cy="1440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 smtClean="0"/>
              <a:t>Affinage</a:t>
            </a:r>
            <a:endParaRPr lang="fr-FR" dirty="0"/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8248" y="4347591"/>
            <a:ext cx="1663374" cy="1378377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9774" y="2760272"/>
            <a:ext cx="1852101" cy="1389076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8248" y="2780002"/>
            <a:ext cx="1663374" cy="1389076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ZoneTexte 4"/>
          <p:cNvSpPr txBox="1"/>
          <p:nvPr/>
        </p:nvSpPr>
        <p:spPr>
          <a:xfrm>
            <a:off x="2097810" y="5986379"/>
            <a:ext cx="5605697" cy="584775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600" b="1" i="1" dirty="0">
                <a:solidFill>
                  <a:srgbClr val="76B41F"/>
                </a:solidFill>
                <a:latin typeface="Helvetica" pitchFamily="34" charset="0"/>
              </a:rPr>
              <a:t>+ document de synthèse et cas </a:t>
            </a:r>
            <a:r>
              <a:rPr lang="fr-FR" sz="1600" b="1" i="1" dirty="0" smtClean="0">
                <a:solidFill>
                  <a:srgbClr val="76B41F"/>
                </a:solidFill>
                <a:latin typeface="Helvetica" pitchFamily="34" charset="0"/>
              </a:rPr>
              <a:t>concrets</a:t>
            </a:r>
          </a:p>
          <a:p>
            <a:pPr algn="ctr"/>
            <a:r>
              <a:rPr lang="fr-FR" sz="1600" b="1" i="1" dirty="0" smtClean="0">
                <a:solidFill>
                  <a:srgbClr val="76B41F"/>
                </a:solidFill>
                <a:latin typeface="Helvetica" pitchFamily="34" charset="0"/>
              </a:rPr>
              <a:t>Rapports techniques des enquêtes et expérimentation</a:t>
            </a:r>
            <a:endParaRPr lang="fr-FR" sz="1600" b="1" i="1" dirty="0">
              <a:solidFill>
                <a:srgbClr val="76B41F"/>
              </a:solidFill>
              <a:latin typeface="Helvetica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87016" y="1390912"/>
            <a:ext cx="4248000" cy="8442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dirty="0" smtClean="0"/>
              <a:t>Capitalisation d’expérience de spécialistes et de techniciens de terrain</a:t>
            </a:r>
            <a:endParaRPr lang="fr-FR" sz="2000" dirty="0"/>
          </a:p>
        </p:txBody>
      </p:sp>
      <p:sp>
        <p:nvSpPr>
          <p:cNvPr id="15" name="Rectangle 14"/>
          <p:cNvSpPr/>
          <p:nvPr/>
        </p:nvSpPr>
        <p:spPr>
          <a:xfrm>
            <a:off x="233930" y="1390912"/>
            <a:ext cx="4248000" cy="8442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dirty="0" smtClean="0"/>
              <a:t>Résultats des enquêtes et des expérimentation</a:t>
            </a:r>
            <a:endParaRPr lang="fr-FR" sz="2000" dirty="0"/>
          </a:p>
        </p:txBody>
      </p:sp>
      <p:cxnSp>
        <p:nvCxnSpPr>
          <p:cNvPr id="3" name="Connecteur droit avec flèche 2"/>
          <p:cNvCxnSpPr/>
          <p:nvPr/>
        </p:nvCxnSpPr>
        <p:spPr>
          <a:xfrm>
            <a:off x="2357930" y="2264869"/>
            <a:ext cx="231844" cy="477098"/>
          </a:xfrm>
          <a:prstGeom prst="straightConnector1">
            <a:avLst/>
          </a:prstGeom>
          <a:ln w="50800"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 flipH="1">
            <a:off x="6200384" y="2281592"/>
            <a:ext cx="509815" cy="498410"/>
          </a:xfrm>
          <a:prstGeom prst="straightConnector1">
            <a:avLst/>
          </a:prstGeom>
          <a:ln w="50800"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235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Edition de fiches et d’un ouvrage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-37487" y="1152520"/>
            <a:ext cx="4427984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fr-FR" sz="2400" dirty="0">
                <a:latin typeface="Tw Cen MT" panose="020B0602020104020603" pitchFamily="34" charset="0"/>
                <a:ea typeface="+mj-ea"/>
                <a:cs typeface="+mj-cs"/>
              </a:rPr>
              <a:t>Sur internet en PDF</a:t>
            </a:r>
          </a:p>
          <a:p>
            <a:pPr algn="ctr">
              <a:spcBef>
                <a:spcPct val="20000"/>
              </a:spcBef>
            </a:pPr>
            <a:r>
              <a:rPr lang="fr-FR" sz="2400" dirty="0">
                <a:latin typeface="Tw Cen MT" panose="020B0602020104020603" pitchFamily="34" charset="0"/>
                <a:ea typeface="+mj-ea"/>
                <a:cs typeface="+mj-cs"/>
                <a:hlinkClick r:id="rId3"/>
              </a:rPr>
              <a:t>www.idele.fr</a:t>
            </a:r>
            <a:r>
              <a:rPr lang="fr-FR" sz="2400" dirty="0">
                <a:latin typeface="Tw Cen MT" panose="020B0602020104020603" pitchFamily="34" charset="0"/>
                <a:ea typeface="+mj-ea"/>
                <a:cs typeface="+mj-cs"/>
              </a:rPr>
              <a:t> </a:t>
            </a:r>
          </a:p>
          <a:p>
            <a:pPr algn="ctr">
              <a:spcBef>
                <a:spcPct val="20000"/>
              </a:spcBef>
            </a:pPr>
            <a:r>
              <a:rPr lang="fr-FR" sz="2000" dirty="0">
                <a:latin typeface="Tw Cen MT" panose="020B0602020104020603" pitchFamily="34" charset="0"/>
                <a:ea typeface="+mj-ea"/>
                <a:cs typeface="+mj-cs"/>
              </a:rPr>
              <a:t>(avec des thèmes)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4355976" y="1142185"/>
            <a:ext cx="47880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fr-FR" sz="2400" dirty="0">
                <a:latin typeface="Tw Cen MT" panose="020B0602020104020603" pitchFamily="34" charset="0"/>
                <a:ea typeface="+mj-ea"/>
                <a:cs typeface="+mj-cs"/>
              </a:rPr>
              <a:t>Editées dans un ouvrage papier </a:t>
            </a:r>
            <a:r>
              <a:rPr lang="fr-FR" sz="2000" dirty="0" smtClean="0">
                <a:latin typeface="Tw Cen MT" panose="020B0602020104020603" pitchFamily="34" charset="0"/>
                <a:ea typeface="+mj-ea"/>
                <a:cs typeface="+mj-cs"/>
              </a:rPr>
              <a:t>(</a:t>
            </a:r>
            <a:r>
              <a:rPr lang="fr-FR" sz="2000" dirty="0" err="1">
                <a:latin typeface="Tw Cen MT" panose="020B0602020104020603" pitchFamily="34" charset="0"/>
                <a:ea typeface="+mj-ea"/>
                <a:cs typeface="+mj-cs"/>
              </a:rPr>
              <a:t>Technipel</a:t>
            </a:r>
            <a:r>
              <a:rPr lang="fr-FR" sz="2000" dirty="0">
                <a:latin typeface="Tw Cen MT" panose="020B0602020104020603" pitchFamily="34" charset="0"/>
                <a:ea typeface="+mj-ea"/>
                <a:cs typeface="+mj-cs"/>
              </a:rPr>
              <a:t> – Institut de l’Elevage)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18522">
            <a:off x="5871602" y="2132227"/>
            <a:ext cx="2369225" cy="33390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17434">
            <a:off x="768479" y="2541163"/>
            <a:ext cx="2252246" cy="31639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ZoneTexte 9"/>
          <p:cNvSpPr txBox="1"/>
          <p:nvPr/>
        </p:nvSpPr>
        <p:spPr>
          <a:xfrm>
            <a:off x="2379399" y="5830935"/>
            <a:ext cx="65095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fr-FR" sz="2400" dirty="0" smtClean="0">
                <a:latin typeface="Tw Cen MT" panose="020B0602020104020603" pitchFamily="34" charset="0"/>
                <a:ea typeface="+mj-ea"/>
                <a:cs typeface="+mj-cs"/>
              </a:rPr>
              <a:t>Réalisation d’une formation de techniciens en 2016 et de journées portes ouvertes pour les éleveurs</a:t>
            </a:r>
            <a:endParaRPr lang="fr-FR" sz="2400" dirty="0">
              <a:latin typeface="Tw Cen MT" panose="020B0602020104020603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5807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re 5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 projet en partenariat</a:t>
            </a:r>
            <a:endParaRPr lang="fr-FR" dirty="0"/>
          </a:p>
        </p:txBody>
      </p:sp>
      <p:pic>
        <p:nvPicPr>
          <p:cNvPr id="32" name="Image 31" descr="Ministère CASDAR - juillet 2012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0892" y="4071942"/>
            <a:ext cx="1285884" cy="1872631"/>
          </a:xfrm>
          <a:prstGeom prst="rect">
            <a:avLst/>
          </a:prstGeom>
        </p:spPr>
      </p:pic>
      <p:sp>
        <p:nvSpPr>
          <p:cNvPr id="39" name="Espace réservé du texte 32"/>
          <p:cNvSpPr txBox="1">
            <a:spLocks/>
          </p:cNvSpPr>
          <p:nvPr/>
        </p:nvSpPr>
        <p:spPr>
          <a:xfrm>
            <a:off x="6072198" y="3643314"/>
            <a:ext cx="2928958" cy="185738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tabLst/>
              <a:defRPr/>
            </a:pPr>
            <a:r>
              <a:rPr kumimoji="0" lang="fr-FR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00356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</a:rPr>
              <a:t>avec le soutien financier :</a:t>
            </a:r>
            <a:endParaRPr kumimoji="0" lang="fr-FR" sz="2000" b="1" i="1" u="none" strike="noStrike" kern="0" cap="none" spc="0" normalizeH="0" baseline="0" noProof="0" dirty="0">
              <a:ln>
                <a:noFill/>
              </a:ln>
              <a:solidFill>
                <a:srgbClr val="003560"/>
              </a:solidFill>
              <a:effectLst/>
              <a:uLnTx/>
              <a:uFillTx/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8" name="ZoneTexte 27"/>
          <p:cNvSpPr txBox="1"/>
          <p:nvPr/>
        </p:nvSpPr>
        <p:spPr>
          <a:xfrm rot="20836114">
            <a:off x="6462756" y="1218993"/>
            <a:ext cx="19442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>
                <a:solidFill>
                  <a:srgbClr val="9B141B"/>
                </a:solidFill>
                <a:latin typeface="Tw Cen MT" panose="020B0602020104020603" pitchFamily="34" charset="0"/>
              </a:rPr>
              <a:t>Un grand merci aux éleveurs qui ont participé aux enquêtes !</a:t>
            </a:r>
            <a:endParaRPr lang="fr-FR" i="1" dirty="0">
              <a:solidFill>
                <a:srgbClr val="9B141B"/>
              </a:solidFill>
              <a:latin typeface="Tw Cen MT" panose="020B0602020104020603" pitchFamily="34" charset="0"/>
            </a:endParaRPr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4294967295"/>
          </p:nvPr>
        </p:nvSpPr>
        <p:spPr>
          <a:xfrm>
            <a:off x="5791200" y="6524871"/>
            <a:ext cx="2895600" cy="183663"/>
          </a:xfrm>
        </p:spPr>
        <p:txBody>
          <a:bodyPr/>
          <a:lstStyle/>
          <a:p>
            <a:pPr>
              <a:defRPr/>
            </a:pPr>
            <a:r>
              <a:rPr lang="fr-FR" smtClean="0"/>
              <a:t>Affinage des fromages fermiers lactiques</a:t>
            </a:r>
            <a:endParaRPr lang="fr-FR" dirty="0"/>
          </a:p>
        </p:txBody>
      </p:sp>
      <p:pic>
        <p:nvPicPr>
          <p:cNvPr id="30" name="Imag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2370" y="1429560"/>
            <a:ext cx="769070" cy="428905"/>
          </a:xfrm>
          <a:prstGeom prst="rect">
            <a:avLst/>
          </a:prstGeom>
        </p:spPr>
      </p:pic>
      <p:pic>
        <p:nvPicPr>
          <p:cNvPr id="34" name="Image 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7930" y="1933070"/>
            <a:ext cx="876914" cy="576917"/>
          </a:xfrm>
          <a:prstGeom prst="rect">
            <a:avLst/>
          </a:prstGeom>
        </p:spPr>
      </p:pic>
      <p:pic>
        <p:nvPicPr>
          <p:cNvPr id="38" name="Image 3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242" y="2651739"/>
            <a:ext cx="557548" cy="785305"/>
          </a:xfrm>
          <a:prstGeom prst="rect">
            <a:avLst/>
          </a:prstGeom>
        </p:spPr>
      </p:pic>
      <p:pic>
        <p:nvPicPr>
          <p:cNvPr id="40" name="Image 3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9262" y="5571219"/>
            <a:ext cx="1305051" cy="470674"/>
          </a:xfrm>
          <a:prstGeom prst="rect">
            <a:avLst/>
          </a:prstGeom>
        </p:spPr>
      </p:pic>
      <p:pic>
        <p:nvPicPr>
          <p:cNvPr id="42" name="Image 41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242" y="5560838"/>
            <a:ext cx="1018323" cy="429293"/>
          </a:xfrm>
          <a:prstGeom prst="rect">
            <a:avLst/>
          </a:prstGeom>
        </p:spPr>
      </p:pic>
      <p:pic>
        <p:nvPicPr>
          <p:cNvPr id="43" name="Image 42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1892" y="4334252"/>
            <a:ext cx="1362421" cy="304112"/>
          </a:xfrm>
          <a:prstGeom prst="rect">
            <a:avLst/>
          </a:prstGeom>
        </p:spPr>
      </p:pic>
      <p:pic>
        <p:nvPicPr>
          <p:cNvPr id="44" name="Image 43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4464" y="2668178"/>
            <a:ext cx="752427" cy="752427"/>
          </a:xfrm>
          <a:prstGeom prst="rect">
            <a:avLst/>
          </a:prstGeom>
        </p:spPr>
      </p:pic>
      <p:pic>
        <p:nvPicPr>
          <p:cNvPr id="45" name="Image 44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4245" y="3587654"/>
            <a:ext cx="970068" cy="395788"/>
          </a:xfrm>
          <a:prstGeom prst="rect">
            <a:avLst/>
          </a:prstGeom>
        </p:spPr>
      </p:pic>
      <p:pic>
        <p:nvPicPr>
          <p:cNvPr id="46" name="Image 45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7474" y="3469050"/>
            <a:ext cx="674056" cy="632997"/>
          </a:xfrm>
          <a:prstGeom prst="rect">
            <a:avLst/>
          </a:prstGeom>
        </p:spPr>
      </p:pic>
      <p:pic>
        <p:nvPicPr>
          <p:cNvPr id="47" name="Image 46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242" y="3566494"/>
            <a:ext cx="1067075" cy="438108"/>
          </a:xfrm>
          <a:prstGeom prst="rect">
            <a:avLst/>
          </a:prstGeom>
        </p:spPr>
      </p:pic>
      <p:pic>
        <p:nvPicPr>
          <p:cNvPr id="48" name="Image 4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242" y="4188362"/>
            <a:ext cx="730450" cy="595893"/>
          </a:xfrm>
          <a:prstGeom prst="rect">
            <a:avLst/>
          </a:prstGeom>
        </p:spPr>
      </p:pic>
      <p:pic>
        <p:nvPicPr>
          <p:cNvPr id="49" name="Image 48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4532" y="5492064"/>
            <a:ext cx="1411159" cy="566841"/>
          </a:xfrm>
          <a:prstGeom prst="rect">
            <a:avLst/>
          </a:prstGeom>
        </p:spPr>
      </p:pic>
      <p:pic>
        <p:nvPicPr>
          <p:cNvPr id="50" name="Image 49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3143" y="4163722"/>
            <a:ext cx="666680" cy="645173"/>
          </a:xfrm>
          <a:prstGeom prst="rect">
            <a:avLst/>
          </a:prstGeom>
        </p:spPr>
      </p:pic>
      <p:sp>
        <p:nvSpPr>
          <p:cNvPr id="52" name="ZoneTexte 51"/>
          <p:cNvSpPr txBox="1"/>
          <p:nvPr/>
        </p:nvSpPr>
        <p:spPr>
          <a:xfrm>
            <a:off x="2417066" y="4980605"/>
            <a:ext cx="842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b="1" dirty="0" smtClean="0"/>
              <a:t>Claire </a:t>
            </a:r>
            <a:br>
              <a:rPr lang="fr-FR" sz="900" b="1" dirty="0" smtClean="0"/>
            </a:br>
            <a:r>
              <a:rPr lang="fr-FR" sz="900" b="1" dirty="0" smtClean="0"/>
              <a:t>BÄRTSCHI</a:t>
            </a:r>
            <a:endParaRPr lang="fr-FR" sz="900" b="1" dirty="0"/>
          </a:p>
        </p:txBody>
      </p:sp>
      <p:pic>
        <p:nvPicPr>
          <p:cNvPr id="54" name="Image 53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1535" y="1317076"/>
            <a:ext cx="1082778" cy="541389"/>
          </a:xfrm>
          <a:prstGeom prst="rect">
            <a:avLst/>
          </a:prstGeom>
        </p:spPr>
      </p:pic>
      <p:pic>
        <p:nvPicPr>
          <p:cNvPr id="55" name="Image 54"/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5137" y="1914396"/>
            <a:ext cx="589176" cy="671231"/>
          </a:xfrm>
          <a:prstGeom prst="rect">
            <a:avLst/>
          </a:prstGeom>
        </p:spPr>
      </p:pic>
      <p:pic>
        <p:nvPicPr>
          <p:cNvPr id="56" name="Image 55"/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0413" y="2691120"/>
            <a:ext cx="579782" cy="662039"/>
          </a:xfrm>
          <a:prstGeom prst="rect">
            <a:avLst/>
          </a:prstGeom>
        </p:spPr>
      </p:pic>
      <p:pic>
        <p:nvPicPr>
          <p:cNvPr id="57" name="Image 56"/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7127" y="3464727"/>
            <a:ext cx="580797" cy="641642"/>
          </a:xfrm>
          <a:prstGeom prst="rect">
            <a:avLst/>
          </a:prstGeom>
        </p:spPr>
      </p:pic>
      <p:pic>
        <p:nvPicPr>
          <p:cNvPr id="58" name="Image 57"/>
          <p:cNvPicPr>
            <a:picLocks noChangeAspect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8363" y="5008382"/>
            <a:ext cx="1557883" cy="313778"/>
          </a:xfrm>
          <a:prstGeom prst="rect">
            <a:avLst/>
          </a:prstGeom>
        </p:spPr>
      </p:pic>
      <p:pic>
        <p:nvPicPr>
          <p:cNvPr id="59" name="Image 58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242" y="4887011"/>
            <a:ext cx="878067" cy="556521"/>
          </a:xfrm>
          <a:prstGeom prst="rect">
            <a:avLst/>
          </a:prstGeom>
        </p:spPr>
      </p:pic>
      <p:pic>
        <p:nvPicPr>
          <p:cNvPr id="60" name="Image 59"/>
          <p:cNvPicPr>
            <a:picLocks noChangeAspect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242" y="1264227"/>
            <a:ext cx="913232" cy="635681"/>
          </a:xfrm>
          <a:prstGeom prst="rect">
            <a:avLst/>
          </a:prstGeom>
        </p:spPr>
      </p:pic>
      <p:pic>
        <p:nvPicPr>
          <p:cNvPr id="61" name="Image 60"/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242" y="1945416"/>
            <a:ext cx="509955" cy="609190"/>
          </a:xfrm>
          <a:prstGeom prst="rect">
            <a:avLst/>
          </a:prstGeom>
        </p:spPr>
      </p:pic>
      <p:pic>
        <p:nvPicPr>
          <p:cNvPr id="62" name="Image 61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9327" y="2030576"/>
            <a:ext cx="920906" cy="438870"/>
          </a:xfrm>
          <a:prstGeom prst="rect">
            <a:avLst/>
          </a:prstGeom>
        </p:spPr>
      </p:pic>
      <p:pic>
        <p:nvPicPr>
          <p:cNvPr id="63" name="Image 62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5178" y="2691120"/>
            <a:ext cx="619135" cy="706542"/>
          </a:xfrm>
          <a:prstGeom prst="rect">
            <a:avLst/>
          </a:prstGeom>
        </p:spPr>
      </p:pic>
      <p:sp>
        <p:nvSpPr>
          <p:cNvPr id="31" name="ZoneTexte 30"/>
          <p:cNvSpPr txBox="1"/>
          <p:nvPr/>
        </p:nvSpPr>
        <p:spPr>
          <a:xfrm>
            <a:off x="1301612" y="6228530"/>
            <a:ext cx="769954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i="1" dirty="0" smtClean="0"/>
              <a:t>Photos : </a:t>
            </a:r>
            <a:r>
              <a:rPr lang="fr-FR" sz="1100" i="1" dirty="0" err="1" smtClean="0"/>
              <a:t>Fotolia</a:t>
            </a:r>
            <a:r>
              <a:rPr lang="fr-FR" sz="1100" i="1" dirty="0" smtClean="0"/>
              <a:t>, G. </a:t>
            </a:r>
            <a:r>
              <a:rPr lang="fr-FR" sz="1100" i="1" dirty="0" err="1" smtClean="0"/>
              <a:t>Allut</a:t>
            </a:r>
            <a:r>
              <a:rPr lang="fr-FR" sz="1100" i="1" dirty="0" smtClean="0"/>
              <a:t>, S. Morge, M. </a:t>
            </a:r>
            <a:r>
              <a:rPr lang="fr-FR" sz="1100" i="1" dirty="0" err="1" smtClean="0"/>
              <a:t>Pétrier</a:t>
            </a:r>
            <a:r>
              <a:rPr lang="fr-FR" sz="1100" i="1" dirty="0" smtClean="0"/>
              <a:t>, J. Barral, A. </a:t>
            </a:r>
            <a:r>
              <a:rPr lang="fr-FR" sz="1100" i="1" dirty="0" err="1" smtClean="0"/>
              <a:t>Chabanon</a:t>
            </a:r>
            <a:r>
              <a:rPr lang="fr-FR" sz="1100" i="1" dirty="0" smtClean="0"/>
              <a:t>, M. Teinturier, C. Reynaud, A. Michel, S. Raynaud</a:t>
            </a:r>
            <a:endParaRPr lang="fr-FR" sz="1100" i="1" dirty="0"/>
          </a:p>
        </p:txBody>
      </p:sp>
    </p:spTree>
    <p:extLst>
      <p:ext uri="{BB962C8B-B14F-4D97-AF65-F5344CB8AC3E}">
        <p14:creationId xmlns:p14="http://schemas.microsoft.com/office/powerpoint/2010/main" val="343677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Titre 1"/>
          <p:cNvSpPr>
            <a:spLocks noGrp="1"/>
          </p:cNvSpPr>
          <p:nvPr>
            <p:ph type="ctrTitle"/>
          </p:nvPr>
        </p:nvSpPr>
        <p:spPr>
          <a:xfrm>
            <a:off x="943969" y="2451995"/>
            <a:ext cx="7619232" cy="1722437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fr-FR" dirty="0" smtClean="0">
                <a:solidFill>
                  <a:schemeClr val="tx1"/>
                </a:solidFill>
                <a:latin typeface="Tw Cen MT Condensed" pitchFamily="-106" charset="0"/>
                <a:ea typeface="ＭＳ Ｐゴシック" pitchFamily="-106" charset="-128"/>
              </a:rPr>
              <a:t>Journée de restitution des programmes CASDAR lauréats 2012</a:t>
            </a:r>
            <a:br>
              <a:rPr lang="fr-FR" dirty="0" smtClean="0">
                <a:solidFill>
                  <a:schemeClr val="tx1"/>
                </a:solidFill>
                <a:latin typeface="Tw Cen MT Condensed" pitchFamily="-106" charset="0"/>
                <a:ea typeface="ＭＳ Ｐゴシック" pitchFamily="-106" charset="-128"/>
              </a:rPr>
            </a:br>
            <a:endParaRPr lang="fr-FR" dirty="0" smtClean="0">
              <a:solidFill>
                <a:schemeClr val="tx1"/>
              </a:solidFill>
              <a:latin typeface="Tw Cen MT Condensed" pitchFamily="-106" charset="0"/>
              <a:ea typeface="ＭＳ Ｐゴシック" pitchFamily="-106" charset="-128"/>
            </a:endParaRPr>
          </a:p>
        </p:txBody>
      </p:sp>
      <p:sp>
        <p:nvSpPr>
          <p:cNvPr id="15367" name="AutoShape 3"/>
          <p:cNvSpPr>
            <a:spLocks noChangeAspect="1" noChangeArrowheads="1" noTextEdit="1"/>
          </p:cNvSpPr>
          <p:nvPr/>
        </p:nvSpPr>
        <p:spPr bwMode="auto">
          <a:xfrm>
            <a:off x="0" y="1582738"/>
            <a:ext cx="9048750" cy="346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-106" charset="-128"/>
              <a:cs typeface="+mn-cs"/>
            </a:endParaRPr>
          </a:p>
        </p:txBody>
      </p:sp>
      <p:sp>
        <p:nvSpPr>
          <p:cNvPr id="15368" name="Freeform 6"/>
          <p:cNvSpPr>
            <a:spLocks/>
          </p:cNvSpPr>
          <p:nvPr/>
        </p:nvSpPr>
        <p:spPr bwMode="auto">
          <a:xfrm>
            <a:off x="0" y="1582738"/>
            <a:ext cx="9048750" cy="3460750"/>
          </a:xfrm>
          <a:custGeom>
            <a:avLst/>
            <a:gdLst>
              <a:gd name="T0" fmla="*/ 0 w 5700"/>
              <a:gd name="T1" fmla="*/ 957659375 h 2180"/>
              <a:gd name="T2" fmla="*/ 912296563 w 5700"/>
              <a:gd name="T3" fmla="*/ 811490313 h 2180"/>
              <a:gd name="T4" fmla="*/ 2137092500 w 5700"/>
              <a:gd name="T5" fmla="*/ 635079375 h 2180"/>
              <a:gd name="T6" fmla="*/ 2147483647 w 5700"/>
              <a:gd name="T7" fmla="*/ 554434375 h 2180"/>
              <a:gd name="T8" fmla="*/ 2147483647 w 5700"/>
              <a:gd name="T9" fmla="*/ 488910313 h 2180"/>
              <a:gd name="T10" fmla="*/ 2147483647 w 5700"/>
              <a:gd name="T11" fmla="*/ 453628125 h 2180"/>
              <a:gd name="T12" fmla="*/ 2147483647 w 5700"/>
              <a:gd name="T13" fmla="*/ 443547500 h 2180"/>
              <a:gd name="T14" fmla="*/ 2147483647 w 5700"/>
              <a:gd name="T15" fmla="*/ 438507188 h 2180"/>
              <a:gd name="T16" fmla="*/ 2147483647 w 5700"/>
              <a:gd name="T17" fmla="*/ 448587813 h 2180"/>
              <a:gd name="T18" fmla="*/ 2147483647 w 5700"/>
              <a:gd name="T19" fmla="*/ 473789375 h 2180"/>
              <a:gd name="T20" fmla="*/ 2147483647 w 5700"/>
              <a:gd name="T21" fmla="*/ 519152188 h 2180"/>
              <a:gd name="T22" fmla="*/ 2147483647 w 5700"/>
              <a:gd name="T23" fmla="*/ 579635938 h 2180"/>
              <a:gd name="T24" fmla="*/ 2147483647 w 5700"/>
              <a:gd name="T25" fmla="*/ 660280938 h 2180"/>
              <a:gd name="T26" fmla="*/ 2147483647 w 5700"/>
              <a:gd name="T27" fmla="*/ 761087188 h 2180"/>
              <a:gd name="T28" fmla="*/ 2147483647 w 5700"/>
              <a:gd name="T29" fmla="*/ 816530625 h 2180"/>
              <a:gd name="T30" fmla="*/ 2147483647 w 5700"/>
              <a:gd name="T31" fmla="*/ 1108868750 h 2180"/>
              <a:gd name="T32" fmla="*/ 2147483647 w 5700"/>
              <a:gd name="T33" fmla="*/ 1164312188 h 2180"/>
              <a:gd name="T34" fmla="*/ 2147483647 w 5700"/>
              <a:gd name="T35" fmla="*/ 1199594375 h 2180"/>
              <a:gd name="T36" fmla="*/ 2147483647 w 5700"/>
              <a:gd name="T37" fmla="*/ 1209675000 h 2180"/>
              <a:gd name="T38" fmla="*/ 2147483647 w 5700"/>
              <a:gd name="T39" fmla="*/ 1199594375 h 2180"/>
              <a:gd name="T40" fmla="*/ 2147483647 w 5700"/>
              <a:gd name="T41" fmla="*/ 1169352500 h 2180"/>
              <a:gd name="T42" fmla="*/ 2147483647 w 5700"/>
              <a:gd name="T43" fmla="*/ 1149191250 h 2180"/>
              <a:gd name="T44" fmla="*/ 2147483647 w 5700"/>
              <a:gd name="T45" fmla="*/ 1103828438 h 2180"/>
              <a:gd name="T46" fmla="*/ 2147483647 w 5700"/>
              <a:gd name="T47" fmla="*/ 1003022188 h 2180"/>
              <a:gd name="T48" fmla="*/ 2147483647 w 5700"/>
              <a:gd name="T49" fmla="*/ 831651563 h 2180"/>
              <a:gd name="T50" fmla="*/ 2147483647 w 5700"/>
              <a:gd name="T51" fmla="*/ 630039063 h 2180"/>
              <a:gd name="T52" fmla="*/ 2147483647 w 5700"/>
              <a:gd name="T53" fmla="*/ 327620313 h 2180"/>
              <a:gd name="T54" fmla="*/ 2147483647 w 5700"/>
              <a:gd name="T55" fmla="*/ 45362813 h 2180"/>
              <a:gd name="T56" fmla="*/ 2147483647 w 5700"/>
              <a:gd name="T57" fmla="*/ 2147483647 h 2180"/>
              <a:gd name="T58" fmla="*/ 2147483647 w 5700"/>
              <a:gd name="T59" fmla="*/ 2147483647 h 2180"/>
              <a:gd name="T60" fmla="*/ 2147483647 w 5700"/>
              <a:gd name="T61" fmla="*/ 2147483647 h 2180"/>
              <a:gd name="T62" fmla="*/ 2147483647 w 5700"/>
              <a:gd name="T63" fmla="*/ 2147483647 h 2180"/>
              <a:gd name="T64" fmla="*/ 2147483647 w 5700"/>
              <a:gd name="T65" fmla="*/ 2147483647 h 2180"/>
              <a:gd name="T66" fmla="*/ 2147483647 w 5700"/>
              <a:gd name="T67" fmla="*/ 2147483647 h 2180"/>
              <a:gd name="T68" fmla="*/ 2147483647 w 5700"/>
              <a:gd name="T69" fmla="*/ 2147483647 h 2180"/>
              <a:gd name="T70" fmla="*/ 2147483647 w 5700"/>
              <a:gd name="T71" fmla="*/ 2147483647 h 2180"/>
              <a:gd name="T72" fmla="*/ 2147483647 w 5700"/>
              <a:gd name="T73" fmla="*/ 2147483647 h 2180"/>
              <a:gd name="T74" fmla="*/ 2147483647 w 5700"/>
              <a:gd name="T75" fmla="*/ 2147483647 h 2180"/>
              <a:gd name="T76" fmla="*/ 2147483647 w 5700"/>
              <a:gd name="T77" fmla="*/ 2147483647 h 2180"/>
              <a:gd name="T78" fmla="*/ 2147483647 w 5700"/>
              <a:gd name="T79" fmla="*/ 2147483647 h 2180"/>
              <a:gd name="T80" fmla="*/ 2147483647 w 5700"/>
              <a:gd name="T81" fmla="*/ 2147483647 h 2180"/>
              <a:gd name="T82" fmla="*/ 2147483647 w 5700"/>
              <a:gd name="T83" fmla="*/ 2147483647 h 2180"/>
              <a:gd name="T84" fmla="*/ 2147483647 w 5700"/>
              <a:gd name="T85" fmla="*/ 2147483647 h 2180"/>
              <a:gd name="T86" fmla="*/ 2147483647 w 5700"/>
              <a:gd name="T87" fmla="*/ 2147483647 h 2180"/>
              <a:gd name="T88" fmla="*/ 2147483647 w 5700"/>
              <a:gd name="T89" fmla="*/ 2147483647 h 2180"/>
              <a:gd name="T90" fmla="*/ 2147483647 w 5700"/>
              <a:gd name="T91" fmla="*/ 2147483647 h 2180"/>
              <a:gd name="T92" fmla="*/ 2147483647 w 5700"/>
              <a:gd name="T93" fmla="*/ 2147483647 h 2180"/>
              <a:gd name="T94" fmla="*/ 2147483647 w 5700"/>
              <a:gd name="T95" fmla="*/ 2147483647 h 2180"/>
              <a:gd name="T96" fmla="*/ 2147483647 w 5700"/>
              <a:gd name="T97" fmla="*/ 2147483647 h 2180"/>
              <a:gd name="T98" fmla="*/ 2147483647 w 5700"/>
              <a:gd name="T99" fmla="*/ 2147483647 h 2180"/>
              <a:gd name="T100" fmla="*/ 2147483647 w 5700"/>
              <a:gd name="T101" fmla="*/ 2147483647 h 2180"/>
              <a:gd name="T102" fmla="*/ 2147483647 w 5700"/>
              <a:gd name="T103" fmla="*/ 2147483647 h 2180"/>
              <a:gd name="T104" fmla="*/ 2147483647 w 5700"/>
              <a:gd name="T105" fmla="*/ 2147483647 h 2180"/>
              <a:gd name="T106" fmla="*/ 2147483647 w 5700"/>
              <a:gd name="T107" fmla="*/ 2147483647 h 2180"/>
              <a:gd name="T108" fmla="*/ 2147483647 w 5700"/>
              <a:gd name="T109" fmla="*/ 2147483647 h 2180"/>
              <a:gd name="T110" fmla="*/ 1587698438 w 5700"/>
              <a:gd name="T111" fmla="*/ 2147483647 h 2180"/>
              <a:gd name="T112" fmla="*/ 751006563 w 5700"/>
              <a:gd name="T113" fmla="*/ 2147483647 h 2180"/>
              <a:gd name="T114" fmla="*/ 90725625 w 5700"/>
              <a:gd name="T115" fmla="*/ 2147483647 h 2180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5700"/>
              <a:gd name="T175" fmla="*/ 0 h 2180"/>
              <a:gd name="T176" fmla="*/ 5700 w 5700"/>
              <a:gd name="T177" fmla="*/ 2180 h 2180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5700" h="2180">
                <a:moveTo>
                  <a:pt x="0" y="380"/>
                </a:moveTo>
                <a:lnTo>
                  <a:pt x="0" y="380"/>
                </a:lnTo>
                <a:lnTo>
                  <a:pt x="174" y="352"/>
                </a:lnTo>
                <a:lnTo>
                  <a:pt x="362" y="322"/>
                </a:lnTo>
                <a:lnTo>
                  <a:pt x="594" y="288"/>
                </a:lnTo>
                <a:lnTo>
                  <a:pt x="848" y="252"/>
                </a:lnTo>
                <a:lnTo>
                  <a:pt x="980" y="236"/>
                </a:lnTo>
                <a:lnTo>
                  <a:pt x="1110" y="220"/>
                </a:lnTo>
                <a:lnTo>
                  <a:pt x="1236" y="206"/>
                </a:lnTo>
                <a:lnTo>
                  <a:pt x="1358" y="194"/>
                </a:lnTo>
                <a:lnTo>
                  <a:pt x="1472" y="186"/>
                </a:lnTo>
                <a:lnTo>
                  <a:pt x="1574" y="180"/>
                </a:lnTo>
                <a:lnTo>
                  <a:pt x="1682" y="176"/>
                </a:lnTo>
                <a:lnTo>
                  <a:pt x="1788" y="174"/>
                </a:lnTo>
                <a:lnTo>
                  <a:pt x="1888" y="174"/>
                </a:lnTo>
                <a:lnTo>
                  <a:pt x="1986" y="176"/>
                </a:lnTo>
                <a:lnTo>
                  <a:pt x="2082" y="178"/>
                </a:lnTo>
                <a:lnTo>
                  <a:pt x="2174" y="182"/>
                </a:lnTo>
                <a:lnTo>
                  <a:pt x="2266" y="188"/>
                </a:lnTo>
                <a:lnTo>
                  <a:pt x="2358" y="196"/>
                </a:lnTo>
                <a:lnTo>
                  <a:pt x="2448" y="206"/>
                </a:lnTo>
                <a:lnTo>
                  <a:pt x="2538" y="216"/>
                </a:lnTo>
                <a:lnTo>
                  <a:pt x="2630" y="230"/>
                </a:lnTo>
                <a:lnTo>
                  <a:pt x="2724" y="246"/>
                </a:lnTo>
                <a:lnTo>
                  <a:pt x="2818" y="262"/>
                </a:lnTo>
                <a:lnTo>
                  <a:pt x="2916" y="280"/>
                </a:lnTo>
                <a:lnTo>
                  <a:pt x="3016" y="302"/>
                </a:lnTo>
                <a:lnTo>
                  <a:pt x="3120" y="324"/>
                </a:lnTo>
                <a:lnTo>
                  <a:pt x="3490" y="410"/>
                </a:lnTo>
                <a:lnTo>
                  <a:pt x="3634" y="440"/>
                </a:lnTo>
                <a:lnTo>
                  <a:pt x="3698" y="452"/>
                </a:lnTo>
                <a:lnTo>
                  <a:pt x="3760" y="462"/>
                </a:lnTo>
                <a:lnTo>
                  <a:pt x="3820" y="470"/>
                </a:lnTo>
                <a:lnTo>
                  <a:pt x="3878" y="476"/>
                </a:lnTo>
                <a:lnTo>
                  <a:pt x="3936" y="480"/>
                </a:lnTo>
                <a:lnTo>
                  <a:pt x="3994" y="480"/>
                </a:lnTo>
                <a:lnTo>
                  <a:pt x="4054" y="480"/>
                </a:lnTo>
                <a:lnTo>
                  <a:pt x="4116" y="476"/>
                </a:lnTo>
                <a:lnTo>
                  <a:pt x="4182" y="472"/>
                </a:lnTo>
                <a:lnTo>
                  <a:pt x="4252" y="464"/>
                </a:lnTo>
                <a:lnTo>
                  <a:pt x="4300" y="456"/>
                </a:lnTo>
                <a:lnTo>
                  <a:pt x="4352" y="448"/>
                </a:lnTo>
                <a:lnTo>
                  <a:pt x="4404" y="438"/>
                </a:lnTo>
                <a:lnTo>
                  <a:pt x="4458" y="426"/>
                </a:lnTo>
                <a:lnTo>
                  <a:pt x="4572" y="398"/>
                </a:lnTo>
                <a:lnTo>
                  <a:pt x="4690" y="366"/>
                </a:lnTo>
                <a:lnTo>
                  <a:pt x="4810" y="330"/>
                </a:lnTo>
                <a:lnTo>
                  <a:pt x="4930" y="290"/>
                </a:lnTo>
                <a:lnTo>
                  <a:pt x="5048" y="250"/>
                </a:lnTo>
                <a:lnTo>
                  <a:pt x="5164" y="210"/>
                </a:lnTo>
                <a:lnTo>
                  <a:pt x="5374" y="130"/>
                </a:lnTo>
                <a:lnTo>
                  <a:pt x="5544" y="64"/>
                </a:lnTo>
                <a:lnTo>
                  <a:pt x="5658" y="18"/>
                </a:lnTo>
                <a:lnTo>
                  <a:pt x="5700" y="0"/>
                </a:lnTo>
                <a:lnTo>
                  <a:pt x="5670" y="1086"/>
                </a:lnTo>
                <a:lnTo>
                  <a:pt x="5630" y="1112"/>
                </a:lnTo>
                <a:lnTo>
                  <a:pt x="5584" y="1144"/>
                </a:lnTo>
                <a:lnTo>
                  <a:pt x="5518" y="1184"/>
                </a:lnTo>
                <a:lnTo>
                  <a:pt x="5438" y="1232"/>
                </a:lnTo>
                <a:lnTo>
                  <a:pt x="5342" y="1284"/>
                </a:lnTo>
                <a:lnTo>
                  <a:pt x="5232" y="1338"/>
                </a:lnTo>
                <a:lnTo>
                  <a:pt x="5172" y="1366"/>
                </a:lnTo>
                <a:lnTo>
                  <a:pt x="5108" y="1394"/>
                </a:lnTo>
                <a:lnTo>
                  <a:pt x="5042" y="1422"/>
                </a:lnTo>
                <a:lnTo>
                  <a:pt x="4972" y="1450"/>
                </a:lnTo>
                <a:lnTo>
                  <a:pt x="4900" y="1476"/>
                </a:lnTo>
                <a:lnTo>
                  <a:pt x="4826" y="1500"/>
                </a:lnTo>
                <a:lnTo>
                  <a:pt x="4748" y="1524"/>
                </a:lnTo>
                <a:lnTo>
                  <a:pt x="4670" y="1546"/>
                </a:lnTo>
                <a:lnTo>
                  <a:pt x="4588" y="1568"/>
                </a:lnTo>
                <a:lnTo>
                  <a:pt x="4504" y="1586"/>
                </a:lnTo>
                <a:lnTo>
                  <a:pt x="4418" y="1602"/>
                </a:lnTo>
                <a:lnTo>
                  <a:pt x="4330" y="1614"/>
                </a:lnTo>
                <a:lnTo>
                  <a:pt x="4242" y="1626"/>
                </a:lnTo>
                <a:lnTo>
                  <a:pt x="4150" y="1634"/>
                </a:lnTo>
                <a:lnTo>
                  <a:pt x="4058" y="1638"/>
                </a:lnTo>
                <a:lnTo>
                  <a:pt x="3964" y="1638"/>
                </a:lnTo>
                <a:lnTo>
                  <a:pt x="3868" y="1634"/>
                </a:lnTo>
                <a:lnTo>
                  <a:pt x="3772" y="1628"/>
                </a:lnTo>
                <a:lnTo>
                  <a:pt x="3642" y="1612"/>
                </a:lnTo>
                <a:lnTo>
                  <a:pt x="3512" y="1596"/>
                </a:lnTo>
                <a:lnTo>
                  <a:pt x="3256" y="1562"/>
                </a:lnTo>
                <a:lnTo>
                  <a:pt x="3004" y="1528"/>
                </a:lnTo>
                <a:lnTo>
                  <a:pt x="2878" y="1514"/>
                </a:lnTo>
                <a:lnTo>
                  <a:pt x="2752" y="1502"/>
                </a:lnTo>
                <a:lnTo>
                  <a:pt x="2626" y="1494"/>
                </a:lnTo>
                <a:lnTo>
                  <a:pt x="2498" y="1488"/>
                </a:lnTo>
                <a:lnTo>
                  <a:pt x="2434" y="1488"/>
                </a:lnTo>
                <a:lnTo>
                  <a:pt x="2370" y="1488"/>
                </a:lnTo>
                <a:lnTo>
                  <a:pt x="2306" y="1490"/>
                </a:lnTo>
                <a:lnTo>
                  <a:pt x="2240" y="1492"/>
                </a:lnTo>
                <a:lnTo>
                  <a:pt x="2176" y="1496"/>
                </a:lnTo>
                <a:lnTo>
                  <a:pt x="2110" y="1502"/>
                </a:lnTo>
                <a:lnTo>
                  <a:pt x="2044" y="1510"/>
                </a:lnTo>
                <a:lnTo>
                  <a:pt x="1976" y="1520"/>
                </a:lnTo>
                <a:lnTo>
                  <a:pt x="1908" y="1532"/>
                </a:lnTo>
                <a:lnTo>
                  <a:pt x="1840" y="1544"/>
                </a:lnTo>
                <a:lnTo>
                  <a:pt x="1772" y="1560"/>
                </a:lnTo>
                <a:lnTo>
                  <a:pt x="1702" y="1576"/>
                </a:lnTo>
                <a:lnTo>
                  <a:pt x="1532" y="1624"/>
                </a:lnTo>
                <a:lnTo>
                  <a:pt x="1366" y="1672"/>
                </a:lnTo>
                <a:lnTo>
                  <a:pt x="1204" y="1722"/>
                </a:lnTo>
                <a:lnTo>
                  <a:pt x="1050" y="1772"/>
                </a:lnTo>
                <a:lnTo>
                  <a:pt x="902" y="1824"/>
                </a:lnTo>
                <a:lnTo>
                  <a:pt x="762" y="1874"/>
                </a:lnTo>
                <a:lnTo>
                  <a:pt x="630" y="1922"/>
                </a:lnTo>
                <a:lnTo>
                  <a:pt x="508" y="1970"/>
                </a:lnTo>
                <a:lnTo>
                  <a:pt x="298" y="2054"/>
                </a:lnTo>
                <a:lnTo>
                  <a:pt x="138" y="2120"/>
                </a:lnTo>
                <a:lnTo>
                  <a:pt x="36" y="2164"/>
                </a:lnTo>
                <a:lnTo>
                  <a:pt x="0" y="218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-106" charset="0"/>
              <a:ea typeface="ＭＳ Ｐゴシック" pitchFamily="-106" charset="-128"/>
              <a:cs typeface="+mn-cs"/>
            </a:endParaRPr>
          </a:p>
        </p:txBody>
      </p:sp>
      <p:sp>
        <p:nvSpPr>
          <p:cNvPr id="15369" name="Freeform 10"/>
          <p:cNvSpPr>
            <a:spLocks/>
          </p:cNvSpPr>
          <p:nvPr/>
        </p:nvSpPr>
        <p:spPr bwMode="auto">
          <a:xfrm>
            <a:off x="3444181" y="4187198"/>
            <a:ext cx="1689100" cy="342900"/>
          </a:xfrm>
          <a:custGeom>
            <a:avLst/>
            <a:gdLst>
              <a:gd name="T0" fmla="*/ 1799391563 w 1064"/>
              <a:gd name="T1" fmla="*/ 257055938 h 216"/>
              <a:gd name="T2" fmla="*/ 1799391563 w 1064"/>
              <a:gd name="T3" fmla="*/ 257055938 h 216"/>
              <a:gd name="T4" fmla="*/ 1733867500 w 1064"/>
              <a:gd name="T5" fmla="*/ 252015625 h 216"/>
              <a:gd name="T6" fmla="*/ 1668343438 w 1064"/>
              <a:gd name="T7" fmla="*/ 252015625 h 216"/>
              <a:gd name="T8" fmla="*/ 1532255000 w 1064"/>
              <a:gd name="T9" fmla="*/ 262096250 h 216"/>
              <a:gd name="T10" fmla="*/ 1401206875 w 1064"/>
              <a:gd name="T11" fmla="*/ 277217188 h 216"/>
              <a:gd name="T12" fmla="*/ 1265118438 w 1064"/>
              <a:gd name="T13" fmla="*/ 302418750 h 216"/>
              <a:gd name="T14" fmla="*/ 1129030000 w 1064"/>
              <a:gd name="T15" fmla="*/ 332660625 h 216"/>
              <a:gd name="T16" fmla="*/ 997981875 w 1064"/>
              <a:gd name="T17" fmla="*/ 367942813 h 216"/>
              <a:gd name="T18" fmla="*/ 745966250 w 1064"/>
              <a:gd name="T19" fmla="*/ 438507188 h 216"/>
              <a:gd name="T20" fmla="*/ 509071563 w 1064"/>
              <a:gd name="T21" fmla="*/ 504031250 h 216"/>
              <a:gd name="T22" fmla="*/ 408265313 w 1064"/>
              <a:gd name="T23" fmla="*/ 524192500 h 216"/>
              <a:gd name="T24" fmla="*/ 312499375 w 1064"/>
              <a:gd name="T25" fmla="*/ 539313438 h 216"/>
              <a:gd name="T26" fmla="*/ 226814063 w 1064"/>
              <a:gd name="T27" fmla="*/ 544353750 h 216"/>
              <a:gd name="T28" fmla="*/ 186491563 w 1064"/>
              <a:gd name="T29" fmla="*/ 539313438 h 216"/>
              <a:gd name="T30" fmla="*/ 151209375 w 1064"/>
              <a:gd name="T31" fmla="*/ 534273125 h 216"/>
              <a:gd name="T32" fmla="*/ 115927188 w 1064"/>
              <a:gd name="T33" fmla="*/ 524192500 h 216"/>
              <a:gd name="T34" fmla="*/ 90725625 w 1064"/>
              <a:gd name="T35" fmla="*/ 514111875 h 216"/>
              <a:gd name="T36" fmla="*/ 60483750 w 1064"/>
              <a:gd name="T37" fmla="*/ 498990938 h 216"/>
              <a:gd name="T38" fmla="*/ 40322500 w 1064"/>
              <a:gd name="T39" fmla="*/ 473789375 h 216"/>
              <a:gd name="T40" fmla="*/ 40322500 w 1064"/>
              <a:gd name="T41" fmla="*/ 473789375 h 216"/>
              <a:gd name="T42" fmla="*/ 15120938 w 1064"/>
              <a:gd name="T43" fmla="*/ 438507188 h 216"/>
              <a:gd name="T44" fmla="*/ 5040313 w 1064"/>
              <a:gd name="T45" fmla="*/ 403225000 h 216"/>
              <a:gd name="T46" fmla="*/ 0 w 1064"/>
              <a:gd name="T47" fmla="*/ 357862188 h 216"/>
              <a:gd name="T48" fmla="*/ 10080625 w 1064"/>
              <a:gd name="T49" fmla="*/ 312499375 h 216"/>
              <a:gd name="T50" fmla="*/ 15120938 w 1064"/>
              <a:gd name="T51" fmla="*/ 292338125 h 216"/>
              <a:gd name="T52" fmla="*/ 30241875 w 1064"/>
              <a:gd name="T53" fmla="*/ 267136563 h 216"/>
              <a:gd name="T54" fmla="*/ 45362813 w 1064"/>
              <a:gd name="T55" fmla="*/ 246975313 h 216"/>
              <a:gd name="T56" fmla="*/ 65524063 w 1064"/>
              <a:gd name="T57" fmla="*/ 221773750 h 216"/>
              <a:gd name="T58" fmla="*/ 115927188 w 1064"/>
              <a:gd name="T59" fmla="*/ 176410938 h 216"/>
              <a:gd name="T60" fmla="*/ 181451250 w 1064"/>
              <a:gd name="T61" fmla="*/ 136088438 h 216"/>
              <a:gd name="T62" fmla="*/ 267136563 w 1064"/>
              <a:gd name="T63" fmla="*/ 95765938 h 216"/>
              <a:gd name="T64" fmla="*/ 367942813 w 1064"/>
              <a:gd name="T65" fmla="*/ 65524063 h 216"/>
              <a:gd name="T66" fmla="*/ 488910313 w 1064"/>
              <a:gd name="T67" fmla="*/ 35282188 h 216"/>
              <a:gd name="T68" fmla="*/ 630039063 w 1064"/>
              <a:gd name="T69" fmla="*/ 15120938 h 216"/>
              <a:gd name="T70" fmla="*/ 791329063 w 1064"/>
              <a:gd name="T71" fmla="*/ 0 h 216"/>
              <a:gd name="T72" fmla="*/ 977820625 w 1064"/>
              <a:gd name="T73" fmla="*/ 0 h 216"/>
              <a:gd name="T74" fmla="*/ 1184473438 w 1064"/>
              <a:gd name="T75" fmla="*/ 5040313 h 216"/>
              <a:gd name="T76" fmla="*/ 1416327813 w 1064"/>
              <a:gd name="T77" fmla="*/ 25201563 h 216"/>
              <a:gd name="T78" fmla="*/ 1416327813 w 1064"/>
              <a:gd name="T79" fmla="*/ 25201563 h 216"/>
              <a:gd name="T80" fmla="*/ 1496972813 w 1064"/>
              <a:gd name="T81" fmla="*/ 35282188 h 216"/>
              <a:gd name="T82" fmla="*/ 1582658125 w 1064"/>
              <a:gd name="T83" fmla="*/ 50403125 h 216"/>
              <a:gd name="T84" fmla="*/ 1779230313 w 1064"/>
              <a:gd name="T85" fmla="*/ 90725625 h 216"/>
              <a:gd name="T86" fmla="*/ 1985883125 w 1064"/>
              <a:gd name="T87" fmla="*/ 141128750 h 216"/>
              <a:gd name="T88" fmla="*/ 2147483647 w 1064"/>
              <a:gd name="T89" fmla="*/ 196572188 h 216"/>
              <a:gd name="T90" fmla="*/ 2147483647 w 1064"/>
              <a:gd name="T91" fmla="*/ 297378438 h 216"/>
              <a:gd name="T92" fmla="*/ 2147483647 w 1064"/>
              <a:gd name="T93" fmla="*/ 337700938 h 216"/>
              <a:gd name="T94" fmla="*/ 2147483647 w 1064"/>
              <a:gd name="T95" fmla="*/ 337700938 h 216"/>
              <a:gd name="T96" fmla="*/ 2147483647 w 1064"/>
              <a:gd name="T97" fmla="*/ 317539688 h 216"/>
              <a:gd name="T98" fmla="*/ 2147483647 w 1064"/>
              <a:gd name="T99" fmla="*/ 292338125 h 216"/>
              <a:gd name="T100" fmla="*/ 1799391563 w 1064"/>
              <a:gd name="T101" fmla="*/ 257055938 h 21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064"/>
              <a:gd name="T154" fmla="*/ 0 h 216"/>
              <a:gd name="T155" fmla="*/ 1064 w 1064"/>
              <a:gd name="T156" fmla="*/ 216 h 21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064" h="216">
                <a:moveTo>
                  <a:pt x="714" y="102"/>
                </a:moveTo>
                <a:lnTo>
                  <a:pt x="714" y="102"/>
                </a:lnTo>
                <a:lnTo>
                  <a:pt x="688" y="100"/>
                </a:lnTo>
                <a:lnTo>
                  <a:pt x="662" y="100"/>
                </a:lnTo>
                <a:lnTo>
                  <a:pt x="608" y="104"/>
                </a:lnTo>
                <a:lnTo>
                  <a:pt x="556" y="110"/>
                </a:lnTo>
                <a:lnTo>
                  <a:pt x="502" y="120"/>
                </a:lnTo>
                <a:lnTo>
                  <a:pt x="448" y="132"/>
                </a:lnTo>
                <a:lnTo>
                  <a:pt x="396" y="146"/>
                </a:lnTo>
                <a:lnTo>
                  <a:pt x="296" y="174"/>
                </a:lnTo>
                <a:lnTo>
                  <a:pt x="202" y="200"/>
                </a:lnTo>
                <a:lnTo>
                  <a:pt x="162" y="208"/>
                </a:lnTo>
                <a:lnTo>
                  <a:pt x="124" y="214"/>
                </a:lnTo>
                <a:lnTo>
                  <a:pt x="90" y="216"/>
                </a:lnTo>
                <a:lnTo>
                  <a:pt x="74" y="214"/>
                </a:lnTo>
                <a:lnTo>
                  <a:pt x="60" y="212"/>
                </a:lnTo>
                <a:lnTo>
                  <a:pt x="46" y="208"/>
                </a:lnTo>
                <a:lnTo>
                  <a:pt x="36" y="204"/>
                </a:lnTo>
                <a:lnTo>
                  <a:pt x="24" y="198"/>
                </a:lnTo>
                <a:lnTo>
                  <a:pt x="16" y="188"/>
                </a:lnTo>
                <a:lnTo>
                  <a:pt x="6" y="174"/>
                </a:lnTo>
                <a:lnTo>
                  <a:pt x="2" y="160"/>
                </a:lnTo>
                <a:lnTo>
                  <a:pt x="0" y="142"/>
                </a:lnTo>
                <a:lnTo>
                  <a:pt x="4" y="124"/>
                </a:lnTo>
                <a:lnTo>
                  <a:pt x="6" y="116"/>
                </a:lnTo>
                <a:lnTo>
                  <a:pt x="12" y="106"/>
                </a:lnTo>
                <a:lnTo>
                  <a:pt x="18" y="98"/>
                </a:lnTo>
                <a:lnTo>
                  <a:pt x="26" y="88"/>
                </a:lnTo>
                <a:lnTo>
                  <a:pt x="46" y="70"/>
                </a:lnTo>
                <a:lnTo>
                  <a:pt x="72" y="54"/>
                </a:lnTo>
                <a:lnTo>
                  <a:pt x="106" y="38"/>
                </a:lnTo>
                <a:lnTo>
                  <a:pt x="146" y="26"/>
                </a:lnTo>
                <a:lnTo>
                  <a:pt x="194" y="14"/>
                </a:lnTo>
                <a:lnTo>
                  <a:pt x="250" y="6"/>
                </a:lnTo>
                <a:lnTo>
                  <a:pt x="314" y="0"/>
                </a:lnTo>
                <a:lnTo>
                  <a:pt x="388" y="0"/>
                </a:lnTo>
                <a:lnTo>
                  <a:pt x="470" y="2"/>
                </a:lnTo>
                <a:lnTo>
                  <a:pt x="562" y="10"/>
                </a:lnTo>
                <a:lnTo>
                  <a:pt x="594" y="14"/>
                </a:lnTo>
                <a:lnTo>
                  <a:pt x="628" y="20"/>
                </a:lnTo>
                <a:lnTo>
                  <a:pt x="706" y="36"/>
                </a:lnTo>
                <a:lnTo>
                  <a:pt x="788" y="56"/>
                </a:lnTo>
                <a:lnTo>
                  <a:pt x="870" y="78"/>
                </a:lnTo>
                <a:lnTo>
                  <a:pt x="1006" y="118"/>
                </a:lnTo>
                <a:lnTo>
                  <a:pt x="1064" y="134"/>
                </a:lnTo>
                <a:lnTo>
                  <a:pt x="990" y="126"/>
                </a:lnTo>
                <a:lnTo>
                  <a:pt x="882" y="116"/>
                </a:lnTo>
                <a:lnTo>
                  <a:pt x="714" y="10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-106" charset="0"/>
              <a:ea typeface="ＭＳ Ｐゴシック" pitchFamily="-106" charset="-128"/>
              <a:cs typeface="+mn-cs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337892" y="4117291"/>
            <a:ext cx="483138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106" charset="-128"/>
                <a:cs typeface="+mn-cs"/>
              </a:rPr>
              <a:t>Innovation et partenariat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106" charset="-128"/>
                <a:cs typeface="+mn-cs"/>
              </a:rPr>
              <a:t>Recherche finalisée et innovation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ＭＳ Ｐゴシック" pitchFamily="-106" charset="-128"/>
              <a:cs typeface="+mn-cs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309044" y="5338695"/>
            <a:ext cx="25689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106" charset="-128"/>
                <a:cs typeface="+mn-cs"/>
              </a:rPr>
              <a:t>17 janvier 2018 - Paris</a:t>
            </a: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ＭＳ Ｐゴシック" pitchFamily="-106" charset="-128"/>
              <a:cs typeface="+mn-cs"/>
            </a:endParaRPr>
          </a:p>
        </p:txBody>
      </p:sp>
      <p:cxnSp>
        <p:nvCxnSpPr>
          <p:cNvPr id="6" name="Connecteur droit 5"/>
          <p:cNvCxnSpPr/>
          <p:nvPr/>
        </p:nvCxnSpPr>
        <p:spPr>
          <a:xfrm flipV="1">
            <a:off x="3921177" y="3905336"/>
            <a:ext cx="1344706" cy="768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756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Du fromage au démoulage aux fromages affinés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913" y="4815446"/>
            <a:ext cx="1362697" cy="14846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1590" y="1069262"/>
            <a:ext cx="7600950" cy="3863606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5328873" y="5794690"/>
            <a:ext cx="19941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</a:rPr>
              <a:t>Température</a:t>
            </a:r>
            <a:endParaRPr lang="fr-FR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135686" y="5394580"/>
            <a:ext cx="1942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</a:rPr>
              <a:t>Hygrométrie</a:t>
            </a:r>
            <a:endParaRPr lang="fr-FR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307314" y="5878351"/>
            <a:ext cx="19276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</a:rPr>
              <a:t>Teneur en gaz</a:t>
            </a:r>
            <a:endParaRPr lang="fr-FR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852529" y="5264564"/>
            <a:ext cx="19386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</a:rPr>
              <a:t>Vitesse d’air</a:t>
            </a:r>
            <a:endParaRPr lang="fr-FR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0" y="1365937"/>
            <a:ext cx="20045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solidFill>
                  <a:schemeClr val="accent1">
                    <a:lumMod val="75000"/>
                  </a:schemeClr>
                </a:solidFill>
              </a:rPr>
              <a:t>Composition microbiologique</a:t>
            </a:r>
            <a:endParaRPr lang="fr-FR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982377" y="1288992"/>
            <a:ext cx="16733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solidFill>
                  <a:schemeClr val="accent1">
                    <a:lumMod val="75000"/>
                  </a:schemeClr>
                </a:solidFill>
              </a:rPr>
              <a:t>Composition physico-chimique </a:t>
            </a:r>
          </a:p>
          <a:p>
            <a:pPr algn="ctr"/>
            <a:r>
              <a:rPr lang="fr-FR" sz="1600" dirty="0" smtClean="0">
                <a:solidFill>
                  <a:schemeClr val="accent1">
                    <a:lumMod val="75000"/>
                  </a:schemeClr>
                </a:solidFill>
              </a:rPr>
              <a:t>dont teneur en sel</a:t>
            </a:r>
            <a:endParaRPr lang="fr-FR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5918825" y="4968677"/>
            <a:ext cx="10856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</a:rPr>
              <a:t>Durée</a:t>
            </a:r>
            <a:endParaRPr lang="fr-FR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913858" y="5157266"/>
            <a:ext cx="1594185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accent3">
                    <a:lumMod val="50000"/>
                  </a:schemeClr>
                </a:solidFill>
              </a:rPr>
              <a:t>Paramètres d’affinage</a:t>
            </a:r>
            <a:endParaRPr lang="fr-FR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319673" y="2069510"/>
            <a:ext cx="1594185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tx2">
                    <a:lumMod val="75000"/>
                  </a:schemeClr>
                </a:solidFill>
              </a:rPr>
              <a:t>Matrice</a:t>
            </a:r>
            <a:endParaRPr lang="fr-F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3278" y="1365937"/>
            <a:ext cx="1540682" cy="10232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94583" y="3117582"/>
            <a:ext cx="1397957" cy="7563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69622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Questionnements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" y="2622808"/>
            <a:ext cx="6208625" cy="315587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08710" y="1671490"/>
            <a:ext cx="45115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 smtClean="0">
                <a:solidFill>
                  <a:srgbClr val="9B141B"/>
                </a:solidFill>
              </a:rPr>
              <a:t>La </a:t>
            </a:r>
            <a:r>
              <a:rPr lang="fr-FR" dirty="0">
                <a:solidFill>
                  <a:srgbClr val="9B141B"/>
                </a:solidFill>
              </a:rPr>
              <a:t>conception et l’équipement des </a:t>
            </a:r>
            <a:r>
              <a:rPr lang="fr-FR" dirty="0" smtClean="0">
                <a:solidFill>
                  <a:srgbClr val="9B141B"/>
                </a:solidFill>
              </a:rPr>
              <a:t>locaux</a:t>
            </a:r>
            <a:endParaRPr lang="fr-FR" dirty="0">
              <a:solidFill>
                <a:srgbClr val="9B141B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83359" y="5920946"/>
            <a:ext cx="54058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srgbClr val="9B141B"/>
                </a:solidFill>
              </a:rPr>
              <a:t>L’accompagnement </a:t>
            </a:r>
            <a:r>
              <a:rPr lang="fr-FR" dirty="0">
                <a:solidFill>
                  <a:srgbClr val="9B141B"/>
                </a:solidFill>
              </a:rPr>
              <a:t>des producteurs</a:t>
            </a:r>
          </a:p>
        </p:txBody>
      </p:sp>
      <p:sp>
        <p:nvSpPr>
          <p:cNvPr id="8" name="Rectangle 7"/>
          <p:cNvSpPr/>
          <p:nvPr/>
        </p:nvSpPr>
        <p:spPr>
          <a:xfrm>
            <a:off x="6398368" y="3543705"/>
            <a:ext cx="27203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 smtClean="0">
                <a:solidFill>
                  <a:srgbClr val="9B141B"/>
                </a:solidFill>
              </a:rPr>
              <a:t>La conduite de l’affinage</a:t>
            </a:r>
            <a:endParaRPr lang="fr-FR" dirty="0">
              <a:solidFill>
                <a:srgbClr val="9B141B"/>
              </a:solidFill>
            </a:endParaRPr>
          </a:p>
        </p:txBody>
      </p:sp>
      <p:sp>
        <p:nvSpPr>
          <p:cNvPr id="9" name="Bulle ronde 8"/>
          <p:cNvSpPr/>
          <p:nvPr/>
        </p:nvSpPr>
        <p:spPr>
          <a:xfrm>
            <a:off x="0" y="2644746"/>
            <a:ext cx="2483573" cy="1098905"/>
          </a:xfrm>
          <a:prstGeom prst="wedgeEllipseCallout">
            <a:avLst>
              <a:gd name="adj1" fmla="val 61878"/>
              <a:gd name="adj2" fmla="val -7003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/>
                <a:ea typeface="ＭＳ Ｐゴシック" charset="-128"/>
                <a:cs typeface="Tw Cen MT"/>
              </a:rPr>
              <a:t>Je </a:t>
            </a:r>
            <a:r>
              <a:rPr lang="fr-FR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/>
                <a:ea typeface="ＭＳ Ｐゴシック" charset="-128"/>
                <a:cs typeface="Tw Cen MT"/>
              </a:rPr>
              <a:t>veux </a:t>
            </a:r>
            <a:r>
              <a:rPr lang="fr-FR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/>
                <a:ea typeface="ＭＳ Ｐゴシック" charset="-128"/>
                <a:cs typeface="Tw Cen MT"/>
              </a:rPr>
              <a:t>construire une fromagerie et je ne sais pas quoi dire au frigoriste</a:t>
            </a:r>
          </a:p>
        </p:txBody>
      </p:sp>
      <p:sp>
        <p:nvSpPr>
          <p:cNvPr id="11" name="Bulle ronde 10"/>
          <p:cNvSpPr/>
          <p:nvPr/>
        </p:nvSpPr>
        <p:spPr>
          <a:xfrm>
            <a:off x="6373077" y="1590904"/>
            <a:ext cx="2745632" cy="1209692"/>
          </a:xfrm>
          <a:prstGeom prst="wedgeEllipseCallout">
            <a:avLst>
              <a:gd name="adj1" fmla="val -50621"/>
              <a:gd name="adj2" fmla="val 59978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/>
                <a:ea typeface="ＭＳ Ｐゴシック" charset="-128"/>
                <a:cs typeface="Tw Cen MT"/>
              </a:rPr>
              <a:t>Mes clients veulent des fromages de couleur blanche, crémeux… et les mêmes toute l’année</a:t>
            </a:r>
          </a:p>
        </p:txBody>
      </p:sp>
      <p:sp>
        <p:nvSpPr>
          <p:cNvPr id="14" name="Bulle ronde 13"/>
          <p:cNvSpPr/>
          <p:nvPr/>
        </p:nvSpPr>
        <p:spPr>
          <a:xfrm>
            <a:off x="6423659" y="4885461"/>
            <a:ext cx="2334293" cy="758958"/>
          </a:xfrm>
          <a:prstGeom prst="wedgeEllipseCallout">
            <a:avLst>
              <a:gd name="adj1" fmla="val -39317"/>
              <a:gd name="adj2" fmla="val 102761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/>
                <a:ea typeface="ＭＳ Ｐゴシック" charset="-128"/>
                <a:cs typeface="Tw Cen MT"/>
              </a:rPr>
              <a:t>Quels paramètres d’affinage conseiller à un producteur?</a:t>
            </a:r>
            <a:endParaRPr lang="fr-FR" sz="1400" i="1" dirty="0">
              <a:solidFill>
                <a:schemeClr val="tx1">
                  <a:lumMod val="75000"/>
                  <a:lumOff val="25000"/>
                </a:schemeClr>
              </a:solidFill>
              <a:latin typeface="Tw Cen MT"/>
              <a:ea typeface="ＭＳ Ｐゴシック" charset="-128"/>
              <a:cs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3451893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 animBg="1"/>
      <p:bldP spid="11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11359"/>
            <a:ext cx="5223273" cy="5544000"/>
          </a:xfrm>
          <a:prstGeom prst="rect">
            <a:avLst/>
          </a:prstGeom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601250" y="-47076"/>
            <a:ext cx="8855901" cy="1197564"/>
          </a:xfrm>
        </p:spPr>
        <p:txBody>
          <a:bodyPr>
            <a:normAutofit fontScale="90000"/>
          </a:bodyPr>
          <a:lstStyle/>
          <a:p>
            <a:r>
              <a:rPr lang="fr-FR" sz="4000" dirty="0" smtClean="0"/>
              <a:t>Des enquêtes et expérimentations : 49 fermes / 6 régions</a:t>
            </a:r>
            <a:br>
              <a:rPr lang="fr-FR" sz="4000" dirty="0" smtClean="0"/>
            </a:br>
            <a:r>
              <a:rPr lang="fr-FR" sz="4000" dirty="0" smtClean="0"/>
              <a:t>4 centres expérimentaux</a:t>
            </a:r>
            <a:endParaRPr lang="fr-FR" sz="4000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5526305" y="5197582"/>
            <a:ext cx="3160495" cy="115876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2000" i="1" dirty="0" smtClean="0"/>
              <a:t>Palets/crottins fabriqués avec 0,5 à 1,2 l de lait de chèvre par fromage, non cendrés</a:t>
            </a:r>
          </a:p>
        </p:txBody>
      </p:sp>
      <p:pic>
        <p:nvPicPr>
          <p:cNvPr id="9" name="Image 10" descr="gisRA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900" y="6356350"/>
            <a:ext cx="15954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411730" y="1620937"/>
            <a:ext cx="1291590" cy="725315"/>
          </a:xfrm>
          <a:prstGeom prst="wedgeRectCallout">
            <a:avLst>
              <a:gd name="adj1" fmla="val -24373"/>
              <a:gd name="adj2" fmla="val 97169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INRA Grignon</a:t>
            </a:r>
            <a:endParaRPr lang="fr-FR" dirty="0"/>
          </a:p>
        </p:txBody>
      </p:sp>
      <p:sp>
        <p:nvSpPr>
          <p:cNvPr id="18" name="Rectangle 17"/>
          <p:cNvSpPr/>
          <p:nvPr/>
        </p:nvSpPr>
        <p:spPr>
          <a:xfrm>
            <a:off x="1443990" y="3973616"/>
            <a:ext cx="1291590" cy="725315"/>
          </a:xfrm>
          <a:prstGeom prst="wedgeRectCallout">
            <a:avLst>
              <a:gd name="adj1" fmla="val 78282"/>
              <a:gd name="adj2" fmla="val 7345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INRA </a:t>
            </a:r>
            <a:r>
              <a:rPr lang="fr-FR" dirty="0" err="1" smtClean="0"/>
              <a:t>Theix</a:t>
            </a:r>
            <a:endParaRPr lang="fr-FR" dirty="0"/>
          </a:p>
        </p:txBody>
      </p:sp>
      <p:sp>
        <p:nvSpPr>
          <p:cNvPr id="19" name="Rectangle 18"/>
          <p:cNvSpPr/>
          <p:nvPr/>
        </p:nvSpPr>
        <p:spPr>
          <a:xfrm>
            <a:off x="3931682" y="4080511"/>
            <a:ext cx="3097767" cy="918002"/>
          </a:xfrm>
          <a:prstGeom prst="wedgeRectCallout">
            <a:avLst>
              <a:gd name="adj1" fmla="val -61457"/>
              <a:gd name="adj2" fmla="val 46080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Ferme expérimentale du Pradel EPLEFPA</a:t>
            </a:r>
            <a:endParaRPr lang="fr-FR" dirty="0"/>
          </a:p>
        </p:txBody>
      </p:sp>
      <p:sp>
        <p:nvSpPr>
          <p:cNvPr id="20" name="Rectangle 19"/>
          <p:cNvSpPr/>
          <p:nvPr/>
        </p:nvSpPr>
        <p:spPr>
          <a:xfrm>
            <a:off x="4215647" y="2546609"/>
            <a:ext cx="1291590" cy="725315"/>
          </a:xfrm>
          <a:prstGeom prst="wedgeRectCallout">
            <a:avLst>
              <a:gd name="adj1" fmla="val -51807"/>
              <a:gd name="adj2" fmla="val 105049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ENILBIO</a:t>
            </a:r>
          </a:p>
          <a:p>
            <a:pPr algn="ctr"/>
            <a:r>
              <a:rPr lang="fr-FR" dirty="0" smtClean="0"/>
              <a:t>Poligny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51656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8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Une grande diversité des produits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5713" y="1391200"/>
            <a:ext cx="2724911" cy="1483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1930" y="1252384"/>
            <a:ext cx="2162880" cy="1622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"/>
          <a:stretch/>
        </p:blipFill>
        <p:spPr>
          <a:xfrm>
            <a:off x="3080539" y="2997564"/>
            <a:ext cx="2710662" cy="14258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0477" y="2194560"/>
            <a:ext cx="2196329" cy="16472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788" y="4089167"/>
            <a:ext cx="2499371" cy="18745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56733" y="4290678"/>
            <a:ext cx="2134333" cy="18929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4991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0532" y="103544"/>
            <a:ext cx="8455068" cy="925263"/>
          </a:xfrm>
        </p:spPr>
        <p:txBody>
          <a:bodyPr/>
          <a:lstStyle/>
          <a:p>
            <a:r>
              <a:rPr lang="fr-FR" sz="4000" dirty="0" smtClean="0"/>
              <a:t>Une grande diversité des locaux, des équipements et des paramètres d’ambiance</a:t>
            </a:r>
            <a:endParaRPr lang="fr-FR" sz="40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3990" y="3874133"/>
            <a:ext cx="2766060" cy="207454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6665" y="1358651"/>
            <a:ext cx="2908935" cy="193929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73" y="3493146"/>
            <a:ext cx="2994660" cy="224599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8662" y="1174482"/>
            <a:ext cx="2426675" cy="3235567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844" y="1358651"/>
            <a:ext cx="2651760" cy="1988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29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3046" y="35273"/>
            <a:ext cx="8993688" cy="925263"/>
          </a:xfrm>
        </p:spPr>
        <p:txBody>
          <a:bodyPr/>
          <a:lstStyle/>
          <a:p>
            <a:r>
              <a:rPr lang="fr-FR" sz="4000" dirty="0"/>
              <a:t>Une </a:t>
            </a:r>
            <a:r>
              <a:rPr lang="fr-FR" sz="4000" dirty="0" smtClean="0"/>
              <a:t>grande </a:t>
            </a:r>
            <a:r>
              <a:rPr lang="fr-FR" sz="4000" dirty="0"/>
              <a:t>diversité </a:t>
            </a:r>
            <a:r>
              <a:rPr lang="fr-FR" sz="4000" dirty="0" smtClean="0"/>
              <a:t>des </a:t>
            </a:r>
            <a:r>
              <a:rPr lang="fr-FR" sz="4000" dirty="0"/>
              <a:t>itinéraires </a:t>
            </a:r>
            <a:r>
              <a:rPr lang="fr-FR" sz="4000" dirty="0" smtClean="0"/>
              <a:t>techniques </a:t>
            </a:r>
            <a:r>
              <a:rPr lang="fr-FR" sz="4000" dirty="0"/>
              <a:t>et du savoir-faire du </a:t>
            </a:r>
            <a:r>
              <a:rPr lang="fr-FR" sz="4000" dirty="0" smtClean="0"/>
              <a:t>producteur </a:t>
            </a:r>
            <a:r>
              <a:rPr lang="fr-FR" sz="4000" dirty="0"/>
              <a:t>-</a:t>
            </a:r>
            <a:r>
              <a:rPr lang="fr-FR" sz="4000" dirty="0" smtClean="0"/>
              <a:t> exemple de la perte de poids</a:t>
            </a:r>
            <a:endParaRPr lang="fr-FR" sz="4000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2333269"/>
              </p:ext>
            </p:extLst>
          </p:nvPr>
        </p:nvGraphicFramePr>
        <p:xfrm>
          <a:off x="366713" y="1222375"/>
          <a:ext cx="8320087" cy="4298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23448" y="4867369"/>
            <a:ext cx="22631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accent2">
                    <a:lumMod val="50000"/>
                  </a:schemeClr>
                </a:solidFill>
              </a:rPr>
              <a:t>Extrait sec au démoulage</a:t>
            </a:r>
          </a:p>
          <a:p>
            <a:pPr algn="ctr"/>
            <a:r>
              <a:rPr lang="fr-FR" b="1" dirty="0" smtClean="0">
                <a:solidFill>
                  <a:schemeClr val="accent2">
                    <a:lumMod val="50000"/>
                  </a:schemeClr>
                </a:solidFill>
              </a:rPr>
              <a:t>314 +/- 23 g</a:t>
            </a:r>
            <a:endParaRPr lang="fr-FR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587490" y="5414378"/>
            <a:ext cx="22631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accent2">
                    <a:lumMod val="50000"/>
                  </a:schemeClr>
                </a:solidFill>
              </a:rPr>
              <a:t>Extrait sec fin affinage</a:t>
            </a:r>
          </a:p>
          <a:p>
            <a:pPr algn="ctr"/>
            <a:r>
              <a:rPr lang="fr-FR" b="1" dirty="0" smtClean="0">
                <a:solidFill>
                  <a:schemeClr val="accent2">
                    <a:lumMod val="50000"/>
                  </a:schemeClr>
                </a:solidFill>
              </a:rPr>
              <a:t>532 +/- 91 g</a:t>
            </a:r>
            <a:endParaRPr lang="fr-FR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63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Conclusions enquêtes en ferme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2870" y="1337311"/>
            <a:ext cx="9041130" cy="5017770"/>
          </a:xfrm>
          <a:solidFill>
            <a:schemeClr val="bg1"/>
          </a:solidFill>
        </p:spPr>
        <p:txBody>
          <a:bodyPr/>
          <a:lstStyle/>
          <a:p>
            <a:r>
              <a:rPr lang="fr-FR" dirty="0" smtClean="0"/>
              <a:t>Caractérisation :</a:t>
            </a:r>
          </a:p>
          <a:p>
            <a:pPr lvl="1"/>
            <a:r>
              <a:rPr lang="fr-FR" sz="1800" dirty="0" smtClean="0">
                <a:latin typeface="Tw Cen MT" panose="020B0602020104020603" pitchFamily="34" charset="0"/>
              </a:rPr>
              <a:t>des </a:t>
            </a:r>
            <a:r>
              <a:rPr lang="fr-FR" sz="1800" dirty="0">
                <a:latin typeface="Tw Cen MT" panose="020B0602020104020603" pitchFamily="34" charset="0"/>
              </a:rPr>
              <a:t>locaux  (type, taille, </a:t>
            </a:r>
            <a:r>
              <a:rPr lang="fr-FR" sz="1800" dirty="0" err="1" smtClean="0">
                <a:latin typeface="Tw Cen MT" panose="020B0602020104020603" pitchFamily="34" charset="0"/>
              </a:rPr>
              <a:t>multi-usages</a:t>
            </a:r>
            <a:r>
              <a:rPr lang="fr-FR" sz="1800" dirty="0">
                <a:latin typeface="Tw Cen MT" panose="020B0602020104020603" pitchFamily="34" charset="0"/>
              </a:rPr>
              <a:t>)</a:t>
            </a:r>
          </a:p>
          <a:p>
            <a:pPr lvl="1"/>
            <a:r>
              <a:rPr lang="fr-FR" sz="1800" dirty="0">
                <a:latin typeface="Tw Cen MT" panose="020B0602020104020603" pitchFamily="34" charset="0"/>
              </a:rPr>
              <a:t>des équipements (régulation de température, hygrométrie, ventilation)</a:t>
            </a:r>
          </a:p>
          <a:p>
            <a:pPr lvl="1"/>
            <a:r>
              <a:rPr lang="fr-FR" sz="1800" dirty="0">
                <a:latin typeface="Tw Cen MT" panose="020B0602020104020603" pitchFamily="34" charset="0"/>
              </a:rPr>
              <a:t>des pratiques (</a:t>
            </a:r>
            <a:r>
              <a:rPr lang="fr-FR" sz="1800" dirty="0" smtClean="0">
                <a:latin typeface="Tw Cen MT" panose="020B0602020104020603" pitchFamily="34" charset="0"/>
              </a:rPr>
              <a:t>enchaînement </a:t>
            </a:r>
            <a:r>
              <a:rPr lang="fr-FR" sz="1800" dirty="0">
                <a:latin typeface="Tw Cen MT" panose="020B0602020104020603" pitchFamily="34" charset="0"/>
              </a:rPr>
              <a:t>ou non des étapes de ressuyage, séchage, </a:t>
            </a:r>
            <a:r>
              <a:rPr lang="fr-FR" sz="1800" dirty="0" smtClean="0">
                <a:latin typeface="Tw Cen MT" panose="020B0602020104020603" pitchFamily="34" charset="0"/>
              </a:rPr>
              <a:t>affinage ; </a:t>
            </a:r>
            <a:r>
              <a:rPr lang="fr-FR" sz="1800" dirty="0">
                <a:latin typeface="Tw Cen MT" panose="020B0602020104020603" pitchFamily="34" charset="0"/>
              </a:rPr>
              <a:t>interventions)</a:t>
            </a:r>
          </a:p>
          <a:p>
            <a:pPr lvl="1"/>
            <a:r>
              <a:rPr lang="fr-FR" sz="1800" dirty="0" smtClean="0">
                <a:latin typeface="Tw Cen MT" panose="020B0602020104020603" pitchFamily="34" charset="0"/>
              </a:rPr>
              <a:t>des </a:t>
            </a:r>
            <a:r>
              <a:rPr lang="fr-FR" sz="1800" dirty="0">
                <a:latin typeface="Tw Cen MT" panose="020B0602020104020603" pitchFamily="34" charset="0"/>
              </a:rPr>
              <a:t>conditions de fabrication (durée des étapes, paramètres d’ambiance (gammes de température, humidité, teneur en </a:t>
            </a:r>
            <a:r>
              <a:rPr lang="fr-FR" sz="1800" dirty="0" smtClean="0">
                <a:latin typeface="Tw Cen MT" panose="020B0602020104020603" pitchFamily="34" charset="0"/>
              </a:rPr>
              <a:t>gaz…))</a:t>
            </a:r>
            <a:endParaRPr lang="fr-FR" sz="1800" dirty="0">
              <a:latin typeface="Tw Cen MT" panose="020B0602020104020603" pitchFamily="34" charset="0"/>
            </a:endParaRPr>
          </a:p>
          <a:p>
            <a:pPr lvl="1"/>
            <a:r>
              <a:rPr lang="fr-FR" sz="1800" dirty="0">
                <a:latin typeface="Tw Cen MT" panose="020B0602020104020603" pitchFamily="34" charset="0"/>
              </a:rPr>
              <a:t>la diversité des fromages (taille, forme, texture, composition, couverture microbienne</a:t>
            </a:r>
            <a:r>
              <a:rPr lang="fr-FR" sz="1800" dirty="0" smtClean="0">
                <a:latin typeface="Tw Cen MT" panose="020B0602020104020603" pitchFamily="34" charset="0"/>
              </a:rPr>
              <a:t>)</a:t>
            </a:r>
            <a:endParaRPr lang="fr-FR" sz="1800" dirty="0">
              <a:latin typeface="Tw Cen MT" panose="020B0602020104020603" pitchFamily="34" charset="0"/>
            </a:endParaRPr>
          </a:p>
          <a:p>
            <a:r>
              <a:rPr lang="fr-FR" dirty="0"/>
              <a:t>Il n’y a pas un seul itinéraire technique pour un type de fromage... mais des repères : perte de </a:t>
            </a:r>
            <a:r>
              <a:rPr lang="fr-FR" dirty="0" smtClean="0"/>
              <a:t>poids</a:t>
            </a:r>
            <a:r>
              <a:rPr lang="fr-FR" dirty="0"/>
              <a:t>, moment du salage</a:t>
            </a:r>
            <a:r>
              <a:rPr lang="fr-FR" dirty="0" smtClean="0"/>
              <a:t>…. Et un savoir-faire du fromager</a:t>
            </a:r>
          </a:p>
          <a:p>
            <a:pPr marL="0" indent="0">
              <a:buNone/>
            </a:pPr>
            <a:endParaRPr lang="fr-FR" sz="1600" dirty="0" smtClean="0"/>
          </a:p>
          <a:p>
            <a:pPr marL="0" indent="0">
              <a:buNone/>
            </a:pPr>
            <a:r>
              <a:rPr lang="fr-FR" dirty="0" smtClean="0">
                <a:solidFill>
                  <a:schemeClr val="tx1"/>
                </a:solidFill>
                <a:sym typeface="Wingdings" panose="05000000000000000000" pitchFamily="2" charset="2"/>
              </a:rPr>
              <a:t>	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 P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aramètres d’ambiance pour les expérimentations</a:t>
            </a:r>
          </a:p>
        </p:txBody>
      </p:sp>
    </p:spTree>
    <p:extLst>
      <p:ext uri="{BB962C8B-B14F-4D97-AF65-F5344CB8AC3E}">
        <p14:creationId xmlns:p14="http://schemas.microsoft.com/office/powerpoint/2010/main" val="82168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Expérimentations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945736" y="5142946"/>
            <a:ext cx="27304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>
                <a:solidFill>
                  <a:schemeClr val="accent2">
                    <a:lumMod val="50000"/>
                  </a:schemeClr>
                </a:solidFill>
                <a:latin typeface="Tw Cen MT" panose="020B0602020104020603" pitchFamily="34" charset="0"/>
              </a:rPr>
              <a:t>En laboratoires INRA</a:t>
            </a:r>
          </a:p>
          <a:p>
            <a:pPr algn="ctr"/>
            <a:r>
              <a:rPr lang="fr-FR" dirty="0" smtClean="0">
                <a:solidFill>
                  <a:schemeClr val="accent2">
                    <a:lumMod val="50000"/>
                  </a:schemeClr>
                </a:solidFill>
                <a:latin typeface="Tw Cen MT" panose="020B0602020104020603" pitchFamily="34" charset="0"/>
              </a:rPr>
              <a:t>Taille réduite</a:t>
            </a:r>
            <a:endParaRPr lang="fr-FR" dirty="0">
              <a:solidFill>
                <a:schemeClr val="accent2">
                  <a:lumMod val="50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276352" y="5142946"/>
            <a:ext cx="28942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>
                <a:solidFill>
                  <a:schemeClr val="accent2">
                    <a:lumMod val="50000"/>
                  </a:schemeClr>
                </a:solidFill>
                <a:latin typeface="Tw Cen MT" panose="020B0602020104020603" pitchFamily="34" charset="0"/>
              </a:rPr>
              <a:t>En fromageries pilotes</a:t>
            </a:r>
          </a:p>
          <a:p>
            <a:pPr algn="ctr"/>
            <a:r>
              <a:rPr lang="fr-FR" dirty="0" smtClean="0">
                <a:solidFill>
                  <a:schemeClr val="accent2">
                    <a:lumMod val="50000"/>
                  </a:schemeClr>
                </a:solidFill>
                <a:latin typeface="Tw Cen MT" panose="020B0602020104020603" pitchFamily="34" charset="0"/>
              </a:rPr>
              <a:t>Taille réelle</a:t>
            </a:r>
            <a:endParaRPr lang="fr-FR" dirty="0">
              <a:solidFill>
                <a:schemeClr val="accent2">
                  <a:lumMod val="50000"/>
                </a:schemeClr>
              </a:solidFill>
              <a:latin typeface="Tw Cen MT" panose="020B0602020104020603" pitchFamily="34" charset="0"/>
            </a:endParaRPr>
          </a:p>
        </p:txBody>
      </p:sp>
      <p:cxnSp>
        <p:nvCxnSpPr>
          <p:cNvPr id="8" name="Connecteur droit avec flèche 7"/>
          <p:cNvCxnSpPr/>
          <p:nvPr/>
        </p:nvCxnSpPr>
        <p:spPr>
          <a:xfrm flipH="1">
            <a:off x="2180844" y="3949827"/>
            <a:ext cx="1314450" cy="1040130"/>
          </a:xfrm>
          <a:prstGeom prst="straightConnector1">
            <a:avLst/>
          </a:prstGeom>
          <a:ln w="92075"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>
            <a:off x="5401409" y="3961650"/>
            <a:ext cx="1322070" cy="1035562"/>
          </a:xfrm>
          <a:prstGeom prst="straightConnector1">
            <a:avLst/>
          </a:prstGeom>
          <a:ln w="92075"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4" name="Image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8069" y="1638279"/>
            <a:ext cx="3560064" cy="2364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1533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is_ra2007_condensed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gis_ra2007_condensed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gis_ra2007_condensed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gis_ra2007_condensed</Template>
  <TotalTime>2641</TotalTime>
  <Words>887</Words>
  <Application>Microsoft Office PowerPoint</Application>
  <PresentationFormat>Affichage à l'écran (4:3)</PresentationFormat>
  <Paragraphs>182</Paragraphs>
  <Slides>18</Slides>
  <Notes>17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18</vt:i4>
      </vt:variant>
    </vt:vector>
  </HeadingPairs>
  <TitlesOfParts>
    <vt:vector size="28" baseType="lpstr">
      <vt:lpstr>ＭＳ Ｐゴシック</vt:lpstr>
      <vt:lpstr>Arial</vt:lpstr>
      <vt:lpstr>Calibri</vt:lpstr>
      <vt:lpstr>Helvetica</vt:lpstr>
      <vt:lpstr>Tw Cen MT</vt:lpstr>
      <vt:lpstr>Tw Cen MT Condensed</vt:lpstr>
      <vt:lpstr>Wingdings</vt:lpstr>
      <vt:lpstr>gis_ra2007_condensed</vt:lpstr>
      <vt:lpstr>1_gis_ra2007_condensed</vt:lpstr>
      <vt:lpstr>2_gis_ra2007_condensed</vt:lpstr>
      <vt:lpstr>LACTAFF - Qualité des fromages lactiques : locaux et maîtrise de l'affinage </vt:lpstr>
      <vt:lpstr>Du fromage au démoulage aux fromages affinés</vt:lpstr>
      <vt:lpstr>Questionnements</vt:lpstr>
      <vt:lpstr>Des enquêtes et expérimentations : 49 fermes / 6 régions 4 centres expérimentaux</vt:lpstr>
      <vt:lpstr>Une grande diversité des produits</vt:lpstr>
      <vt:lpstr>Une grande diversité des locaux, des équipements et des paramètres d’ambiance</vt:lpstr>
      <vt:lpstr>Une grande diversité des itinéraires techniques et du savoir-faire du producteur - exemple de la perte de poids</vt:lpstr>
      <vt:lpstr>Conclusions enquêtes en ferme</vt:lpstr>
      <vt:lpstr>Expérimentations</vt:lpstr>
      <vt:lpstr>Dispositifs expérimentaux pour l’étude de l’impact des conditions d’ambiance</vt:lpstr>
      <vt:lpstr>Impact des paramètres d’ambiance au séchage</vt:lpstr>
      <vt:lpstr>Impact des paramètres d’ambiance au hâloir</vt:lpstr>
      <vt:lpstr>Expérimentation dans deux fromageries pilotes</vt:lpstr>
      <vt:lpstr>Conclusion expérimentations</vt:lpstr>
      <vt:lpstr>Contenu des fiches techniques</vt:lpstr>
      <vt:lpstr>Edition de fiches et d’un ouvrage</vt:lpstr>
      <vt:lpstr>Un projet en partenariat</vt:lpstr>
      <vt:lpstr>Journée de restitution des programmes CASDAR lauréats 2012 </vt:lpstr>
    </vt:vector>
  </TitlesOfParts>
  <Company>INRA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Martine Georget</dc:creator>
  <cp:lastModifiedBy>Martine Georget</cp:lastModifiedBy>
  <cp:revision>189</cp:revision>
  <cp:lastPrinted>2018-01-10T07:24:14Z</cp:lastPrinted>
  <dcterms:created xsi:type="dcterms:W3CDTF">2017-11-24T14:00:44Z</dcterms:created>
  <dcterms:modified xsi:type="dcterms:W3CDTF">2018-03-13T09:21:43Z</dcterms:modified>
</cp:coreProperties>
</file>