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720263" cy="64801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SimSun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SimSun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SimSun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20" y="-12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fr-FR" altLang="fr-F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fr-FR" alt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fr-FR" altLang="fr-FR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0B6A1626-B1A1-415B-B4FE-38C1343333A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049878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ADD86FF-2CB6-417C-90D7-AD7F84CE63D7}" type="slidenum">
              <a:rPr lang="fr-FR" altLang="fr-FR"/>
              <a:pPr/>
              <a:t>1</a:t>
            </a:fld>
            <a:endParaRPr lang="fr-FR" altLang="fr-FR"/>
          </a:p>
        </p:txBody>
      </p:sp>
      <p:sp>
        <p:nvSpPr>
          <p:cNvPr id="122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773113" y="812800"/>
            <a:ext cx="601186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E7800D5-0B76-4180-9342-8252FB7DF2A1}" type="slidenum">
              <a:rPr lang="fr-FR" altLang="fr-FR"/>
              <a:pPr/>
              <a:t>2</a:t>
            </a:fld>
            <a:endParaRPr lang="fr-FR" altLang="fr-FR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37263" cy="480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57E553A-C3C2-44B0-BE6D-2C81B13F9A17}" type="slidenum">
              <a:rPr lang="fr-FR" altLang="fr-FR"/>
              <a:pPr/>
              <a:t>3</a:t>
            </a:fld>
            <a:endParaRPr lang="fr-FR" altLang="fr-FR"/>
          </a:p>
        </p:txBody>
      </p:sp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37263" cy="480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23CB180-A3B0-4983-BA40-E96C5448982E}" type="slidenum">
              <a:rPr lang="fr-FR" altLang="fr-FR"/>
              <a:pPr/>
              <a:t>4</a:t>
            </a:fld>
            <a:endParaRPr lang="fr-FR" altLang="fr-FR"/>
          </a:p>
        </p:txBody>
      </p:sp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37263" cy="480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DE3DDED-C943-491C-8880-7A7DA3570DEF}" type="slidenum">
              <a:rPr lang="fr-FR" altLang="fr-FR"/>
              <a:pPr/>
              <a:t>5</a:t>
            </a:fld>
            <a:endParaRPr lang="fr-FR" altLang="fr-FR"/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37263" cy="480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6B3053-751F-467D-AF40-4B7ED32F41BC}" type="slidenum">
              <a:rPr lang="fr-FR" altLang="fr-FR"/>
              <a:pPr/>
              <a:t>6</a:t>
            </a:fld>
            <a:endParaRPr lang="fr-FR" altLang="fr-FR"/>
          </a:p>
        </p:txBody>
      </p:sp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37263" cy="480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202149-4911-4E73-B3A4-A71CF130B2A4}" type="slidenum">
              <a:rPr lang="fr-FR" altLang="fr-FR"/>
              <a:pPr/>
              <a:t>7</a:t>
            </a:fld>
            <a:endParaRPr lang="fr-FR" altLang="fr-FR"/>
          </a:p>
        </p:txBody>
      </p:sp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37263" cy="480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AC7140-5CF7-41DA-A171-9F5410937FC7}" type="slidenum">
              <a:rPr lang="fr-FR" altLang="fr-FR"/>
              <a:pPr/>
              <a:t>8</a:t>
            </a:fld>
            <a:endParaRPr lang="fr-FR" altLang="fr-FR"/>
          </a:p>
        </p:txBody>
      </p:sp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3525" cy="40068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37263" cy="4802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97FDAFB-269B-49C9-970A-4D99920AF20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933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911429D-1C93-46CF-A797-8FA6F7C811E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0437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21563" y="258763"/>
            <a:ext cx="1933575" cy="50101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19250" y="258763"/>
            <a:ext cx="5649913" cy="50101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D617A3B-F122-4AD7-B910-0FBE210C4C2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71579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9250" y="258763"/>
            <a:ext cx="7735888" cy="10763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0"/>
          </p:nvPr>
        </p:nvSpPr>
        <p:spPr>
          <a:xfrm>
            <a:off x="1619250" y="5940425"/>
            <a:ext cx="2259013" cy="441325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3959225" y="5903913"/>
            <a:ext cx="2874963" cy="441325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2"/>
          </p:nvPr>
        </p:nvSpPr>
        <p:spPr>
          <a:xfrm>
            <a:off x="7199313" y="5903913"/>
            <a:ext cx="2155825" cy="441325"/>
          </a:xfrm>
        </p:spPr>
        <p:txBody>
          <a:bodyPr/>
          <a:lstStyle>
            <a:lvl1pPr>
              <a:defRPr/>
            </a:lvl1pPr>
          </a:lstStyle>
          <a:p>
            <a:fld id="{64B1310E-9CE5-4DE4-B2A2-B0CC3105907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12412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3A53AE1-A82E-41F2-8A67-697A9497286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34129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C2BBC30-F7EC-460C-ABD7-CAECF1B0798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88766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6AAED9D-B5F8-44F2-B5CC-D09BBB86A2B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67506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19250" y="1079500"/>
            <a:ext cx="3789363" cy="4703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561013" y="1079500"/>
            <a:ext cx="3789362" cy="4703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2F39612-1855-41D5-B1A7-2AC88FA6EE2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44315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810821E-9972-45F8-A31A-7BD6773DAC6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758017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4D0FA57-896A-4558-A143-7A39F90CA01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82207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86C3008-AEDB-498C-B462-DB48A0623B2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318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595CE6E-AFDB-41BF-991A-585B6A800C6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996994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25C8CE2-C154-4870-B61D-B5FBFD6B423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305942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57C1FD1-FC94-4404-A8C5-2CBEEC53322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329699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66D9C0F-6C70-408A-8800-702A2034A77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68823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18388" y="144463"/>
            <a:ext cx="1931987" cy="5638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19250" y="144463"/>
            <a:ext cx="5646738" cy="5638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5926DA1-D859-4BC1-BADA-07E2F9166BF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4839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8328050-9A63-482D-9448-26502D7C642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5689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19250" y="1516063"/>
            <a:ext cx="3790950" cy="3752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562600" y="1516063"/>
            <a:ext cx="3792538" cy="3752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136F1A6-3AC9-4EFD-8EBF-0F6F10FD8E9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34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D344FB6-9383-4389-BA8B-62438678A09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5922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E7681D0-4B37-4739-AB05-8CB20EAFF17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6170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4C07B3B-9F80-418B-BA75-68E986499A7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59625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A5E385F-21B8-4214-86A3-345FF22F8D5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2088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A970E44-20CE-4142-AD09-737E169BB0D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2548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20263" cy="648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258763"/>
            <a:ext cx="7735888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250" y="1516063"/>
            <a:ext cx="7735888" cy="375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37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1619250" y="5940425"/>
            <a:ext cx="2259013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959225" y="5903913"/>
            <a:ext cx="2874963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199313" y="5903913"/>
            <a:ext cx="2155825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EAC284FF-2D8B-41C8-960C-70BD3660B070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>
          <a:solidFill>
            <a:srgbClr val="0080C8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>
          <a:solidFill>
            <a:srgbClr val="0080C8"/>
          </a:solidFill>
          <a:latin typeface="Arial" charset="0"/>
          <a:ea typeface="SimSun" charset="-122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>
          <a:solidFill>
            <a:srgbClr val="0080C8"/>
          </a:solidFill>
          <a:latin typeface="Arial" charset="0"/>
          <a:ea typeface="SimSun" charset="-122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>
          <a:solidFill>
            <a:srgbClr val="0080C8"/>
          </a:solidFill>
          <a:latin typeface="Arial" charset="0"/>
          <a:ea typeface="SimSun" charset="-122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>
          <a:solidFill>
            <a:srgbClr val="0080C8"/>
          </a:solidFill>
          <a:latin typeface="Arial" charset="0"/>
          <a:ea typeface="SimSun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>
          <a:solidFill>
            <a:srgbClr val="0080C8"/>
          </a:solidFill>
          <a:latin typeface="Arial" charset="0"/>
          <a:ea typeface="SimSun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>
          <a:solidFill>
            <a:srgbClr val="0080C8"/>
          </a:solidFill>
          <a:latin typeface="Arial" charset="0"/>
          <a:ea typeface="SimSun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>
          <a:solidFill>
            <a:srgbClr val="0080C8"/>
          </a:solidFill>
          <a:latin typeface="Arial" charset="0"/>
          <a:ea typeface="SimSun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>
          <a:solidFill>
            <a:srgbClr val="0080C8"/>
          </a:solidFill>
          <a:latin typeface="Arial" charset="0"/>
          <a:ea typeface="SimSun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pitchFamily="16" charset="0"/>
        <a:defRPr sz="27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975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738"/>
        </a:spcAft>
        <a:buClr>
          <a:srgbClr val="000000"/>
        </a:buClr>
        <a:buSzPct val="100000"/>
        <a:buFont typeface="Times New Roman" pitchFamily="16" charset="0"/>
        <a:defRPr sz="21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488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20263" cy="648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476375" cy="6480175"/>
          </a:xfrm>
          <a:prstGeom prst="rect">
            <a:avLst/>
          </a:prstGeom>
          <a:solidFill>
            <a:srgbClr val="FFFFFF">
              <a:alpha val="9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144463"/>
            <a:ext cx="7731125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texte-titre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9250" y="1079500"/>
            <a:ext cx="7731125" cy="470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37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Cliquez pour éditer le format du plan de texte</a:t>
            </a:r>
          </a:p>
          <a:p>
            <a:pPr lvl="1"/>
            <a:r>
              <a:rPr lang="en-GB" altLang="fr-FR" smtClean="0"/>
              <a:t>Second niveau de plan</a:t>
            </a:r>
          </a:p>
          <a:p>
            <a:pPr lvl="2"/>
            <a:r>
              <a:rPr lang="en-GB" altLang="fr-FR" smtClean="0"/>
              <a:t>Troisième niveau de plan</a:t>
            </a:r>
          </a:p>
          <a:p>
            <a:pPr lvl="3"/>
            <a:r>
              <a:rPr lang="en-GB" altLang="fr-FR" smtClean="0"/>
              <a:t>Quatrième niveau de plan</a:t>
            </a:r>
          </a:p>
          <a:p>
            <a:pPr lvl="4"/>
            <a:r>
              <a:rPr lang="en-GB" altLang="fr-FR" smtClean="0"/>
              <a:t>Cinquième niveau de plan</a:t>
            </a:r>
          </a:p>
          <a:p>
            <a:pPr lvl="4"/>
            <a:r>
              <a:rPr lang="en-GB" altLang="fr-FR" smtClean="0"/>
              <a:t>Sixième niveau de plan</a:t>
            </a:r>
          </a:p>
          <a:p>
            <a:pPr lvl="4"/>
            <a:r>
              <a:rPr lang="en-GB" altLang="fr-FR" smtClean="0"/>
              <a:t>Septième niveau de plan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85775" y="5903913"/>
            <a:ext cx="226060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endParaRPr lang="fr-FR" altLang="fr-F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3324225" y="5903913"/>
            <a:ext cx="3078163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endParaRPr lang="fr-FR" altLang="fr-F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969125" y="5903913"/>
            <a:ext cx="2260600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fld id="{5B923739-10DF-46F5-BE2E-820695CB890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 b="1">
          <a:solidFill>
            <a:srgbClr val="0080C8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 b="1">
          <a:solidFill>
            <a:srgbClr val="0080C8"/>
          </a:solidFill>
          <a:latin typeface="Arial" charset="0"/>
          <a:ea typeface="SimSun" charset="-122"/>
        </a:defRPr>
      </a:lvl2pPr>
      <a:lvl3pPr marL="1143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 b="1">
          <a:solidFill>
            <a:srgbClr val="0080C8"/>
          </a:solidFill>
          <a:latin typeface="Arial" charset="0"/>
          <a:ea typeface="SimSun" charset="-122"/>
        </a:defRPr>
      </a:lvl3pPr>
      <a:lvl4pPr marL="1600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 b="1">
          <a:solidFill>
            <a:srgbClr val="0080C8"/>
          </a:solidFill>
          <a:latin typeface="Arial" charset="0"/>
          <a:ea typeface="SimSun" charset="-122"/>
        </a:defRPr>
      </a:lvl4pPr>
      <a:lvl5pPr marL="20574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 b="1">
          <a:solidFill>
            <a:srgbClr val="0080C8"/>
          </a:solidFill>
          <a:latin typeface="Arial" charset="0"/>
          <a:ea typeface="SimSun" charset="-122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 b="1">
          <a:solidFill>
            <a:srgbClr val="0080C8"/>
          </a:solidFill>
          <a:latin typeface="Arial" charset="0"/>
          <a:ea typeface="SimSun" charset="-122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 b="1">
          <a:solidFill>
            <a:srgbClr val="0080C8"/>
          </a:solidFill>
          <a:latin typeface="Arial" charset="0"/>
          <a:ea typeface="SimSun" charset="-122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 b="1">
          <a:solidFill>
            <a:srgbClr val="0080C8"/>
          </a:solidFill>
          <a:latin typeface="Arial" charset="0"/>
          <a:ea typeface="SimSun" charset="-122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600" b="1">
          <a:solidFill>
            <a:srgbClr val="0080C8"/>
          </a:solidFill>
          <a:latin typeface="Arial" charset="0"/>
          <a:ea typeface="SimSun" charset="-122"/>
        </a:defRPr>
      </a:lvl9pPr>
    </p:titleStyle>
    <p:bodyStyle>
      <a:lvl1pPr marL="342900" indent="-342900" algn="l" defTabSz="449263" rtl="0" fontAlgn="base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3000"/>
        </a:lnSpc>
        <a:spcBef>
          <a:spcPct val="0"/>
        </a:spcBef>
        <a:spcAft>
          <a:spcPts val="975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>
        <a:lnSpc>
          <a:spcPct val="93000"/>
        </a:lnSpc>
        <a:spcBef>
          <a:spcPct val="0"/>
        </a:spcBef>
        <a:spcAft>
          <a:spcPts val="738"/>
        </a:spcAft>
        <a:buClr>
          <a:srgbClr val="000000"/>
        </a:buClr>
        <a:buSzPct val="100000"/>
        <a:buFont typeface="Times New Roman" pitchFamily="16" charset="0"/>
        <a:defRPr i="1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>
        <a:lnSpc>
          <a:spcPct val="93000"/>
        </a:lnSpc>
        <a:spcBef>
          <a:spcPct val="0"/>
        </a:spcBef>
        <a:spcAft>
          <a:spcPts val="488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728788" y="690563"/>
            <a:ext cx="7740650" cy="3146425"/>
          </a:xfrm>
          <a:ln/>
        </p:spPr>
        <p:txBody>
          <a:bodyPr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b="1"/>
              <a:t>Séminaire de restitution des appels à projets CASDAR 2010</a:t>
            </a:r>
            <a:br>
              <a:rPr lang="fr-FR" altLang="fr-FR" b="1"/>
            </a:br>
            <a:r>
              <a:rPr lang="fr-FR" altLang="fr-FR" b="1"/>
              <a:t/>
            </a:r>
            <a:br>
              <a:rPr lang="fr-FR" altLang="fr-FR" b="1"/>
            </a:br>
            <a:r>
              <a:rPr lang="fr-FR" altLang="fr-FR" b="1"/>
              <a:t/>
            </a:r>
            <a:br>
              <a:rPr lang="fr-FR" altLang="fr-FR" b="1"/>
            </a:br>
            <a:r>
              <a:rPr lang="fr-FR" altLang="fr-FR" b="1"/>
              <a:t/>
            </a:r>
            <a:br>
              <a:rPr lang="fr-FR" altLang="fr-FR" b="1"/>
            </a:br>
            <a:r>
              <a:rPr lang="fr-FR" altLang="fr-FR" sz="3200" b="1"/>
              <a:t>38 lauréats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619250" y="1516063"/>
            <a:ext cx="7740650" cy="4457700"/>
          </a:xfrm>
          <a:ln/>
        </p:spPr>
        <p:txBody>
          <a:bodyPr/>
          <a:lstStyle/>
          <a:p>
            <a:pPr indent="-341313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/>
              <a:t> 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191250" y="4392613"/>
            <a:ext cx="2663825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9pPr>
          </a:lstStyle>
          <a:p>
            <a:r>
              <a:rPr lang="fr-FR" altLang="fr-FR" sz="2200">
                <a:latin typeface="Calibri" pitchFamily="32" charset="0"/>
              </a:rPr>
              <a:t>Cyril KAO</a:t>
            </a:r>
          </a:p>
          <a:p>
            <a:r>
              <a:rPr lang="fr-FR" altLang="fr-FR" sz="2200">
                <a:latin typeface="Calibri" pitchFamily="32" charset="0"/>
              </a:rPr>
              <a:t>DGER</a:t>
            </a:r>
          </a:p>
          <a:p>
            <a:r>
              <a:rPr lang="fr-FR" altLang="fr-FR" sz="2200">
                <a:latin typeface="Calibri" pitchFamily="32" charset="0"/>
              </a:rPr>
              <a:t>3 novembre 2015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1655763" y="720725"/>
            <a:ext cx="7985125" cy="4824413"/>
          </a:xfrm>
          <a:ln/>
        </p:spPr>
        <p:txBody>
          <a:bodyPr tIns="0" anchor="ctr"/>
          <a:lstStyle/>
          <a:p>
            <a:pPr marL="457200" lvl="1" indent="0" algn="ctr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3200" b="1">
                <a:solidFill>
                  <a:srgbClr val="0066CC"/>
                </a:solidFill>
                <a:latin typeface="Calibri" pitchFamily="32" charset="0"/>
                <a:ea typeface="ＭＳ Ｐゴシック" pitchFamily="32" charset="-128"/>
              </a:rPr>
              <a:t>Les appels à projets CASDAR 2010</a:t>
            </a:r>
          </a:p>
          <a:p>
            <a:pPr marL="457200" lvl="1" indent="0" algn="ctr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altLang="fr-FR" sz="3200">
              <a:latin typeface="Calibri" pitchFamily="32" charset="0"/>
              <a:ea typeface="ＭＳ Ｐゴシック" pitchFamily="32" charset="-128"/>
            </a:endParaRP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600" i="1">
                <a:latin typeface="Calibri" pitchFamily="32" charset="0"/>
                <a:ea typeface="ＭＳ Ｐゴシック" pitchFamily="32" charset="-128"/>
              </a:rPr>
              <a:t> innovation et partenariat (en 2 phases) : 96 manifestations d'intérêt, 48 dossiers finalisés – 25 lauréats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600" i="1">
                <a:latin typeface="Calibri" pitchFamily="32" charset="0"/>
                <a:ea typeface="ＭＳ Ｐゴシック" pitchFamily="32" charset="-128"/>
              </a:rPr>
              <a:t> recherche finalisée et innovation (en 1 phase) : 29 dossiers finalisés – 13 lauréats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600" i="1">
                <a:latin typeface="Calibri" pitchFamily="32" charset="0"/>
                <a:ea typeface="ＭＳ Ｐゴシック" pitchFamily="32" charset="-128"/>
              </a:rPr>
              <a:t> 38 projets lauréats, 29 articles édités par le GIS-RA et 9 projets présentés</a:t>
            </a:r>
            <a:r>
              <a:rPr lang="fr-FR" altLang="fr-FR" sz="2400" i="1">
                <a:latin typeface="Calibri" pitchFamily="32" charset="0"/>
                <a:ea typeface="ＭＳ Ｐゴシック" pitchFamily="32" charset="-128"/>
              </a:rPr>
              <a:t>  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altLang="fr-FR" sz="2400" i="1">
              <a:latin typeface="Calibri" pitchFamily="32" charset="0"/>
              <a:ea typeface="ＭＳ Ｐゴシック" pitchFamily="32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7175" y="588963"/>
            <a:ext cx="7905750" cy="5314950"/>
          </a:xfrm>
          <a:ln/>
        </p:spPr>
        <p:txBody>
          <a:bodyPr tIns="0" anchor="ctr"/>
          <a:lstStyle/>
          <a:p>
            <a:pPr marL="457200" lvl="1" indent="0" algn="ctr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3200" b="1">
                <a:solidFill>
                  <a:srgbClr val="0066CC"/>
                </a:solidFill>
                <a:latin typeface="Calibri" pitchFamily="32" charset="0"/>
                <a:ea typeface="ＭＳ Ｐゴシック" pitchFamily="32" charset="-128"/>
              </a:rPr>
              <a:t>Appel à projets « innovation et partenariat » 2010 : budget 9 M€</a:t>
            </a:r>
          </a:p>
          <a:p>
            <a:pPr marL="457200" lvl="1" indent="0" algn="ctr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altLang="fr-FR" b="1">
              <a:solidFill>
                <a:srgbClr val="0066CC"/>
              </a:solidFill>
              <a:latin typeface="Calibri" pitchFamily="32" charset="0"/>
              <a:ea typeface="ＭＳ Ｐゴシック" pitchFamily="32" charset="-128"/>
            </a:endParaRP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Encourager l’innovation 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Développer le Partenariat : recherche appliquée, développement, acteurs de la filière, formation. Chef de file défini par l’équipe projet.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Venir en appui aux politiques publiques (thématiques orientées vers une agriculture durable, respectueuse de l’environnement et l’adaptation de la qualité des produits au marché)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Produire des références et des résultats opérationnels directement utilisables par les agriculteurs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Enveloppes de 2M€ pour projets Ecophyto, 1 M€ pour AB et 1M€ pour les circuits courts</a:t>
            </a:r>
          </a:p>
          <a:p>
            <a:pPr marL="45720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altLang="fr-FR" sz="2400" i="1">
              <a:latin typeface="Calibri" pitchFamily="32" charset="0"/>
              <a:ea typeface="ＭＳ Ｐゴシック" pitchFamily="32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1598613" y="215900"/>
            <a:ext cx="8266112" cy="5835650"/>
          </a:xfrm>
          <a:ln/>
        </p:spPr>
        <p:txBody>
          <a:bodyPr tIns="0" anchor="ctr"/>
          <a:lstStyle/>
          <a:p>
            <a:pPr marL="457200" lvl="1" indent="0" algn="ctr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3200" b="1">
                <a:solidFill>
                  <a:srgbClr val="0066CC"/>
                </a:solidFill>
                <a:latin typeface="Calibri" pitchFamily="32" charset="0"/>
                <a:ea typeface="ＭＳ Ｐゴシック" pitchFamily="32" charset="-128"/>
              </a:rPr>
              <a:t>Appel à projets « recherche finalisée» 2010</a:t>
            </a:r>
          </a:p>
          <a:p>
            <a:pPr marL="457200" lvl="1" indent="0" algn="ctr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3200" b="1">
                <a:solidFill>
                  <a:srgbClr val="0066CC"/>
                </a:solidFill>
                <a:latin typeface="Calibri" pitchFamily="32" charset="0"/>
                <a:ea typeface="ＭＳ Ｐゴシック" pitchFamily="32" charset="-128"/>
              </a:rPr>
              <a:t>budget 3 M€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1800" i="1">
                <a:latin typeface="Calibri" pitchFamily="32" charset="0"/>
                <a:ea typeface="ＭＳ Ｐゴシック" pitchFamily="32" charset="-128"/>
              </a:rPr>
              <a:t> </a:t>
            </a: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Innovation, avec prise de risque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Partenariat :co-construction des projets entre ITA qualifiés et organisme de recherche publique ou privé. ITA ,chef de file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Thématiques:</a:t>
            </a:r>
          </a:p>
          <a:p>
            <a:pPr marL="914400" lvl="2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Maîtrise et prévention de la santé animale et végétale et réduction des intrants</a:t>
            </a:r>
          </a:p>
          <a:p>
            <a:pPr marL="914400" lvl="2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Amélioration de la connaissance de la micro-faune du sol et de son impact sur les cycles carbone et azote</a:t>
            </a:r>
          </a:p>
          <a:p>
            <a:pPr marL="914400" lvl="2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Développement d’outils innovants pour le pilotage des exploitations</a:t>
            </a:r>
          </a:p>
          <a:p>
            <a:pPr marL="914400" lvl="2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Développement de nouvelles approches méthodologiques concernant la durabilité des systèmes agricoles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000" i="1">
                <a:latin typeface="Calibri" pitchFamily="32" charset="0"/>
                <a:ea typeface="ＭＳ Ｐゴシック" pitchFamily="32" charset="-128"/>
              </a:rPr>
              <a:t> Ouverture aux projets portés par les UMT</a:t>
            </a:r>
          </a:p>
          <a:p>
            <a:pPr marL="457200" lvl="1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altLang="fr-FR" sz="1800" i="1">
              <a:latin typeface="Calibri" pitchFamily="32" charset="0"/>
              <a:ea typeface="ＭＳ Ｐゴシック" pitchFamily="32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1630363" y="438150"/>
            <a:ext cx="7802562" cy="546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215900" indent="-215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9pPr>
          </a:lstStyle>
          <a:p>
            <a:pPr algn="ctr"/>
            <a:r>
              <a:rPr lang="fr-FR" altLang="fr-FR" sz="3200" b="1">
                <a:solidFill>
                  <a:srgbClr val="0066CC"/>
                </a:solidFill>
                <a:latin typeface="Calibri" pitchFamily="32" charset="0"/>
              </a:rPr>
              <a:t>Quelques éléments de synthèse</a:t>
            </a:r>
          </a:p>
          <a:p>
            <a:pPr algn="ctr"/>
            <a:endParaRPr lang="fr-FR" altLang="fr-FR" sz="2800" b="1"/>
          </a:p>
          <a:p>
            <a:pPr algn="ctr"/>
            <a:endParaRPr lang="fr-FR" altLang="fr-FR" sz="2800" b="1"/>
          </a:p>
          <a:p>
            <a:pPr algn="ctr"/>
            <a:endParaRPr lang="fr-FR" altLang="fr-FR" sz="2800" b="1"/>
          </a:p>
          <a:p>
            <a:pPr>
              <a:buSzPct val="45000"/>
              <a:buFont typeface="StarSymbol" charset="0"/>
              <a:buNone/>
            </a:pPr>
            <a:endParaRPr lang="fr-FR" altLang="fr-FR" sz="2300"/>
          </a:p>
          <a:p>
            <a:pPr>
              <a:buSzPct val="45000"/>
              <a:buFont typeface="StarSymbol" charset="0"/>
              <a:buChar char="●"/>
            </a:pPr>
            <a:r>
              <a:rPr lang="fr-FR" altLang="fr-FR" sz="2600">
                <a:latin typeface="Calibri" pitchFamily="32" charset="0"/>
              </a:rPr>
              <a:t>Une plus grande variété de sujets abordés</a:t>
            </a:r>
          </a:p>
          <a:p>
            <a:pPr>
              <a:buSzPct val="45000"/>
              <a:buFont typeface="StarSymbol" charset="0"/>
              <a:buChar char="●"/>
            </a:pPr>
            <a:r>
              <a:rPr lang="fr-FR" altLang="fr-FR" sz="2600">
                <a:latin typeface="Calibri" pitchFamily="32" charset="0"/>
              </a:rPr>
              <a:t>Une augmentation globale de la qualité des projets</a:t>
            </a:r>
          </a:p>
          <a:p>
            <a:pPr>
              <a:buSzPct val="45000"/>
              <a:buFont typeface="StarSymbol" charset="0"/>
              <a:buNone/>
            </a:pPr>
            <a:r>
              <a:rPr lang="fr-FR" altLang="fr-FR" sz="2600">
                <a:latin typeface="Calibri" pitchFamily="32" charset="0"/>
              </a:rPr>
              <a:t>… qui restent toutefois trop centrés sur eux-mêmes</a:t>
            </a:r>
          </a:p>
          <a:p>
            <a:pPr>
              <a:buSzPct val="45000"/>
              <a:buFont typeface="StarSymbol" charset="0"/>
              <a:buChar char="●"/>
            </a:pPr>
            <a:r>
              <a:rPr lang="fr-FR" altLang="fr-FR" sz="2600">
                <a:latin typeface="Calibri" pitchFamily="32" charset="0"/>
              </a:rPr>
              <a:t>Un bon équilibre entre performances environnementales et performances économiques </a:t>
            </a:r>
          </a:p>
          <a:p>
            <a:pPr>
              <a:buSzPct val="45000"/>
              <a:buFont typeface="StarSymbol" charset="0"/>
              <a:buChar char="●"/>
            </a:pPr>
            <a:r>
              <a:rPr lang="fr-FR" altLang="fr-FR" sz="2600">
                <a:latin typeface="Calibri" pitchFamily="32" charset="0"/>
              </a:rPr>
              <a:t>Prise en compte d’aspects sociaux</a:t>
            </a:r>
          </a:p>
          <a:p>
            <a:pPr>
              <a:buSzPct val="45000"/>
              <a:buFont typeface="StarSymbol" charset="0"/>
              <a:buNone/>
            </a:pPr>
            <a:endParaRPr lang="fr-FR" altLang="fr-FR" sz="230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1579563" y="287338"/>
            <a:ext cx="7996237" cy="5986462"/>
          </a:xfrm>
          <a:ln/>
        </p:spPr>
        <p:txBody>
          <a:bodyPr tIns="0" anchor="ctr"/>
          <a:lstStyle/>
          <a:p>
            <a:pPr marL="457200" lvl="1" indent="0" algn="ctr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3200" b="1">
                <a:solidFill>
                  <a:srgbClr val="0066CC"/>
                </a:solidFill>
                <a:latin typeface="Calibri" pitchFamily="32" charset="0"/>
                <a:ea typeface="ＭＳ Ｐゴシック" pitchFamily="32" charset="-128"/>
              </a:rPr>
              <a:t>Conclusion</a:t>
            </a:r>
          </a:p>
          <a:p>
            <a:pPr marL="457200" lvl="1" indent="0" algn="ctr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altLang="fr-FR" sz="2600">
              <a:latin typeface="Calibri" pitchFamily="32" charset="0"/>
              <a:ea typeface="ＭＳ Ｐゴシック" pitchFamily="32" charset="-128"/>
            </a:endParaRP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600">
                <a:latin typeface="Calibri" pitchFamily="32" charset="0"/>
                <a:ea typeface="ＭＳ Ｐゴシック" pitchFamily="32" charset="-128"/>
              </a:rPr>
              <a:t> Travail partenarial est acquis 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Font typeface="Times New Roman" pitchFamily="16" charset="0"/>
              <a:buChar char="•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600">
                <a:latin typeface="Calibri" pitchFamily="32" charset="0"/>
                <a:ea typeface="ＭＳ Ｐゴシック" pitchFamily="32" charset="-128"/>
              </a:rPr>
              <a:t> Gestion en mode projet </a:t>
            </a:r>
          </a:p>
          <a:p>
            <a:pPr marL="457200" lvl="1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600">
                <a:latin typeface="Calibri" pitchFamily="32" charset="0"/>
                <a:ea typeface="ＭＳ Ｐゴシック" pitchFamily="32" charset="-128"/>
              </a:rPr>
              <a:t>→ amélioration qualitative des projets de recherche</a:t>
            </a: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altLang="fr-FR" sz="2600" u="sng">
              <a:latin typeface="Calibri" pitchFamily="32" charset="0"/>
              <a:ea typeface="ＭＳ Ｐゴシック" pitchFamily="32" charset="-128"/>
            </a:endParaRPr>
          </a:p>
          <a:p>
            <a:pPr marL="0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altLang="fr-FR" sz="2600" u="sng">
                <a:latin typeface="Calibri" pitchFamily="32" charset="0"/>
                <a:ea typeface="ＭＳ Ｐゴシック" pitchFamily="32" charset="-128"/>
              </a:rPr>
              <a:t>Point de vigilance:</a:t>
            </a:r>
            <a:r>
              <a:rPr lang="fr-FR" altLang="fr-FR" sz="2600">
                <a:latin typeface="Calibri" pitchFamily="32" charset="0"/>
                <a:ea typeface="ＭＳ Ｐゴシック" pitchFamily="32" charset="-128"/>
              </a:rPr>
              <a:t>  diffusion des résultats et prise en compte de l’inter-opérabilité nécessaire des données </a:t>
            </a:r>
          </a:p>
          <a:p>
            <a:pPr marL="457200" lvl="1" indent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FontTx/>
              <a:buNone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altLang="fr-FR" sz="2600">
              <a:latin typeface="Calibri" pitchFamily="32" charset="0"/>
              <a:ea typeface="ＭＳ Ｐゴシック" pitchFamily="32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571625" y="677863"/>
            <a:ext cx="7500938" cy="1185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9pPr>
          </a:lstStyle>
          <a:p>
            <a:pPr algn="ctr"/>
            <a:r>
              <a:rPr lang="fr-FR" altLang="fr-FR" sz="3200" b="1">
                <a:solidFill>
                  <a:srgbClr val="0066CC"/>
                </a:solidFill>
                <a:latin typeface="Calibri" pitchFamily="32" charset="0"/>
              </a:rPr>
              <a:t>Les évolutions depuis 2010</a:t>
            </a:r>
          </a:p>
          <a:p>
            <a:endParaRPr lang="fr-FR" altLang="fr-FR" sz="2300"/>
          </a:p>
          <a:p>
            <a:endParaRPr lang="fr-FR" altLang="fr-FR" sz="230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6488" y="1439863"/>
            <a:ext cx="5975350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1944688" y="563563"/>
            <a:ext cx="6888162" cy="494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215900" indent="-215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  <a:lvl2pPr marL="431800" indent="-215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9pPr>
          </a:lstStyle>
          <a:p>
            <a:pPr algn="ctr"/>
            <a:r>
              <a:rPr lang="fr-FR" altLang="fr-FR" sz="3200" b="1">
                <a:solidFill>
                  <a:srgbClr val="0066CC"/>
                </a:solidFill>
                <a:latin typeface="Calibri" pitchFamily="32" charset="0"/>
              </a:rPr>
              <a:t>Les points d’actualités</a:t>
            </a:r>
          </a:p>
          <a:p>
            <a:pPr algn="ctr"/>
            <a:endParaRPr lang="fr-FR" altLang="fr-FR" sz="2300" b="1"/>
          </a:p>
          <a:p>
            <a:endParaRPr lang="fr-FR" altLang="fr-FR" sz="2400">
              <a:latin typeface="Calibri" pitchFamily="32" charset="0"/>
            </a:endParaRPr>
          </a:p>
          <a:p>
            <a:pPr>
              <a:buSzPct val="45000"/>
              <a:buFont typeface="StarSymbol" charset="0"/>
              <a:buChar char="●"/>
            </a:pPr>
            <a:r>
              <a:rPr lang="fr-FR" altLang="fr-FR" sz="2400">
                <a:latin typeface="Calibri" pitchFamily="32" charset="0"/>
              </a:rPr>
              <a:t>La mission Agriculture Innovation 2025 : des conséquences sur les AAP CASDAR mais aussi la mobilisation d’autres AAP</a:t>
            </a:r>
          </a:p>
          <a:p>
            <a:pPr>
              <a:buSzPct val="45000"/>
              <a:buFont typeface="StarSymbol" charset="0"/>
              <a:buChar char="●"/>
            </a:pPr>
            <a:r>
              <a:rPr lang="fr-FR" altLang="fr-FR" sz="2400">
                <a:latin typeface="Calibri" pitchFamily="32" charset="0"/>
              </a:rPr>
              <a:t>La mise en œuvre des chantiers nationaux  d’interopérabilité des données et de capitalisation et validations des livrables</a:t>
            </a:r>
          </a:p>
          <a:p>
            <a:pPr>
              <a:buSzPct val="45000"/>
              <a:buFont typeface="StarSymbol" charset="0"/>
              <a:buChar char="●"/>
            </a:pPr>
            <a:r>
              <a:rPr lang="fr-FR" altLang="fr-FR" sz="2400">
                <a:latin typeface="Calibri" pitchFamily="32" charset="0"/>
              </a:rPr>
              <a:t>L’évaluation à mi-parcours en 2017 du PNDAR 2014-2020</a:t>
            </a:r>
          </a:p>
          <a:p>
            <a:pPr lvl="1">
              <a:buSzPct val="45000"/>
              <a:buFont typeface="StarSymbol" charset="0"/>
              <a:buChar char="●"/>
            </a:pPr>
            <a:r>
              <a:rPr lang="fr-FR" altLang="fr-FR" sz="2400">
                <a:latin typeface="Calibri" pitchFamily="32" charset="0"/>
              </a:rPr>
              <a:t>Étude par un cabinet extérieur en 2016</a:t>
            </a:r>
          </a:p>
          <a:p>
            <a:pPr lvl="1">
              <a:buSzPct val="45000"/>
              <a:buFont typeface="StarSymbol" charset="0"/>
              <a:buChar char="●"/>
            </a:pPr>
            <a:r>
              <a:rPr lang="fr-FR" altLang="fr-FR" sz="2400">
                <a:latin typeface="Calibri" pitchFamily="32" charset="0"/>
              </a:rPr>
              <a:t>Passage à un financement à 80 % de l’AAP IP dès 2016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16471</TotalTime>
  <Words>177</Words>
  <Application>Microsoft Office PowerPoint</Application>
  <PresentationFormat>Personnalisé</PresentationFormat>
  <Paragraphs>61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8" baseType="lpstr">
      <vt:lpstr>Times New Roman</vt:lpstr>
      <vt:lpstr>Arial</vt:lpstr>
      <vt:lpstr>SimSun</vt:lpstr>
      <vt:lpstr>Segoe UI</vt:lpstr>
      <vt:lpstr>Arial Unicode MS</vt:lpstr>
      <vt:lpstr>Calibri</vt:lpstr>
      <vt:lpstr>ＭＳ Ｐゴシック</vt:lpstr>
      <vt:lpstr>StarSymbol</vt:lpstr>
      <vt:lpstr>Thème Office</vt:lpstr>
      <vt:lpstr>Thème Office</vt:lpstr>
      <vt:lpstr>Séminaire de restitution des appels à projets CASDAR 2010    38 lauréats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de restitution des appels à projets CASDAR 2010    38 lauréats</dc:title>
  <dc:creator>Martine Georget</dc:creator>
  <cp:lastModifiedBy>Martine Georget</cp:lastModifiedBy>
  <cp:revision>2</cp:revision>
  <cp:lastPrinted>2015-11-02T17:15:07Z</cp:lastPrinted>
  <dcterms:created xsi:type="dcterms:W3CDTF">2014-08-29T16:13:57Z</dcterms:created>
  <dcterms:modified xsi:type="dcterms:W3CDTF">2016-02-15T11:41:03Z</dcterms:modified>
</cp:coreProperties>
</file>